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B11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A4DCD1E-19D8-4874-8BE1-7497C2F8DAB0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A8FBD1-DBF8-4800-B667-DF7A0B018F8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5141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E2948-D37A-48FB-8152-833A485F8E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11562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1CBF2-40E4-402C-BCFB-4B44B3744D5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0188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9D1A3-C51E-472B-86E3-7824406326A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1536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6DCB6-110D-4F4F-B3E1-C63EB72EDF1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87582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9C79D-86EE-49EA-B64A-6BE81672008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1882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C9C33-BC33-42EB-A644-37F65EDB14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3019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A56A5-E9A0-4E08-8A73-76827AD664C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53372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771410-687D-4B21-9923-3139071387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67606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1AFD4-2B8A-444A-A0A1-58F30F27624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0167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7171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 altLang="cs-CZ"/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 altLang="cs-CZ"/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8EE619B-84E2-4196-9057-5B6B7E443A1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avid-full-fro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5" y="571500"/>
            <a:ext cx="30670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/>
              <a:t>Humanizmus a renesance v Evropě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cs-CZ"/>
              <a:t>Vliv humanismu a renesance na tělesnou kulturu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Kořeny evropské renesance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cs-CZ" altLang="cs-CZ"/>
          </a:p>
        </p:txBody>
      </p:sp>
      <p:pic>
        <p:nvPicPr>
          <p:cNvPr id="9220" name="Picture 4" descr="zamorske-objavy-humanizmus-a-renesanc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28775"/>
            <a:ext cx="7200900" cy="472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1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/>
              <a:t>Vliv renesance a humanismu na chápání tělesné kultury</a:t>
            </a:r>
          </a:p>
        </p:txBody>
      </p:sp>
      <p:pic>
        <p:nvPicPr>
          <p:cNvPr id="10244" name="Picture 4" descr="640px-France_Loir-et-Cher_Chambord_Chateau_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84313"/>
            <a:ext cx="8128000" cy="48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>
                <a:solidFill>
                  <a:srgbClr val="FB1138"/>
                </a:solidFill>
              </a:rPr>
              <a:t>Harmonický rozvoj osobnosti člověka</a:t>
            </a:r>
          </a:p>
          <a:p>
            <a:r>
              <a:rPr lang="cs-CZ" altLang="cs-CZ">
                <a:solidFill>
                  <a:srgbClr val="FB1138"/>
                </a:solidFill>
              </a:rPr>
              <a:t>Tělesná výchova jako součást vzdělání</a:t>
            </a:r>
          </a:p>
          <a:p>
            <a:r>
              <a:rPr lang="cs-CZ" altLang="cs-CZ">
                <a:solidFill>
                  <a:srgbClr val="FB1138"/>
                </a:solidFill>
              </a:rPr>
              <a:t>Široký záběr studované problematiky</a:t>
            </a:r>
          </a:p>
          <a:p>
            <a:r>
              <a:rPr lang="cs-CZ" altLang="cs-CZ">
                <a:solidFill>
                  <a:srgbClr val="FB1138"/>
                </a:solidFill>
              </a:rPr>
              <a:t>Rozvoj lékařství, preventivní gymnastika</a:t>
            </a:r>
          </a:p>
          <a:p>
            <a:r>
              <a:rPr lang="cs-CZ" altLang="cs-CZ">
                <a:solidFill>
                  <a:srgbClr val="FB1138"/>
                </a:solidFill>
              </a:rPr>
              <a:t>Tělesná výchova jako vyučovací předmět</a:t>
            </a:r>
          </a:p>
          <a:p>
            <a:r>
              <a:rPr lang="cs-CZ" altLang="cs-CZ">
                <a:solidFill>
                  <a:srgbClr val="FB1138"/>
                </a:solidFill>
              </a:rPr>
              <a:t>Charakter tělesné výchovy se mění dle společenských okolností (30-ti letá válka)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7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/>
              <a:t>Osobnosti renesanční pedagogiky</a:t>
            </a:r>
          </a:p>
        </p:txBody>
      </p:sp>
      <p:pic>
        <p:nvPicPr>
          <p:cNvPr id="11268" name="Picture 4" descr="640px-Litomyšl_Schlo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35100"/>
            <a:ext cx="8128000" cy="480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>
                <a:solidFill>
                  <a:srgbClr val="FB1138"/>
                </a:solidFill>
              </a:rPr>
              <a:t>Vittorio da Feltre (1378-1446), Mantova, průkopní zařazení TV do výuky, pobyt v přírodě</a:t>
            </a:r>
          </a:p>
          <a:p>
            <a:pPr>
              <a:lnSpc>
                <a:spcPct val="90000"/>
              </a:lnSpc>
            </a:pPr>
            <a:r>
              <a:rPr lang="cs-CZ" altLang="cs-CZ">
                <a:solidFill>
                  <a:srgbClr val="FB1138"/>
                </a:solidFill>
              </a:rPr>
              <a:t>Thomas More (1478-1535) Utopie, ideální stát s výchovou po vzoru Athén</a:t>
            </a:r>
          </a:p>
          <a:p>
            <a:pPr>
              <a:lnSpc>
                <a:spcPct val="90000"/>
              </a:lnSpc>
            </a:pPr>
            <a:r>
              <a:rPr lang="cs-CZ" altLang="cs-CZ">
                <a:solidFill>
                  <a:srgbClr val="FB1138"/>
                </a:solidFill>
              </a:rPr>
              <a:t>Lodivico Vives (1492-1550) Nizozemí a Francie, TV jako vyučovací předmět</a:t>
            </a:r>
          </a:p>
          <a:p>
            <a:pPr>
              <a:lnSpc>
                <a:spcPct val="90000"/>
              </a:lnSpc>
            </a:pPr>
            <a:r>
              <a:rPr lang="cs-CZ" altLang="cs-CZ">
                <a:solidFill>
                  <a:srgbClr val="FB1138"/>
                </a:solidFill>
              </a:rPr>
              <a:t>Hieronimus Mercurialis (1530-1606) léčebná a preventivní gymnastika</a:t>
            </a:r>
          </a:p>
        </p:txBody>
      </p:sp>
      <p:pic>
        <p:nvPicPr>
          <p:cNvPr id="2" name="renesance r 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7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/>
              <a:t>Počátky humanismu a renezance na území Koruny české</a:t>
            </a:r>
          </a:p>
        </p:txBody>
      </p:sp>
      <p:pic>
        <p:nvPicPr>
          <p:cNvPr id="12292" name="Picture 4" descr="Letoh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7620000" cy="474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>
                <a:solidFill>
                  <a:srgbClr val="FB1138"/>
                </a:solidFill>
              </a:rPr>
              <a:t>Počátky v Poděbradské době, výraznější vliv za Jagellonců</a:t>
            </a:r>
          </a:p>
          <a:p>
            <a:r>
              <a:rPr lang="cs-CZ" altLang="cs-CZ">
                <a:solidFill>
                  <a:srgbClr val="FB1138"/>
                </a:solidFill>
              </a:rPr>
              <a:t>Vrchol za vlády Rudolfa II.</a:t>
            </a:r>
          </a:p>
          <a:p>
            <a:r>
              <a:rPr lang="cs-CZ" altLang="cs-CZ">
                <a:solidFill>
                  <a:srgbClr val="FB1138"/>
                </a:solidFill>
              </a:rPr>
              <a:t>České stavovské povstání</a:t>
            </a:r>
          </a:p>
          <a:p>
            <a:r>
              <a:rPr lang="cs-CZ" altLang="cs-CZ">
                <a:solidFill>
                  <a:srgbClr val="FB1138"/>
                </a:solidFill>
              </a:rPr>
              <a:t>Přerušeno 30-ti letou válkou (1618-1648)</a:t>
            </a:r>
          </a:p>
          <a:p>
            <a:r>
              <a:rPr lang="cs-CZ" altLang="cs-CZ">
                <a:solidFill>
                  <a:srgbClr val="FB1138"/>
                </a:solidFill>
              </a:rPr>
              <a:t>Celospolečenské změny (státní zřízení, náboženství, umění, architektura, školství)</a:t>
            </a:r>
          </a:p>
          <a:p>
            <a:pPr>
              <a:buFont typeface="Wingdings" panose="05000000000000000000" pitchFamily="2" charset="2"/>
              <a:buNone/>
            </a:pPr>
            <a:endParaRPr lang="cs-CZ" altLang="cs-CZ">
              <a:solidFill>
                <a:srgbClr val="FB1138"/>
              </a:solidFill>
            </a:endParaRP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2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/>
              <a:t>Jan Ámos Komenský (1592-1670), životopisná data</a:t>
            </a:r>
          </a:p>
        </p:txBody>
      </p:sp>
      <p:pic>
        <p:nvPicPr>
          <p:cNvPr id="13317" name="Picture 5" descr="Rembrandt-Komensky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7194550" cy="501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/>
              <a:t>JV Morava (Komňa, Nivnice, Uherský Brod)</a:t>
            </a:r>
          </a:p>
          <a:p>
            <a:r>
              <a:rPr lang="cs-CZ" altLang="cs-CZ"/>
              <a:t>Studium: Přerov, Herborn, Amsterodam, Heidelberg</a:t>
            </a:r>
          </a:p>
          <a:p>
            <a:r>
              <a:rPr lang="cs-CZ" altLang="cs-CZ"/>
              <a:t>Působení: Čechy, Slezko a Polsko, Švédsko, Uhry, Nizozemí</a:t>
            </a:r>
          </a:p>
          <a:p>
            <a:r>
              <a:rPr lang="cs-CZ" altLang="cs-CZ"/>
              <a:t>Život poznamenám 30-ti letou válkou</a:t>
            </a:r>
          </a:p>
          <a:p>
            <a:r>
              <a:rPr lang="cs-CZ" altLang="cs-CZ"/>
              <a:t>Naarden</a:t>
            </a:r>
          </a:p>
          <a:p>
            <a:endParaRPr lang="cs-CZ" altLang="cs-CZ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9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000"/>
              <a:t>Jan Ámos Komenský, pedagogické dílo, názory na tělesnou výchovu</a:t>
            </a:r>
          </a:p>
        </p:txBody>
      </p:sp>
      <p:pic>
        <p:nvPicPr>
          <p:cNvPr id="14340" name="Picture 4" descr="schola_ludu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12875"/>
            <a:ext cx="4591050" cy="528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Didaktika česká – Velká didaktika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Škola hrou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Brána jazyků otevřena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Informatorium školy mateřské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TV jako integrální součást výuky městských škol (Plán školy pansofické)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Široký výběr řízených aktivit (šlechtické i městsko-venkovské vlivy)</a:t>
            </a:r>
          </a:p>
          <a:p>
            <a:r>
              <a:rPr lang="cs-CZ" altLang="cs-CZ" sz="28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Hra, názornost, aktivita žáka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2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263</TotalTime>
  <Words>260</Words>
  <Application>Microsoft Office PowerPoint</Application>
  <PresentationFormat>Předvádění na obrazovce (4:3)</PresentationFormat>
  <Paragraphs>35</Paragraphs>
  <Slides>7</Slides>
  <Notes>0</Notes>
  <HiddenSlides>0</HiddenSlides>
  <MMClips>6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Tahoma</vt:lpstr>
      <vt:lpstr>Wingdings</vt:lpstr>
      <vt:lpstr>Štěrbina</vt:lpstr>
      <vt:lpstr>Humanizmus a renesance v Evropě</vt:lpstr>
      <vt:lpstr>Kořeny evropské renesance</vt:lpstr>
      <vt:lpstr>Vliv renesance a humanismu na chápání tělesné kultury</vt:lpstr>
      <vt:lpstr>Osobnosti renesanční pedagogiky</vt:lpstr>
      <vt:lpstr>Počátky humanismu a renezance na území Koruny české</vt:lpstr>
      <vt:lpstr>Jan Ámos Komenský (1592-1670), životopisná data</vt:lpstr>
      <vt:lpstr>Jan Ámos Komenský, pedagogické dílo, názory na tělesnou výchovu</vt:lpstr>
    </vt:vector>
  </TitlesOfParts>
  <Company>ZČU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Humanizmus a renesance v Evropě</dc:title>
  <dc:creator>zemanr</dc:creator>
  <cp:lastModifiedBy>ktv</cp:lastModifiedBy>
  <cp:revision>8</cp:revision>
  <dcterms:created xsi:type="dcterms:W3CDTF">2015-10-19T12:22:46Z</dcterms:created>
  <dcterms:modified xsi:type="dcterms:W3CDTF">2020-10-09T08:50:15Z</dcterms:modified>
</cp:coreProperties>
</file>