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E4EB522-9555-4938-9149-D327AB727FEA}" type="datetimeFigureOut">
              <a:rPr lang="cs-CZ" smtClean="0"/>
              <a:t>4.4.2018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EC00A50-38F3-4954-AA99-2437A9BE977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Motion</a:t>
            </a:r>
            <a:r>
              <a:rPr lang="cs-CZ" dirty="0" smtClean="0"/>
              <a:t> design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439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/>
              <a:t>Motion</a:t>
            </a:r>
            <a:r>
              <a:rPr lang="cs-CZ" b="1" dirty="0" smtClean="0"/>
              <a:t> (</a:t>
            </a:r>
            <a:r>
              <a:rPr lang="cs-CZ" b="1" dirty="0" err="1" smtClean="0"/>
              <a:t>graphic</a:t>
            </a:r>
            <a:r>
              <a:rPr lang="cs-CZ" b="1" dirty="0" smtClean="0"/>
              <a:t>) design (</a:t>
            </a:r>
            <a:r>
              <a:rPr lang="cs-CZ" b="1" dirty="0" err="1" smtClean="0"/>
              <a:t>motion</a:t>
            </a:r>
            <a:r>
              <a:rPr lang="cs-CZ" b="1" dirty="0" smtClean="0"/>
              <a:t> grafika, </a:t>
            </a:r>
            <a:r>
              <a:rPr lang="cs-CZ" b="1" dirty="0" err="1" smtClean="0"/>
              <a:t>motion</a:t>
            </a:r>
            <a:r>
              <a:rPr lang="cs-CZ" b="1" dirty="0" smtClean="0"/>
              <a:t> </a:t>
            </a:r>
            <a:r>
              <a:rPr lang="cs-CZ" b="1" dirty="0" err="1" smtClean="0"/>
              <a:t>graphic</a:t>
            </a:r>
            <a:r>
              <a:rPr lang="cs-CZ" b="1" dirty="0" smtClean="0"/>
              <a:t> apod.)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nemá </a:t>
            </a:r>
            <a:r>
              <a:rPr lang="cs-CZ" dirty="0"/>
              <a:t>přesnou definici, a už vůbec ne český ekvivalent. </a:t>
            </a:r>
            <a:endParaRPr lang="cs-CZ" dirty="0" smtClean="0"/>
          </a:p>
          <a:p>
            <a:r>
              <a:rPr lang="cs-CZ" dirty="0" smtClean="0"/>
              <a:t>za </a:t>
            </a:r>
            <a:r>
              <a:rPr lang="cs-CZ" dirty="0"/>
              <a:t>faktického otce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graphic</a:t>
            </a:r>
            <a:r>
              <a:rPr lang="cs-CZ" dirty="0"/>
              <a:t> designu je obecně považován grafický </a:t>
            </a:r>
            <a:r>
              <a:rPr lang="cs-CZ" dirty="0">
                <a:solidFill>
                  <a:srgbClr val="FFC000"/>
                </a:solidFill>
              </a:rPr>
              <a:t>designer </a:t>
            </a:r>
            <a:r>
              <a:rPr lang="cs-CZ" b="1" dirty="0" err="1">
                <a:solidFill>
                  <a:srgbClr val="FFC000"/>
                </a:solidFill>
              </a:rPr>
              <a:t>Saull</a:t>
            </a:r>
            <a:r>
              <a:rPr lang="cs-CZ" b="1" dirty="0">
                <a:solidFill>
                  <a:srgbClr val="FFC000"/>
                </a:solidFill>
              </a:rPr>
              <a:t> Bass</a:t>
            </a:r>
            <a:r>
              <a:rPr lang="cs-CZ" dirty="0">
                <a:solidFill>
                  <a:srgbClr val="FFC000"/>
                </a:solidFill>
              </a:rPr>
              <a:t>, který asi jako první tvořil promyšlené titulky k filmům Alfréda </a:t>
            </a:r>
            <a:r>
              <a:rPr lang="cs-CZ" dirty="0" err="1">
                <a:solidFill>
                  <a:srgbClr val="FFC000"/>
                </a:solidFill>
              </a:rPr>
              <a:t>Hitchcocka</a:t>
            </a: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např. pro film </a:t>
            </a:r>
            <a:r>
              <a:rPr lang="cs-CZ" dirty="0" err="1" smtClean="0">
                <a:solidFill>
                  <a:srgbClr val="FFC000"/>
                </a:solidFill>
              </a:rPr>
              <a:t>Vertigo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>
                <a:solidFill>
                  <a:srgbClr val="FFC000"/>
                </a:solidFill>
              </a:rPr>
              <a:t>apod.</a:t>
            </a:r>
          </a:p>
          <a:p>
            <a:r>
              <a:rPr lang="cs-CZ" dirty="0"/>
              <a:t>Pro pojem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Graphics</a:t>
            </a:r>
            <a:r>
              <a:rPr lang="cs-CZ" dirty="0"/>
              <a:t> zatím neexistuje výstižná česká alternativa, v překladu </a:t>
            </a:r>
            <a:r>
              <a:rPr lang="cs-CZ" dirty="0" smtClean="0"/>
              <a:t>znamená „</a:t>
            </a:r>
            <a:r>
              <a:rPr lang="cs-CZ" dirty="0"/>
              <a:t>pohyblivá grafika“. V České republice je používán anglicko-český termín „</a:t>
            </a:r>
            <a:r>
              <a:rPr lang="cs-CZ" dirty="0" err="1"/>
              <a:t>Motion</a:t>
            </a:r>
            <a:r>
              <a:rPr lang="cs-CZ" dirty="0"/>
              <a:t> grafika“. </a:t>
            </a:r>
            <a:endParaRPr lang="cs-CZ" dirty="0" smtClean="0"/>
          </a:p>
          <a:p>
            <a:r>
              <a:rPr lang="cs-CZ" dirty="0" smtClean="0"/>
              <a:t>Univerzální </a:t>
            </a:r>
            <a:r>
              <a:rPr lang="cs-CZ" dirty="0"/>
              <a:t>definice </a:t>
            </a:r>
            <a:r>
              <a:rPr lang="cs-CZ" dirty="0" err="1"/>
              <a:t>motion</a:t>
            </a:r>
            <a:r>
              <a:rPr lang="cs-CZ" dirty="0"/>
              <a:t> grafiky také neexistuje a oficiální vznik této techniky je diskutován. </a:t>
            </a:r>
            <a:endParaRPr lang="cs-CZ" dirty="0" smtClean="0"/>
          </a:p>
          <a:p>
            <a:pPr lvl="1"/>
            <a:r>
              <a:rPr lang="cs-CZ" dirty="0" smtClean="0"/>
              <a:t>Termín </a:t>
            </a:r>
            <a:r>
              <a:rPr lang="cs-CZ" dirty="0" err="1"/>
              <a:t>motion</a:t>
            </a:r>
            <a:r>
              <a:rPr lang="cs-CZ" dirty="0"/>
              <a:t> grafika slouží k rozlišení statické grafiky od grafiky dynamické, tedy takové, která kombinuje video a animační techniky k vytvoření iluze pohybu. Posouvá tradiční grafický design do čtvrtého rozměru, času.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1050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</a:t>
            </a:r>
            <a:r>
              <a:rPr lang="cs-CZ" dirty="0" err="1" smtClean="0"/>
              <a:t>motion</a:t>
            </a:r>
            <a:r>
              <a:rPr lang="cs-CZ" dirty="0" smtClean="0"/>
              <a:t> design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Nejznámější český </a:t>
            </a:r>
            <a:r>
              <a:rPr lang="cs-CZ" dirty="0" err="1" smtClean="0"/>
              <a:t>motion</a:t>
            </a:r>
            <a:r>
              <a:rPr lang="cs-CZ" dirty="0" smtClean="0"/>
              <a:t> designer – </a:t>
            </a:r>
            <a:r>
              <a:rPr lang="cs-CZ" dirty="0" smtClean="0">
                <a:solidFill>
                  <a:srgbClr val="FF0000"/>
                </a:solidFill>
              </a:rPr>
              <a:t>Lukáš Veverka</a:t>
            </a:r>
            <a:r>
              <a:rPr lang="cs-CZ" dirty="0" smtClean="0"/>
              <a:t> - </a:t>
            </a:r>
            <a:r>
              <a:rPr lang="cs-CZ" dirty="0"/>
              <a:t>režisér a </a:t>
            </a:r>
            <a:r>
              <a:rPr lang="cs-CZ" dirty="0" err="1"/>
              <a:t>motion</a:t>
            </a:r>
            <a:r>
              <a:rPr lang="cs-CZ" dirty="0"/>
              <a:t> designér znělek </a:t>
            </a:r>
            <a:r>
              <a:rPr lang="cs-CZ" dirty="0" smtClean="0"/>
              <a:t>televizní</a:t>
            </a:r>
          </a:p>
          <a:p>
            <a:r>
              <a:rPr lang="cs-CZ" dirty="0" smtClean="0"/>
              <a:t>jako </a:t>
            </a:r>
            <a:r>
              <a:rPr lang="cs-CZ" dirty="0" err="1"/>
              <a:t>motion</a:t>
            </a:r>
            <a:r>
              <a:rPr lang="cs-CZ" dirty="0"/>
              <a:t> designér realizoval řadu </a:t>
            </a:r>
            <a:r>
              <a:rPr lang="cs-CZ" dirty="0" err="1"/>
              <a:t>motiondesign</a:t>
            </a:r>
            <a:r>
              <a:rPr lang="cs-CZ" dirty="0"/>
              <a:t> projektů pro televizní kanály jako MTV, Nova, Prima, Česká televize, </a:t>
            </a:r>
            <a:r>
              <a:rPr lang="cs-CZ" dirty="0" err="1"/>
              <a:t>Cool</a:t>
            </a:r>
            <a:r>
              <a:rPr lang="cs-CZ" dirty="0"/>
              <a:t>, Fanda, Zoom.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roce 2013 vytvořil </a:t>
            </a:r>
            <a:r>
              <a:rPr lang="cs-CZ" dirty="0" err="1"/>
              <a:t>redesign</a:t>
            </a:r>
            <a:r>
              <a:rPr lang="cs-CZ" dirty="0"/>
              <a:t> pro hudební televizi </a:t>
            </a:r>
            <a:r>
              <a:rPr lang="cs-CZ" dirty="0" err="1"/>
              <a:t>Óčko</a:t>
            </a:r>
            <a:r>
              <a:rPr lang="cs-CZ" dirty="0"/>
              <a:t>. Za tuto práci byl Lukáš Veverka nominovaný v kategorii Best </a:t>
            </a:r>
            <a:r>
              <a:rPr lang="cs-CZ" dirty="0" err="1"/>
              <a:t>Channel</a:t>
            </a:r>
            <a:r>
              <a:rPr lang="cs-CZ" dirty="0"/>
              <a:t> Design na </a:t>
            </a:r>
            <a:r>
              <a:rPr lang="cs-CZ" dirty="0" err="1"/>
              <a:t>Promax</a:t>
            </a:r>
            <a:r>
              <a:rPr lang="cs-CZ" dirty="0"/>
              <a:t>/BDA v Paříži. 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656"/>
            <a:ext cx="2143126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789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Motion</a:t>
            </a:r>
            <a:r>
              <a:rPr lang="cs-CZ" b="1" dirty="0" smtClean="0"/>
              <a:t> design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 smtClean="0"/>
              <a:t>využívá </a:t>
            </a:r>
            <a:r>
              <a:rPr lang="cs-CZ" dirty="0"/>
              <a:t>prvky videa a animace, stejně jako typografii, grafiku, zvuk především v rámci</a:t>
            </a:r>
            <a:r>
              <a:rPr lang="cs-CZ" b="1" dirty="0"/>
              <a:t> filmové a televizní grafiky.</a:t>
            </a:r>
            <a:r>
              <a:rPr lang="cs-CZ" dirty="0"/>
              <a:t> </a:t>
            </a:r>
            <a:endParaRPr lang="cs-CZ" sz="2800" dirty="0"/>
          </a:p>
          <a:p>
            <a:pPr lvl="0"/>
            <a:r>
              <a:rPr lang="cs-CZ" dirty="0"/>
              <a:t>V praxi se objevuje především v podobě digitálních efektů, titulků a pohyblivé grafiky.</a:t>
            </a:r>
            <a:endParaRPr lang="cs-CZ" sz="2800" dirty="0"/>
          </a:p>
          <a:p>
            <a:pPr lvl="0"/>
            <a:r>
              <a:rPr lang="cs-CZ" dirty="0"/>
              <a:t>Dalo by se říci, že animace a film oživuje charaktery postaviček a nabízí příběh, avšak </a:t>
            </a:r>
            <a:r>
              <a:rPr lang="cs-CZ" b="1" dirty="0"/>
              <a:t>naproti tomu </a:t>
            </a:r>
            <a:r>
              <a:rPr lang="cs-CZ" b="1" dirty="0">
                <a:solidFill>
                  <a:srgbClr val="FFC000"/>
                </a:solidFill>
              </a:rPr>
              <a:t>MOTION DESIGN (</a:t>
            </a:r>
            <a:r>
              <a:rPr lang="cs-CZ" b="1" dirty="0" err="1">
                <a:solidFill>
                  <a:srgbClr val="FFC000"/>
                </a:solidFill>
              </a:rPr>
              <a:t>motion</a:t>
            </a:r>
            <a:r>
              <a:rPr lang="cs-CZ" b="1" dirty="0">
                <a:solidFill>
                  <a:srgbClr val="FFC000"/>
                </a:solidFill>
              </a:rPr>
              <a:t> </a:t>
            </a:r>
            <a:r>
              <a:rPr lang="cs-CZ" b="1" dirty="0" err="1">
                <a:solidFill>
                  <a:srgbClr val="FFC000"/>
                </a:solidFill>
              </a:rPr>
              <a:t>graphic</a:t>
            </a:r>
            <a:r>
              <a:rPr lang="cs-CZ" b="1" dirty="0">
                <a:solidFill>
                  <a:srgbClr val="FFC000"/>
                </a:solidFill>
              </a:rPr>
              <a:t> design) mění obraz podle potřeby tvůrce v čase a využívá prvky</a:t>
            </a:r>
            <a:endParaRPr lang="cs-CZ" sz="2800" dirty="0">
              <a:solidFill>
                <a:srgbClr val="FFC000"/>
              </a:solidFill>
            </a:endParaRPr>
          </a:p>
          <a:p>
            <a:pPr lvl="1"/>
            <a:r>
              <a:rPr lang="cs-CZ" b="1" dirty="0">
                <a:solidFill>
                  <a:srgbClr val="FFC000"/>
                </a:solidFill>
              </a:rPr>
              <a:t>grafického designu a typografie,</a:t>
            </a:r>
            <a:endParaRPr lang="cs-CZ" sz="2400" dirty="0">
              <a:solidFill>
                <a:srgbClr val="FFC000"/>
              </a:solidFill>
            </a:endParaRPr>
          </a:p>
          <a:p>
            <a:pPr lvl="1"/>
            <a:r>
              <a:rPr lang="cs-CZ" b="1" dirty="0">
                <a:solidFill>
                  <a:srgbClr val="FFC000"/>
                </a:solidFill>
              </a:rPr>
              <a:t>animace a počítačových efektů obrazu a zvuku.</a:t>
            </a:r>
            <a:endParaRPr lang="cs-CZ" sz="2400" dirty="0">
              <a:solidFill>
                <a:srgbClr val="FFC000"/>
              </a:solidFill>
            </a:endParaRPr>
          </a:p>
          <a:p>
            <a:pPr lvl="0"/>
            <a:r>
              <a:rPr lang="cs-CZ" b="1" dirty="0">
                <a:solidFill>
                  <a:srgbClr val="FFC000"/>
                </a:solidFill>
              </a:rPr>
              <a:t>ve filmu a televizi slouží zejména efektním a doplňujícím způsobem. </a:t>
            </a:r>
            <a:endParaRPr lang="cs-CZ" sz="2800" dirty="0">
              <a:solidFill>
                <a:srgbClr val="FFC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8116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Motion</a:t>
            </a:r>
            <a:r>
              <a:rPr lang="cs-CZ" b="1" dirty="0" smtClean="0"/>
              <a:t> grafika/MOTION DESIGN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popisuje </a:t>
            </a:r>
            <a:r>
              <a:rPr lang="cs-CZ" b="1" dirty="0"/>
              <a:t>široké spektrum produkce médií např. filmové titulky, televizní znělky, reklamy, hudební klipy nebo firemní prezentace.</a:t>
            </a:r>
            <a:endParaRPr lang="cs-CZ" dirty="0"/>
          </a:p>
          <a:p>
            <a:r>
              <a:rPr lang="cs-CZ" b="1" dirty="0"/>
              <a:t>V kombinaci se zvukem, který značně podporuje emotivní prožitek diváka, vznikají famózní audiovizuální projekty. </a:t>
            </a:r>
            <a:endParaRPr lang="cs-CZ" dirty="0"/>
          </a:p>
          <a:p>
            <a:r>
              <a:rPr lang="cs-CZ" b="1" dirty="0" err="1">
                <a:solidFill>
                  <a:srgbClr val="FFC000"/>
                </a:solidFill>
              </a:rPr>
              <a:t>Motion</a:t>
            </a:r>
            <a:r>
              <a:rPr lang="cs-CZ" b="1" dirty="0">
                <a:solidFill>
                  <a:srgbClr val="FFC000"/>
                </a:solidFill>
              </a:rPr>
              <a:t> design je právem považován za vrcholný projev grafického designu. </a:t>
            </a:r>
            <a:endParaRPr lang="cs-CZ" dirty="0">
              <a:solidFill>
                <a:srgbClr val="FFC000"/>
              </a:solidFill>
            </a:endParaRPr>
          </a:p>
          <a:p>
            <a:r>
              <a:rPr lang="cs-CZ" b="1" dirty="0" err="1"/>
              <a:t>Motion</a:t>
            </a:r>
            <a:r>
              <a:rPr lang="cs-CZ" b="1" dirty="0"/>
              <a:t> designér musí ovládat práci s časem, prostorem a zvukem. Kromě grafických designérů se často do této profese orientují animátoři a filmoví tvůrci.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443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Televizní vysílání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i="1" dirty="0" smtClean="0"/>
              <a:t>z</a:t>
            </a:r>
            <a:r>
              <a:rPr lang="cs-CZ" i="1" dirty="0"/>
              <a:t> hlediska televizního vysílání by </a:t>
            </a:r>
            <a:r>
              <a:rPr lang="cs-CZ" i="1" dirty="0" smtClean="0"/>
              <a:t>MOTION </a:t>
            </a:r>
            <a:r>
              <a:rPr lang="cs-CZ" i="1" dirty="0"/>
              <a:t>DESIGN měl definovat základní prvky vizuální identity aplikované ve vysílání, vznikne tak „On Air </a:t>
            </a:r>
            <a:r>
              <a:rPr lang="cs-CZ" i="1" dirty="0" err="1"/>
              <a:t>Graphic</a:t>
            </a:r>
            <a:r>
              <a:rPr lang="cs-CZ" i="1" dirty="0"/>
              <a:t> </a:t>
            </a:r>
            <a:r>
              <a:rPr lang="cs-CZ" i="1" dirty="0" err="1"/>
              <a:t>Pack</a:t>
            </a:r>
            <a:r>
              <a:rPr lang="cs-CZ" i="1" dirty="0"/>
              <a:t>“ balík televizní grafiky, jehož součástí může </a:t>
            </a:r>
            <a:r>
              <a:rPr lang="cs-CZ" b="1" i="1" dirty="0"/>
              <a:t>logotyp a základní prvky vizuálního stylu, Identifikační znělky, bannery, informační lišty, speciální efekty i styl televizní </a:t>
            </a:r>
            <a:r>
              <a:rPr lang="cs-CZ" b="1" i="1" dirty="0" err="1"/>
              <a:t>infografiky</a:t>
            </a:r>
            <a:r>
              <a:rPr lang="cs-CZ" b="1" i="1" dirty="0"/>
              <a:t> </a:t>
            </a:r>
            <a:r>
              <a:rPr lang="cs-CZ" i="1" dirty="0"/>
              <a:t>– např.</a:t>
            </a:r>
            <a:r>
              <a:rPr lang="cs-CZ" b="1" i="1" dirty="0"/>
              <a:t> </a:t>
            </a:r>
            <a:r>
              <a:rPr lang="cs-CZ" i="1" dirty="0"/>
              <a:t>čísla, která se musí přenést do grafické podoby tak, aby to pro diváka bylo na obrazovce přehledné, srozumitelné, čitelné, jednoznačné, viditelné.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726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772400" cy="4572000"/>
          </a:xfrm>
        </p:spPr>
        <p:txBody>
          <a:bodyPr>
            <a:noAutofit/>
          </a:bodyPr>
          <a:lstStyle/>
          <a:p>
            <a:pPr lvl="0"/>
            <a:r>
              <a:rPr lang="cs-CZ" sz="2000" b="1" dirty="0">
                <a:solidFill>
                  <a:srgbClr val="FFC000"/>
                </a:solidFill>
              </a:rPr>
              <a:t>Logo Bug / DOG </a:t>
            </a:r>
            <a:r>
              <a:rPr lang="cs-CZ" sz="2000" b="1" dirty="0"/>
              <a:t>- </a:t>
            </a:r>
            <a:r>
              <a:rPr lang="cs-CZ" sz="2000" dirty="0">
                <a:solidFill>
                  <a:srgbClr val="FFC000"/>
                </a:solidFill>
              </a:rPr>
              <a:t>Je malé logo ve formě vodoznaku</a:t>
            </a:r>
            <a:r>
              <a:rPr lang="cs-CZ" sz="2000" dirty="0"/>
              <a:t>, které je permanentně po celou dobu vysílání umístěno v levém horním rohu televizní obrazovky a slouží k rychlé identifikaci televizní stanice. Současně také podporuje budování povědomí o značce a zdůrazňuje vlastnictví vysílání</a:t>
            </a:r>
            <a:r>
              <a:rPr lang="cs-CZ" sz="2000" dirty="0" smtClean="0"/>
              <a:t>.</a:t>
            </a:r>
            <a:endParaRPr lang="cs-CZ" sz="2000" dirty="0"/>
          </a:p>
          <a:p>
            <a:pPr lvl="0"/>
            <a:r>
              <a:rPr lang="cs-CZ" sz="2000" b="1" dirty="0">
                <a:solidFill>
                  <a:srgbClr val="FFC000"/>
                </a:solidFill>
              </a:rPr>
              <a:t>TV </a:t>
            </a:r>
            <a:r>
              <a:rPr lang="cs-CZ" sz="2000" b="1" dirty="0" err="1">
                <a:solidFill>
                  <a:srgbClr val="FFC000"/>
                </a:solidFill>
              </a:rPr>
              <a:t>Ident</a:t>
            </a:r>
            <a:r>
              <a:rPr lang="cs-CZ" sz="2000" dirty="0">
                <a:solidFill>
                  <a:srgbClr val="FFC000"/>
                </a:solidFill>
              </a:rPr>
              <a:t> </a:t>
            </a:r>
            <a:r>
              <a:rPr lang="cs-CZ" sz="2000" dirty="0"/>
              <a:t>- Station </a:t>
            </a:r>
            <a:r>
              <a:rPr lang="cs-CZ" sz="2000" dirty="0" err="1"/>
              <a:t>Identifications</a:t>
            </a:r>
            <a:r>
              <a:rPr lang="cs-CZ" sz="2000" dirty="0"/>
              <a:t> neboli </a:t>
            </a:r>
            <a:r>
              <a:rPr lang="cs-CZ" sz="2000" dirty="0" err="1"/>
              <a:t>Idents</a:t>
            </a:r>
            <a:r>
              <a:rPr lang="cs-CZ" sz="2000" dirty="0"/>
              <a:t>, také nazývány </a:t>
            </a:r>
            <a:r>
              <a:rPr lang="cs-CZ" sz="2000" dirty="0" err="1"/>
              <a:t>Stings</a:t>
            </a:r>
            <a:r>
              <a:rPr lang="cs-CZ" sz="2000" dirty="0"/>
              <a:t> nebo </a:t>
            </a:r>
            <a:r>
              <a:rPr lang="cs-CZ" sz="2000" dirty="0" err="1"/>
              <a:t>Channel</a:t>
            </a:r>
            <a:r>
              <a:rPr lang="cs-CZ" sz="2000" dirty="0"/>
              <a:t> </a:t>
            </a:r>
            <a:r>
              <a:rPr lang="cs-CZ" sz="2000" dirty="0" err="1"/>
              <a:t>ID’s</a:t>
            </a:r>
            <a:r>
              <a:rPr lang="cs-CZ" sz="2000" dirty="0"/>
              <a:t>, jsou významným identifikačním prvkem televizní stanice ve vysílání. Identifikační prvky jsou pro každou televizní stanici povinné, a slouží jak k usnadnění orientace diváků v obrovské nabídce televizních stanic na světovém trhu, tak k </a:t>
            </a:r>
            <a:r>
              <a:rPr lang="cs-CZ" sz="2000" dirty="0" err="1"/>
              <a:t>selfpromotion</a:t>
            </a:r>
            <a:r>
              <a:rPr lang="cs-CZ" sz="2000" dirty="0"/>
              <a:t> a vymezení vůči ostatním konkurenčním stanicím.</a:t>
            </a:r>
          </a:p>
          <a:p>
            <a:r>
              <a:rPr lang="cs-CZ" sz="2000" dirty="0">
                <a:solidFill>
                  <a:srgbClr val="FFC000"/>
                </a:solidFill>
              </a:rPr>
              <a:t>Je to krátká </a:t>
            </a:r>
            <a:r>
              <a:rPr lang="cs-CZ" sz="2000" dirty="0" err="1">
                <a:solidFill>
                  <a:srgbClr val="FFC000"/>
                </a:solidFill>
              </a:rPr>
              <a:t>motion</a:t>
            </a:r>
            <a:r>
              <a:rPr lang="cs-CZ" sz="2000" dirty="0">
                <a:solidFill>
                  <a:srgbClr val="FFC000"/>
                </a:solidFill>
              </a:rPr>
              <a:t> grafika s použitím loga a sloganu, obvykle 5 až 10 sekund, umístěna mezi pořady</a:t>
            </a:r>
            <a:r>
              <a:rPr lang="cs-CZ" sz="2000" dirty="0"/>
              <a:t>. V současnosti používá většina televizních stanic sérii </a:t>
            </a:r>
            <a:r>
              <a:rPr lang="cs-CZ" sz="2000" dirty="0" err="1"/>
              <a:t>ID‘s</a:t>
            </a:r>
            <a:r>
              <a:rPr lang="cs-CZ" sz="2000" dirty="0"/>
              <a:t> na určité téma, většinou podle tematického zaměření stanice, kterou pravidelně zhruba čtvrtletně mění, aby se divák nenudil. Ač velmi krátké a jednoduché bývají </a:t>
            </a:r>
            <a:r>
              <a:rPr lang="cs-CZ" sz="2000" dirty="0" err="1"/>
              <a:t>ID‘s</a:t>
            </a:r>
            <a:r>
              <a:rPr lang="cs-CZ" sz="2000" dirty="0"/>
              <a:t> koncepčně propracované a mnohdy velmi zajímavé a vizuálně atraktivní. Tyto prvky </a:t>
            </a:r>
            <a:r>
              <a:rPr lang="cs-CZ" sz="2000" dirty="0" err="1"/>
              <a:t>brandingu</a:t>
            </a:r>
            <a:r>
              <a:rPr lang="cs-CZ" sz="2000" dirty="0"/>
              <a:t> jsou podstatné přede-vším pro budování image televizní stanice. Určují atmosféru vysílání, a zásadně ovlivňují vnímání stanice diváky.</a:t>
            </a:r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116632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Prvky televizní grafiky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435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476672"/>
            <a:ext cx="7772400" cy="568863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>
                <a:solidFill>
                  <a:srgbClr val="FFC000"/>
                </a:solidFill>
              </a:rPr>
              <a:t>Lower</a:t>
            </a:r>
            <a:r>
              <a:rPr lang="cs-CZ" b="1" dirty="0">
                <a:solidFill>
                  <a:srgbClr val="FFC000"/>
                </a:solidFill>
              </a:rPr>
              <a:t> </a:t>
            </a:r>
            <a:r>
              <a:rPr lang="cs-CZ" b="1" dirty="0" err="1">
                <a:solidFill>
                  <a:srgbClr val="FFC000"/>
                </a:solidFill>
              </a:rPr>
              <a:t>Third</a:t>
            </a:r>
            <a:r>
              <a:rPr lang="cs-CZ" b="1" dirty="0">
                <a:solidFill>
                  <a:srgbClr val="FFC000"/>
                </a:solidFill>
              </a:rPr>
              <a:t> </a:t>
            </a:r>
            <a:r>
              <a:rPr lang="cs-CZ" b="1" dirty="0"/>
              <a:t>- </a:t>
            </a:r>
            <a:r>
              <a:rPr lang="cs-CZ" dirty="0"/>
              <a:t>Televizní titulky </a:t>
            </a:r>
            <a:r>
              <a:rPr lang="cs-CZ" dirty="0" err="1"/>
              <a:t>Lower</a:t>
            </a:r>
            <a:r>
              <a:rPr lang="cs-CZ" dirty="0"/>
              <a:t> </a:t>
            </a:r>
            <a:r>
              <a:rPr lang="cs-CZ" dirty="0" err="1"/>
              <a:t>Thirds</a:t>
            </a:r>
            <a:r>
              <a:rPr lang="cs-CZ" dirty="0"/>
              <a:t> jsou kombinací grafiky a textu, jsou umístěny ve spodní třetině  obrazovky, a určeny k informování diváků o aktuálně vysílaném obsahu. Nejčastěji jsou používány ve  zprávách, dokumentech a </a:t>
            </a:r>
            <a:r>
              <a:rPr lang="cs-CZ" dirty="0" err="1"/>
              <a:t>Realityshow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b="1" dirty="0" err="1">
                <a:solidFill>
                  <a:srgbClr val="FFC000"/>
                </a:solidFill>
              </a:rPr>
              <a:t>Promo</a:t>
            </a:r>
            <a:r>
              <a:rPr lang="cs-CZ" b="1" dirty="0"/>
              <a:t> - Krátká upoutávka na důležitý pořad nebo film.</a:t>
            </a:r>
            <a:r>
              <a:rPr lang="cs-CZ" dirty="0"/>
              <a:t> Sestřih zajímavých scén kombinovaný s grafikou a krátkým informativním textem. </a:t>
            </a:r>
          </a:p>
          <a:p>
            <a:r>
              <a:rPr lang="cs-CZ" b="1" dirty="0" err="1">
                <a:solidFill>
                  <a:srgbClr val="FFC000"/>
                </a:solidFill>
              </a:rPr>
              <a:t>Bumper</a:t>
            </a:r>
            <a:r>
              <a:rPr lang="cs-CZ" b="1" dirty="0"/>
              <a:t> - </a:t>
            </a:r>
            <a:r>
              <a:rPr lang="cs-CZ" dirty="0" err="1"/>
              <a:t>Bumper</a:t>
            </a:r>
            <a:r>
              <a:rPr lang="cs-CZ" dirty="0"/>
              <a:t> nebo </a:t>
            </a:r>
            <a:r>
              <a:rPr lang="cs-CZ" dirty="0" err="1"/>
              <a:t>Bump</a:t>
            </a:r>
            <a:r>
              <a:rPr lang="cs-CZ" dirty="0"/>
              <a:t> zřetelně odděluje program od reklamního bloku. Většinou se jedná o animaci loga televizní stanice trvající cca 2 sekundy,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9690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67</TotalTime>
  <Words>507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Metro</vt:lpstr>
      <vt:lpstr>Motion design</vt:lpstr>
      <vt:lpstr>Motion (graphic) design (motion grafika, motion graphic apod.) </vt:lpstr>
      <vt:lpstr>Český motion design </vt:lpstr>
      <vt:lpstr>Motion design</vt:lpstr>
      <vt:lpstr>Motion grafika/MOTION DESIGN </vt:lpstr>
      <vt:lpstr>Televizní vysílání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Motion design</dc:title>
  <dc:creator>masekjan</dc:creator>
  <cp:lastModifiedBy>masekjan</cp:lastModifiedBy>
  <cp:revision>6</cp:revision>
  <dcterms:created xsi:type="dcterms:W3CDTF">2016-11-15T20:44:30Z</dcterms:created>
  <dcterms:modified xsi:type="dcterms:W3CDTF">2018-04-04T19:11:32Z</dcterms:modified>
</cp:coreProperties>
</file>