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3" r:id="rId1"/>
  </p:sldMasterIdLst>
  <p:notesMasterIdLst>
    <p:notesMasterId r:id="rId16"/>
  </p:notesMasterIdLst>
  <p:sldIdLst>
    <p:sldId id="256" r:id="rId2"/>
    <p:sldId id="291" r:id="rId3"/>
    <p:sldId id="284" r:id="rId4"/>
    <p:sldId id="290" r:id="rId5"/>
    <p:sldId id="303" r:id="rId6"/>
    <p:sldId id="323" r:id="rId7"/>
    <p:sldId id="306" r:id="rId8"/>
    <p:sldId id="325" r:id="rId9"/>
    <p:sldId id="324" r:id="rId10"/>
    <p:sldId id="326" r:id="rId11"/>
    <p:sldId id="307" r:id="rId12"/>
    <p:sldId id="308" r:id="rId13"/>
    <p:sldId id="311" r:id="rId14"/>
    <p:sldId id="268" r:id="rId15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CC00"/>
    <a:srgbClr val="D5FB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78" autoAdjust="0"/>
    <p:restoredTop sz="86341" autoAdjust="0"/>
  </p:normalViewPr>
  <p:slideViewPr>
    <p:cSldViewPr>
      <p:cViewPr varScale="1">
        <p:scale>
          <a:sx n="63" d="100"/>
          <a:sy n="63" d="100"/>
        </p:scale>
        <p:origin x="-136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714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FC85454B-4A6A-4D7D-91CE-BD152B8054DC}" type="datetimeFigureOut">
              <a:rPr lang="cs-CZ"/>
              <a:pPr>
                <a:defRPr/>
              </a:pPr>
              <a:t>8.10.2018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D4E8EBD7-00E1-41EB-B13A-58C6CC00CBA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777907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orizon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3333"/>
          <a:stretch>
            <a:fillRect/>
          </a:stretch>
        </p:blipFill>
        <p:spPr bwMode="auto">
          <a:xfrm>
            <a:off x="0" y="0"/>
            <a:ext cx="9144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/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764E0-4AB4-4EE0-A641-71AF44E901A1}" type="datetimeFigureOut">
              <a:rPr lang="fr-FR"/>
              <a:pPr>
                <a:defRPr/>
              </a:pPr>
              <a:t>08/10/2018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8F9F3F-7F20-4724-A348-BF1172F2B825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842488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216208-FA8B-4D18-AC4B-233278CEF452}" type="datetimeFigureOut">
              <a:rPr lang="fr-FR"/>
              <a:pPr>
                <a:defRPr/>
              </a:pPr>
              <a:t>08/10/2018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394ABB-7360-4273-93C7-F362C83DF7E9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387633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/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DB195-DCA5-475D-9AEC-C6BA803F798B}" type="datetimeFigureOut">
              <a:rPr lang="fr-FR"/>
              <a:pPr>
                <a:defRPr/>
              </a:pPr>
              <a:t>08/10/2018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E46D2C-2F9D-4C91-A9E4-A92CCAB829D5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470678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C070DF-7807-48E7-85C9-8EC6FDD02320}" type="datetimeFigureOut">
              <a:rPr lang="fr-FR"/>
              <a:pPr>
                <a:defRPr/>
              </a:pPr>
              <a:t>08/10/2018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B93A4A-7F0F-4BEB-B48B-8B69AA73D0EE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628220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/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/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525B6B-8C79-46EE-9469-0793159F463A}" type="datetimeFigureOut">
              <a:rPr lang="fr-FR"/>
              <a:pPr>
                <a:defRPr/>
              </a:pPr>
              <a:t>08/10/2018</a:t>
            </a:fld>
            <a:endParaRPr 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439385-9558-4040-BC84-1DD0C55EFEBE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0212901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442D94-52DA-411D-AAA3-D048BB53E00C}" type="datetimeFigureOut">
              <a:rPr lang="fr-FR"/>
              <a:pPr>
                <a:defRPr/>
              </a:pPr>
              <a:t>08/10/2018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C8C5B7-A185-453F-8685-04B40527DAC0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9186957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8705EE-935B-4E36-9241-81B9BE3EBA61}" type="datetimeFigureOut">
              <a:rPr lang="fr-FR"/>
              <a:pPr>
                <a:defRPr/>
              </a:pPr>
              <a:t>08/10/2018</a:t>
            </a:fld>
            <a:endParaRPr 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9DCDF2-35B4-4CD3-891E-0078F89D505B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3128478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5F9EB-A50C-4477-BAC4-A8330E58DEDD}" type="datetimeFigureOut">
              <a:rPr lang="fr-FR"/>
              <a:pPr>
                <a:defRPr/>
              </a:pPr>
              <a:t>08/10/2018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6ADAA-8F23-4BBF-A43D-EBAD1ED803AC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684533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horizon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/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C5D6F2-6F9A-4A91-A362-5E9F17910520}" type="datetimeFigureOut">
              <a:rPr lang="fr-FR"/>
              <a:pPr>
                <a:defRPr/>
              </a:pPr>
              <a:t>08/10/2018</a:t>
            </a:fld>
            <a:endParaRPr lang="fr-FR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6CD42-AE45-46C0-978C-3C31EC0AF592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826200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92209C-6765-4814-B93B-320A225BB6FC}" type="datetimeFigureOut">
              <a:rPr lang="fr-FR"/>
              <a:pPr>
                <a:defRPr/>
              </a:pPr>
              <a:t>08/10/2018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4CDEC-5D07-4623-B75C-94D23D1274A5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641695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4595F4-ACA0-4304-83B7-0FABA4B9B269}" type="datetimeFigureOut">
              <a:rPr lang="fr-FR"/>
              <a:pPr>
                <a:defRPr/>
              </a:pPr>
              <a:t>08/10/2018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442C11-CC92-44F7-A09D-3951B863EF5F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8942378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 descr="horizon.png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BC4D37A3-01B9-4507-B9F5-7EBCA09986F2}" type="datetimeFigureOut">
              <a:rPr lang="fr-FR"/>
              <a:pPr>
                <a:defRPr/>
              </a:pPr>
              <a:t>08/10/2018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A842D86C-844B-4518-B2B4-BC602AE4D953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8" r:id="rId1"/>
    <p:sldLayoutId id="2147483810" r:id="rId2"/>
    <p:sldLayoutId id="2147483819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20" r:id="rId9"/>
    <p:sldLayoutId id="2147483816" r:id="rId10"/>
    <p:sldLayoutId id="2147483817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000" kern="1200" cap="all" spc="5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fontAlgn="base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Kbps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Sous-titre 2"/>
          <p:cNvSpPr>
            <a:spLocks noGrp="1"/>
          </p:cNvSpPr>
          <p:nvPr>
            <p:ph type="subTitle" idx="1"/>
          </p:nvPr>
        </p:nvSpPr>
        <p:spPr>
          <a:xfrm>
            <a:off x="827088" y="3933825"/>
            <a:ext cx="6400800" cy="1752600"/>
          </a:xfrm>
        </p:spPr>
        <p:txBody>
          <a:bodyPr/>
          <a:lstStyle/>
          <a:p>
            <a:pPr marL="742950" lvl="1" indent="-285750" fontAlgn="auto">
              <a:buFont typeface="Arial" pitchFamily="34" charset="0"/>
              <a:buNone/>
              <a:defRPr/>
            </a:pPr>
            <a:endParaRPr lang="fr-FR" dirty="0" smtClean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685800" y="2663825"/>
            <a:ext cx="7772400" cy="1470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600" dirty="0" smtClean="0">
                <a:solidFill>
                  <a:srgbClr val="D5FBFF"/>
                </a:solidFill>
                <a:latin typeface="Arial" charset="0"/>
              </a:rPr>
              <a:t>Datové formáty videa</a:t>
            </a:r>
            <a:endParaRPr lang="fr-FR" sz="3600" dirty="0" smtClean="0">
              <a:solidFill>
                <a:srgbClr val="D5FBFF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2"/>
          <p:cNvSpPr txBox="1">
            <a:spLocks/>
          </p:cNvSpPr>
          <p:nvPr/>
        </p:nvSpPr>
        <p:spPr>
          <a:xfrm>
            <a:off x="457200" y="260350"/>
            <a:ext cx="8229600" cy="6169025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411480" indent="-342900" algn="l" rtl="0" eaLnBrk="1" latinLnBrk="0" hangingPunct="1">
              <a:spcBef>
                <a:spcPts val="700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0664" indent="-28575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6696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61872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81328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09928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19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93976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68580" indent="0" algn="ctr" fontAlgn="auto">
              <a:spcAft>
                <a:spcPts val="0"/>
              </a:spcAft>
              <a:buFont typeface="Wingdings"/>
              <a:buNone/>
              <a:defRPr/>
            </a:pPr>
            <a:r>
              <a:rPr lang="cs-CZ" b="1" dirty="0" smtClean="0">
                <a:latin typeface="Arial" charset="0"/>
              </a:rPr>
              <a:t>Ukládání obrazových pohyblivých záznamů a jejich </a:t>
            </a:r>
            <a:r>
              <a:rPr lang="cs-CZ" b="1" dirty="0">
                <a:latin typeface="Arial" charset="0"/>
              </a:rPr>
              <a:t>přehrání - kvalita </a:t>
            </a:r>
            <a:r>
              <a:rPr lang="cs-CZ" b="1" dirty="0" smtClean="0">
                <a:latin typeface="Arial" charset="0"/>
              </a:rPr>
              <a:t>videa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2800" b="1" dirty="0" smtClean="0">
                <a:solidFill>
                  <a:srgbClr val="FFCC00"/>
                </a:solidFill>
                <a:latin typeface="Arial" charset="0"/>
              </a:rPr>
              <a:t>Formát uložení </a:t>
            </a:r>
            <a:r>
              <a:rPr lang="cs-CZ" sz="2800" dirty="0" smtClean="0">
                <a:solidFill>
                  <a:srgbClr val="FFCC00"/>
                </a:solidFill>
                <a:latin typeface="Arial" charset="0"/>
              </a:rPr>
              <a:t>– určuje poměr kvality a objemu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2800" b="1" dirty="0" err="1" smtClean="0">
                <a:solidFill>
                  <a:srgbClr val="FFCC00"/>
                </a:solidFill>
                <a:latin typeface="Arial" charset="0"/>
              </a:rPr>
              <a:t>Frame</a:t>
            </a:r>
            <a:r>
              <a:rPr lang="cs-CZ" sz="2800" b="1" dirty="0" smtClean="0">
                <a:solidFill>
                  <a:srgbClr val="FFCC00"/>
                </a:solidFill>
                <a:latin typeface="Arial" charset="0"/>
              </a:rPr>
              <a:t> </a:t>
            </a:r>
            <a:r>
              <a:rPr lang="cs-CZ" sz="2800" b="1" dirty="0" err="1" smtClean="0">
                <a:solidFill>
                  <a:srgbClr val="FFCC00"/>
                </a:solidFill>
                <a:latin typeface="Arial" charset="0"/>
              </a:rPr>
              <a:t>rate</a:t>
            </a:r>
            <a:r>
              <a:rPr lang="cs-CZ" sz="2800" b="1" dirty="0" smtClean="0">
                <a:solidFill>
                  <a:srgbClr val="FFCC00"/>
                </a:solidFill>
                <a:latin typeface="Arial" charset="0"/>
              </a:rPr>
              <a:t> </a:t>
            </a:r>
            <a:r>
              <a:rPr lang="cs-CZ" sz="2800" dirty="0" smtClean="0">
                <a:solidFill>
                  <a:srgbClr val="FFCC00"/>
                </a:solidFill>
                <a:latin typeface="Arial" charset="0"/>
              </a:rPr>
              <a:t>– počet snímků za vteřinu, plynulosti od 10 snímků za vteřinu a více </a:t>
            </a:r>
            <a:r>
              <a:rPr lang="cs-CZ" sz="2800" dirty="0" smtClean="0">
                <a:solidFill>
                  <a:srgbClr val="FFCC00"/>
                </a:solidFill>
                <a:latin typeface="Arial" charset="0"/>
              </a:rPr>
              <a:t>– </a:t>
            </a:r>
            <a:r>
              <a:rPr lang="cs-CZ" sz="2800" dirty="0" err="1" smtClean="0">
                <a:solidFill>
                  <a:srgbClr val="FFCC00"/>
                </a:solidFill>
                <a:latin typeface="Arial" charset="0"/>
              </a:rPr>
              <a:t>fps</a:t>
            </a:r>
            <a:endParaRPr lang="cs-CZ" sz="2800" dirty="0" smtClean="0">
              <a:solidFill>
                <a:srgbClr val="FFCC00"/>
              </a:solidFill>
              <a:latin typeface="Arial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cs-CZ" sz="2800" dirty="0" smtClean="0">
                <a:solidFill>
                  <a:srgbClr val="FF0000"/>
                </a:solidFill>
                <a:latin typeface="Arial" charset="0"/>
              </a:rPr>
              <a:t>BĚŽNÉ VIDEO A TELEVIZE PROMÍTÁ 25 NEBO 30 SNÍMKŮ ZA VTEŘINU</a:t>
            </a:r>
            <a:endParaRPr lang="cs-CZ" sz="2800" dirty="0" smtClean="0">
              <a:solidFill>
                <a:srgbClr val="FF0000"/>
              </a:solidFill>
              <a:latin typeface="Arial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cs-CZ" sz="2800" b="1" dirty="0" smtClean="0">
                <a:solidFill>
                  <a:srgbClr val="FFCC00"/>
                </a:solidFill>
                <a:latin typeface="Arial" charset="0"/>
              </a:rPr>
              <a:t>Rozlišení</a:t>
            </a:r>
            <a:r>
              <a:rPr lang="cs-CZ" sz="2800" dirty="0" smtClean="0">
                <a:solidFill>
                  <a:srgbClr val="FFCC00"/>
                </a:solidFill>
                <a:latin typeface="Arial" charset="0"/>
              </a:rPr>
              <a:t> – digitální video v pixelech, analogové video v počtu </a:t>
            </a:r>
            <a:r>
              <a:rPr lang="cs-CZ" sz="2800" dirty="0" smtClean="0">
                <a:solidFill>
                  <a:srgbClr val="FFCC00"/>
                </a:solidFill>
                <a:latin typeface="Arial" charset="0"/>
              </a:rPr>
              <a:t>řádků </a:t>
            </a:r>
            <a:r>
              <a:rPr lang="cs-CZ" sz="2800" dirty="0" smtClean="0">
                <a:solidFill>
                  <a:srgbClr val="FF0000"/>
                </a:solidFill>
                <a:latin typeface="Arial" charset="0"/>
              </a:rPr>
              <a:t>BĚŽNÉ </a:t>
            </a:r>
            <a:r>
              <a:rPr lang="fr-FR" sz="2800" dirty="0" smtClean="0">
                <a:solidFill>
                  <a:srgbClr val="FF0000"/>
                </a:solidFill>
              </a:rPr>
              <a:t>FullHD </a:t>
            </a:r>
            <a:r>
              <a:rPr lang="cs-CZ" sz="2800" dirty="0" smtClean="0">
                <a:solidFill>
                  <a:srgbClr val="FF0000"/>
                </a:solidFill>
              </a:rPr>
              <a:t>ROZLIŠENÍ JE</a:t>
            </a:r>
            <a:r>
              <a:rPr lang="fr-FR" sz="2800" dirty="0" smtClean="0">
                <a:solidFill>
                  <a:srgbClr val="FF0000"/>
                </a:solidFill>
              </a:rPr>
              <a:t> </a:t>
            </a:r>
            <a:r>
              <a:rPr lang="fr-FR" sz="2800" dirty="0" smtClean="0">
                <a:solidFill>
                  <a:srgbClr val="FF0000"/>
                </a:solidFill>
              </a:rPr>
              <a:t>1920x1080 </a:t>
            </a:r>
            <a:r>
              <a:rPr lang="cs-CZ" sz="2800" dirty="0" smtClean="0">
                <a:solidFill>
                  <a:srgbClr val="FF0000"/>
                </a:solidFill>
              </a:rPr>
              <a:t>BODŮ</a:t>
            </a:r>
            <a:endParaRPr lang="cs-CZ" sz="2800" dirty="0" smtClean="0">
              <a:solidFill>
                <a:srgbClr val="FF0000"/>
              </a:solidFill>
              <a:latin typeface="Arial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cs-CZ" sz="2800" b="1" dirty="0" smtClean="0">
                <a:solidFill>
                  <a:srgbClr val="FFCC00"/>
                </a:solidFill>
                <a:latin typeface="Arial" charset="0"/>
              </a:rPr>
              <a:t>Poměr stran </a:t>
            </a:r>
            <a:r>
              <a:rPr lang="cs-CZ" sz="2800" dirty="0" smtClean="0">
                <a:solidFill>
                  <a:srgbClr val="FFCC00"/>
                </a:solidFill>
                <a:latin typeface="Arial" charset="0"/>
              </a:rPr>
              <a:t>– obrazový formát – poměr vodorovné a svislé </a:t>
            </a:r>
            <a:r>
              <a:rPr lang="cs-CZ" sz="2800" dirty="0" smtClean="0">
                <a:solidFill>
                  <a:srgbClr val="FFCC00"/>
                </a:solidFill>
                <a:latin typeface="Arial" charset="0"/>
              </a:rPr>
              <a:t>strany </a:t>
            </a:r>
            <a:r>
              <a:rPr lang="cs-CZ" sz="2800" dirty="0" smtClean="0">
                <a:solidFill>
                  <a:srgbClr val="FF0000"/>
                </a:solidFill>
                <a:latin typeface="Arial" charset="0"/>
              </a:rPr>
              <a:t>BĚŽNÝ POMĚR STRAN V SOUČASNÉ TELEVIZI JE 16:9</a:t>
            </a:r>
            <a:endParaRPr lang="cs-CZ" sz="2800" dirty="0" smtClean="0">
              <a:solidFill>
                <a:srgbClr val="FF0000"/>
              </a:solidFill>
              <a:latin typeface="Arial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cs-CZ" sz="2800" b="1" dirty="0" smtClean="0">
                <a:solidFill>
                  <a:srgbClr val="FFCC00"/>
                </a:solidFill>
                <a:latin typeface="Arial" charset="0"/>
              </a:rPr>
              <a:t>Datový tok </a:t>
            </a:r>
            <a:r>
              <a:rPr lang="cs-CZ" sz="2800" dirty="0" smtClean="0">
                <a:solidFill>
                  <a:srgbClr val="FFCC00"/>
                </a:solidFill>
                <a:latin typeface="Arial" charset="0"/>
              </a:rPr>
              <a:t>- množství digitálních dat přenesené za časovou jednotku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Espace réservé du contenu 2"/>
          <p:cNvSpPr>
            <a:spLocks noGrp="1"/>
          </p:cNvSpPr>
          <p:nvPr>
            <p:ph idx="4294967295"/>
          </p:nvPr>
        </p:nvSpPr>
        <p:spPr>
          <a:xfrm>
            <a:off x="282575" y="1484784"/>
            <a:ext cx="8578850" cy="5181848"/>
          </a:xfrm>
        </p:spPr>
        <p:txBody>
          <a:bodyPr>
            <a:normAutofit lnSpcReduction="10000"/>
          </a:bodyPr>
          <a:lstStyle/>
          <a:p>
            <a:pPr marL="609600" indent="-609600" fontAlgn="auto">
              <a:buFont typeface="Arial" pitchFamily="34" charset="0"/>
              <a:buChar char="•"/>
              <a:defRPr/>
            </a:pPr>
            <a:r>
              <a:rPr lang="fr-FR" sz="2800" dirty="0" smtClean="0"/>
              <a:t>HD je zkratka výrazu High Definition, </a:t>
            </a:r>
            <a:endParaRPr lang="cs-CZ" sz="2800" dirty="0" smtClean="0">
              <a:latin typeface="Arial" charset="0"/>
            </a:endParaRPr>
          </a:p>
          <a:p>
            <a:pPr marL="609600" indent="-609600" fontAlgn="auto">
              <a:buFont typeface="Arial" pitchFamily="34" charset="0"/>
              <a:buChar char="•"/>
              <a:defRPr/>
            </a:pPr>
            <a:r>
              <a:rPr lang="fr-FR" sz="2800" dirty="0" smtClean="0"/>
              <a:t>HD filmy využívají převážně dva </a:t>
            </a:r>
            <a:r>
              <a:rPr lang="fr-FR" sz="2800" dirty="0" smtClean="0"/>
              <a:t>standardy</a:t>
            </a:r>
            <a:r>
              <a:rPr lang="cs-CZ" sz="2800" dirty="0" smtClean="0"/>
              <a:t>:</a:t>
            </a:r>
            <a:endParaRPr lang="cs-CZ" sz="2800" dirty="0" smtClean="0">
              <a:latin typeface="Arial" charset="0"/>
            </a:endParaRPr>
          </a:p>
          <a:p>
            <a:pPr marL="609600" indent="-609600" fontAlgn="auto">
              <a:buFont typeface="Arial" pitchFamily="34" charset="0"/>
              <a:buChar char="•"/>
              <a:defRPr/>
            </a:pPr>
            <a:r>
              <a:rPr lang="fr-FR" sz="2800" dirty="0" smtClean="0">
                <a:solidFill>
                  <a:srgbClr val="FF0000"/>
                </a:solidFill>
              </a:rPr>
              <a:t>FullHD rozlišení je 1920x1080 bodů, tedy přibližně 2 Mpx. </a:t>
            </a:r>
            <a:endParaRPr lang="cs-CZ" sz="2800" dirty="0" smtClean="0">
              <a:solidFill>
                <a:srgbClr val="FF0000"/>
              </a:solidFill>
              <a:latin typeface="Arial" charset="0"/>
            </a:endParaRPr>
          </a:p>
          <a:p>
            <a:pPr marL="609600" indent="-609600" fontAlgn="auto">
              <a:buFont typeface="Arial" pitchFamily="34" charset="0"/>
              <a:buChar char="•"/>
              <a:defRPr/>
            </a:pPr>
            <a:r>
              <a:rPr lang="fr-FR" sz="2800" dirty="0" smtClean="0">
                <a:solidFill>
                  <a:srgbClr val="FF0000"/>
                </a:solidFill>
              </a:rPr>
              <a:t>"obyčejné" HD s rozlišením obvykle 1280x720 (1 Mpx). </a:t>
            </a:r>
            <a:endParaRPr lang="cs-CZ" sz="2800" dirty="0" smtClean="0">
              <a:solidFill>
                <a:srgbClr val="FF0000"/>
              </a:solidFill>
              <a:latin typeface="Arial" charset="0"/>
            </a:endParaRPr>
          </a:p>
          <a:p>
            <a:pPr marL="609600" indent="-609600" fontAlgn="auto">
              <a:buFont typeface="Arial" pitchFamily="34" charset="0"/>
              <a:buChar char="•"/>
              <a:defRPr/>
            </a:pPr>
            <a:r>
              <a:rPr lang="cs-CZ" sz="2800" dirty="0" smtClean="0">
                <a:solidFill>
                  <a:srgbClr val="FFFF00"/>
                </a:solidFill>
              </a:rPr>
              <a:t>STARŠÍ </a:t>
            </a:r>
            <a:r>
              <a:rPr lang="fr-FR" sz="2800" dirty="0" smtClean="0">
                <a:solidFill>
                  <a:srgbClr val="FFFF00"/>
                </a:solidFill>
              </a:rPr>
              <a:t>Rozlišení </a:t>
            </a:r>
            <a:r>
              <a:rPr lang="fr-FR" sz="2800" dirty="0" smtClean="0">
                <a:solidFill>
                  <a:srgbClr val="FFFF00"/>
                </a:solidFill>
              </a:rPr>
              <a:t>PALu je 720x576</a:t>
            </a:r>
            <a:r>
              <a:rPr lang="fr-FR" sz="2800" dirty="0" smtClean="0"/>
              <a:t>, tedy 0,4 Mpx. Vyplývá z toho, že </a:t>
            </a:r>
            <a:r>
              <a:rPr lang="fr-FR" sz="2800" dirty="0" smtClean="0">
                <a:solidFill>
                  <a:srgbClr val="FFFF00"/>
                </a:solidFill>
              </a:rPr>
              <a:t>fullHD má papírově 5x vyšší rozlišení než </a:t>
            </a:r>
            <a:r>
              <a:rPr lang="fr-FR" sz="2800" dirty="0" smtClean="0">
                <a:solidFill>
                  <a:srgbClr val="FFFF00"/>
                </a:solidFill>
              </a:rPr>
              <a:t>sta</a:t>
            </a:r>
            <a:r>
              <a:rPr lang="cs-CZ" sz="2800" dirty="0" smtClean="0">
                <a:solidFill>
                  <a:srgbClr val="FFFF00"/>
                </a:solidFill>
              </a:rPr>
              <a:t>n</a:t>
            </a:r>
            <a:r>
              <a:rPr lang="fr-FR" sz="2800" dirty="0" smtClean="0">
                <a:solidFill>
                  <a:srgbClr val="FFFF00"/>
                </a:solidFill>
              </a:rPr>
              <a:t>dardní </a:t>
            </a:r>
            <a:r>
              <a:rPr lang="fr-FR" sz="2800" dirty="0" smtClean="0">
                <a:solidFill>
                  <a:srgbClr val="FFFF00"/>
                </a:solidFill>
              </a:rPr>
              <a:t>PAL</a:t>
            </a:r>
            <a:r>
              <a:rPr lang="fr-FR" sz="2800" dirty="0" smtClean="0">
                <a:solidFill>
                  <a:srgbClr val="FFFF00"/>
                </a:solidFill>
              </a:rPr>
              <a:t>.</a:t>
            </a:r>
            <a:endParaRPr lang="cs-CZ" sz="2800" dirty="0" smtClean="0">
              <a:solidFill>
                <a:srgbClr val="FFFF00"/>
              </a:solidFill>
            </a:endParaRPr>
          </a:p>
          <a:p>
            <a:pPr marL="609600" indent="-609600" fontAlgn="auto">
              <a:buFont typeface="Arial" pitchFamily="34" charset="0"/>
              <a:buChar char="•"/>
              <a:defRPr/>
            </a:pPr>
            <a:r>
              <a:rPr lang="cs-CZ" sz="2800" dirty="0" smtClean="0">
                <a:solidFill>
                  <a:srgbClr val="FFFF00"/>
                </a:solidFill>
              </a:rPr>
              <a:t>NEJMODERNĚJŠÍ ROZLIŠENÍ 4K - V </a:t>
            </a:r>
            <a:r>
              <a:rPr lang="cs-CZ" sz="2800" dirty="0" smtClean="0">
                <a:solidFill>
                  <a:srgbClr val="FFFF00"/>
                </a:solidFill>
              </a:rPr>
              <a:t>běžně používaném formátu obrazu 16:9 by 4K rozlišení mělo počet </a:t>
            </a:r>
            <a:r>
              <a:rPr lang="cs-CZ" sz="2800" dirty="0" err="1" smtClean="0">
                <a:solidFill>
                  <a:srgbClr val="FFFF00"/>
                </a:solidFill>
              </a:rPr>
              <a:t>pixelů</a:t>
            </a:r>
            <a:r>
              <a:rPr lang="cs-CZ" sz="2800" dirty="0" smtClean="0">
                <a:solidFill>
                  <a:srgbClr val="FFFF00"/>
                </a:solidFill>
              </a:rPr>
              <a:t> 4096 (šířka) x 2304 (výška), popřípadě 3656 (šířka) x 2056 (výška).</a:t>
            </a:r>
            <a:endParaRPr lang="fr-FR" sz="2800" dirty="0" smtClean="0">
              <a:solidFill>
                <a:srgbClr val="FFFF00"/>
              </a:solidFill>
            </a:endParaRPr>
          </a:p>
        </p:txBody>
      </p:sp>
      <p:sp>
        <p:nvSpPr>
          <p:cNvPr id="4" name="Rectangle 5"/>
          <p:cNvSpPr txBox="1">
            <a:spLocks/>
          </p:cNvSpPr>
          <p:nvPr/>
        </p:nvSpPr>
        <p:spPr>
          <a:xfrm>
            <a:off x="395536" y="260648"/>
            <a:ext cx="7924800" cy="1143000"/>
          </a:xfrm>
          <a:prstGeom prst="rect">
            <a:avLst/>
          </a:prstGeom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all" spc="5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 Narrow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 Narrow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 Narrow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 Narrow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cs-CZ" sz="3200" b="1" dirty="0" smtClean="0"/>
              <a:t>rozlišení obrazu </a:t>
            </a:r>
            <a:r>
              <a:rPr lang="cs-CZ" sz="3200" b="1" dirty="0" smtClean="0">
                <a:solidFill>
                  <a:srgbClr val="FFFF00"/>
                </a:solidFill>
              </a:rPr>
              <a:t>– velikost – počet bodů televizního obdélníku</a:t>
            </a:r>
            <a:endParaRPr lang="cs-CZ" sz="3200" b="1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8313" y="1484313"/>
            <a:ext cx="7775575" cy="35401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cs-CZ" sz="2800" dirty="0"/>
              <a:t>Cílem komprese</a:t>
            </a:r>
          </a:p>
          <a:p>
            <a:pPr marL="457200" indent="-457200">
              <a:buFont typeface="Arial" pitchFamily="34" charset="0"/>
              <a:buChar char="•"/>
              <a:defRPr/>
            </a:pPr>
            <a:r>
              <a:rPr lang="cs-CZ" sz="2800" b="1" dirty="0">
                <a:solidFill>
                  <a:srgbClr val="FFFF00"/>
                </a:solidFill>
              </a:rPr>
              <a:t>je </a:t>
            </a:r>
            <a:r>
              <a:rPr lang="cs-CZ" sz="2800" b="1" u="sng" dirty="0">
                <a:solidFill>
                  <a:srgbClr val="FFFF00"/>
                </a:solidFill>
              </a:rPr>
              <a:t>zmenšení datového toku při zachování kvality obrazu</a:t>
            </a:r>
          </a:p>
          <a:p>
            <a:pPr marL="457200" indent="-457200">
              <a:buFont typeface="Arial" pitchFamily="34" charset="0"/>
              <a:buChar char="•"/>
              <a:defRPr/>
            </a:pPr>
            <a:r>
              <a:rPr lang="cs-CZ" sz="2800" dirty="0"/>
              <a:t>formát komprese může být například 5:1 což znamená, že video je kompresováno na pětinu původní velikosti. </a:t>
            </a:r>
          </a:p>
          <a:p>
            <a:pPr marL="457200" indent="-457200">
              <a:buFont typeface="Arial" pitchFamily="34" charset="0"/>
              <a:buChar char="•"/>
              <a:defRPr/>
            </a:pPr>
            <a:r>
              <a:rPr lang="cs-CZ" sz="2800" dirty="0"/>
              <a:t>video na Internetu může mít kompresi 50:1 i více</a:t>
            </a:r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0" y="274638"/>
            <a:ext cx="8229600" cy="1143000"/>
          </a:xfrm>
          <a:prstGeom prst="rect">
            <a:avLst/>
          </a:prstGeom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 spc="-100" baseline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pPr algn="ctr" fontAlgn="auto">
              <a:spcAft>
                <a:spcPts val="0"/>
              </a:spcAft>
              <a:defRPr/>
            </a:pPr>
            <a:r>
              <a:rPr lang="cs-CZ" sz="3200" b="1" dirty="0" smtClean="0">
                <a:solidFill>
                  <a:schemeClr val="tx1"/>
                </a:solidFill>
                <a:latin typeface="Arial" charset="0"/>
              </a:rPr>
              <a:t>KOMPRESE VIDEA</a:t>
            </a:r>
            <a:endParaRPr lang="fr-FR" sz="3200" b="1" dirty="0" smtClean="0">
              <a:solidFill>
                <a:schemeClr val="tx1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re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b="1" dirty="0" smtClean="0">
                <a:latin typeface="Arial" charset="0"/>
              </a:rPr>
              <a:t>Multimediální kontejnery</a:t>
            </a:r>
            <a:endParaRPr lang="fr-FR" b="1" dirty="0" smtClean="0">
              <a:latin typeface="Arial" charset="0"/>
            </a:endParaRPr>
          </a:p>
        </p:txBody>
      </p:sp>
      <p:sp>
        <p:nvSpPr>
          <p:cNvPr id="18435" name="Espace réservé du contenu 2"/>
          <p:cNvSpPr>
            <a:spLocks noGrp="1"/>
          </p:cNvSpPr>
          <p:nvPr>
            <p:ph idx="4294967295"/>
          </p:nvPr>
        </p:nvSpPr>
        <p:spPr>
          <a:xfrm>
            <a:off x="0" y="1285875"/>
            <a:ext cx="9144000" cy="5143500"/>
          </a:xfr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cs-CZ" dirty="0" smtClean="0">
              <a:latin typeface="Arial" charset="0"/>
            </a:endParaRPr>
          </a:p>
          <a:p>
            <a:pPr fontAlgn="auto">
              <a:buFont typeface="Arial" pitchFamily="34" charset="0"/>
              <a:buChar char="•"/>
              <a:defRPr/>
            </a:pPr>
            <a:r>
              <a:rPr lang="cs-CZ" sz="2400" dirty="0" smtClean="0">
                <a:solidFill>
                  <a:srgbClr val="FFFF00"/>
                </a:solidFill>
                <a:latin typeface="Arial" charset="0"/>
              </a:rPr>
              <a:t>uložení dat (video, zvuk, titulky </a:t>
            </a:r>
            <a:r>
              <a:rPr lang="cs-CZ" sz="2400" dirty="0" err="1" smtClean="0">
                <a:solidFill>
                  <a:srgbClr val="FFFF00"/>
                </a:solidFill>
                <a:latin typeface="Arial" charset="0"/>
              </a:rPr>
              <a:t>atd</a:t>
            </a:r>
            <a:r>
              <a:rPr lang="cs-CZ" sz="2400" dirty="0" smtClean="0">
                <a:solidFill>
                  <a:srgbClr val="FFFF00"/>
                </a:solidFill>
                <a:latin typeface="Arial" charset="0"/>
              </a:rPr>
              <a:t>) </a:t>
            </a:r>
            <a:r>
              <a:rPr lang="cs-CZ" sz="2400" b="1" dirty="0" smtClean="0">
                <a:solidFill>
                  <a:srgbClr val="FFFF00"/>
                </a:solidFill>
                <a:latin typeface="Arial" charset="0"/>
              </a:rPr>
              <a:t>do jednoho souboru</a:t>
            </a:r>
          </a:p>
          <a:p>
            <a:pPr lvl="1" fontAlgn="auto">
              <a:buFont typeface="Arial" pitchFamily="34" charset="0"/>
              <a:buChar char="•"/>
              <a:defRPr/>
            </a:pPr>
            <a:r>
              <a:rPr lang="cs-CZ" sz="2400" dirty="0">
                <a:solidFill>
                  <a:srgbClr val="FFFF00"/>
                </a:solidFill>
                <a:latin typeface="Arial" charset="0"/>
              </a:rPr>
              <a:t>do</a:t>
            </a:r>
            <a:r>
              <a:rPr lang="fr-FR" sz="2400" dirty="0">
                <a:solidFill>
                  <a:srgbClr val="FFFF00"/>
                </a:solidFill>
                <a:latin typeface="Arial" charset="0"/>
              </a:rPr>
              <a:t> jed</a:t>
            </a:r>
            <a:r>
              <a:rPr lang="cs-CZ" sz="2400" dirty="0" err="1">
                <a:solidFill>
                  <a:srgbClr val="FFFF00"/>
                </a:solidFill>
                <a:latin typeface="Arial" charset="0"/>
              </a:rPr>
              <a:t>iného</a:t>
            </a:r>
            <a:r>
              <a:rPr lang="fr-FR" sz="2400" dirty="0">
                <a:solidFill>
                  <a:srgbClr val="FFFF00"/>
                </a:solidFill>
                <a:latin typeface="Arial" charset="0"/>
              </a:rPr>
              <a:t> souboru tak lze například uložit </a:t>
            </a:r>
            <a:endParaRPr lang="cs-CZ" sz="2400" dirty="0">
              <a:solidFill>
                <a:srgbClr val="FFFF00"/>
              </a:solidFill>
              <a:latin typeface="Arial" charset="0"/>
            </a:endParaRPr>
          </a:p>
          <a:p>
            <a:pPr lvl="1" fontAlgn="auto">
              <a:buFont typeface="Arial" pitchFamily="34" charset="0"/>
              <a:buChar char="•"/>
              <a:defRPr/>
            </a:pPr>
            <a:r>
              <a:rPr lang="fr-FR" sz="2400" dirty="0">
                <a:solidFill>
                  <a:srgbClr val="FFFF00"/>
                </a:solidFill>
                <a:latin typeface="Arial" charset="0"/>
              </a:rPr>
              <a:t>jednu video stopu, </a:t>
            </a:r>
            <a:endParaRPr lang="cs-CZ" sz="2400" dirty="0">
              <a:solidFill>
                <a:srgbClr val="FFFF00"/>
              </a:solidFill>
              <a:latin typeface="Arial" charset="0"/>
            </a:endParaRPr>
          </a:p>
          <a:p>
            <a:pPr lvl="1" fontAlgn="auto">
              <a:buFont typeface="Arial" pitchFamily="34" charset="0"/>
              <a:buChar char="•"/>
              <a:defRPr/>
            </a:pPr>
            <a:r>
              <a:rPr lang="fr-FR" sz="2400" dirty="0">
                <a:solidFill>
                  <a:srgbClr val="FFFF00"/>
                </a:solidFill>
                <a:latin typeface="Arial" charset="0"/>
              </a:rPr>
              <a:t>několik zvukových stop v různých jazycích</a:t>
            </a:r>
            <a:endParaRPr lang="cs-CZ" sz="2400" dirty="0">
              <a:solidFill>
                <a:srgbClr val="FFFF00"/>
              </a:solidFill>
              <a:latin typeface="Arial" charset="0"/>
            </a:endParaRPr>
          </a:p>
          <a:p>
            <a:pPr lvl="1" fontAlgn="auto">
              <a:buFont typeface="Arial" pitchFamily="34" charset="0"/>
              <a:buChar char="•"/>
              <a:defRPr/>
            </a:pPr>
            <a:r>
              <a:rPr lang="fr-FR" sz="2400" dirty="0">
                <a:solidFill>
                  <a:srgbClr val="FFFF00"/>
                </a:solidFill>
                <a:latin typeface="Arial" charset="0"/>
              </a:rPr>
              <a:t> a několik titulků, je zajištěna jejich synchronizace. </a:t>
            </a:r>
            <a:endParaRPr lang="cs-CZ" sz="2400" dirty="0">
              <a:solidFill>
                <a:srgbClr val="FFFF00"/>
              </a:solidFill>
              <a:latin typeface="Arial" charset="0"/>
            </a:endParaRPr>
          </a:p>
          <a:p>
            <a:pPr lvl="1" fontAlgn="auto">
              <a:buFont typeface="Arial" pitchFamily="34" charset="0"/>
              <a:buChar char="•"/>
              <a:defRPr/>
            </a:pPr>
            <a:r>
              <a:rPr lang="cs-CZ" sz="2400" dirty="0" smtClean="0">
                <a:solidFill>
                  <a:srgbClr val="FFFF00"/>
                </a:solidFill>
                <a:latin typeface="Arial" charset="0"/>
              </a:rPr>
              <a:t>u</a:t>
            </a:r>
            <a:r>
              <a:rPr lang="fr-FR" sz="2400" dirty="0" smtClean="0">
                <a:solidFill>
                  <a:srgbClr val="FFFF00"/>
                </a:solidFill>
                <a:latin typeface="Arial" charset="0"/>
              </a:rPr>
              <a:t>živatel </a:t>
            </a:r>
            <a:r>
              <a:rPr lang="fr-FR" sz="2400" dirty="0">
                <a:solidFill>
                  <a:srgbClr val="FFFF00"/>
                </a:solidFill>
                <a:latin typeface="Arial" charset="0"/>
              </a:rPr>
              <a:t>si tak při přehrávání může vybrat, kterou kombinaci multimediálních dat chce použít.</a:t>
            </a:r>
          </a:p>
          <a:p>
            <a:pPr fontAlgn="auto">
              <a:buFont typeface="Arial" pitchFamily="34" charset="0"/>
              <a:buChar char="•"/>
              <a:defRPr/>
            </a:pPr>
            <a:r>
              <a:rPr lang="cs-CZ" sz="2400" dirty="0" smtClean="0">
                <a:latin typeface="Arial" charset="0"/>
              </a:rPr>
              <a:t>některé</a:t>
            </a:r>
            <a:r>
              <a:rPr lang="cs-CZ" sz="2400" dirty="0" smtClean="0"/>
              <a:t> </a:t>
            </a:r>
            <a:r>
              <a:rPr lang="cs-CZ" sz="2400" dirty="0">
                <a:latin typeface="Arial" charset="0"/>
              </a:rPr>
              <a:t>uloží</a:t>
            </a:r>
            <a:r>
              <a:rPr lang="cs-CZ" sz="2400" dirty="0" smtClean="0"/>
              <a:t> </a:t>
            </a:r>
            <a:r>
              <a:rPr lang="cs-CZ" sz="2400" dirty="0" smtClean="0">
                <a:latin typeface="Arial" charset="0"/>
              </a:rPr>
              <a:t>omezenou množinu formátů (např. MPEG</a:t>
            </a:r>
            <a:r>
              <a:rPr lang="cs-CZ" sz="2400" dirty="0" smtClean="0"/>
              <a:t> </a:t>
            </a:r>
            <a:r>
              <a:rPr lang="cs-CZ" sz="2400" dirty="0" smtClean="0">
                <a:latin typeface="Arial" charset="0"/>
              </a:rPr>
              <a:t>), </a:t>
            </a:r>
          </a:p>
          <a:p>
            <a:pPr fontAlgn="auto">
              <a:buFont typeface="Arial" pitchFamily="34" charset="0"/>
              <a:buChar char="•"/>
              <a:defRPr/>
            </a:pPr>
            <a:r>
              <a:rPr lang="cs-CZ" sz="2400" dirty="0" smtClean="0">
                <a:latin typeface="Arial" charset="0"/>
              </a:rPr>
              <a:t>některé víceúčelové - univerzální</a:t>
            </a:r>
          </a:p>
          <a:p>
            <a:pPr fontAlgn="auto">
              <a:buFont typeface="Arial" pitchFamily="34" charset="0"/>
              <a:buChar char="•"/>
              <a:defRPr/>
            </a:pPr>
            <a:endParaRPr lang="fr-FR" dirty="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-243408"/>
            <a:ext cx="792480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b="1" dirty="0" err="1" smtClean="0"/>
              <a:t>Avi</a:t>
            </a:r>
            <a:r>
              <a:rPr lang="cs-CZ" sz="3200" b="1" dirty="0" smtClean="0"/>
              <a:t> (.AVI)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83568" y="980728"/>
            <a:ext cx="7924800" cy="4114800"/>
          </a:xfrm>
        </p:spPr>
        <p:txBody>
          <a:bodyPr>
            <a:noAutofit/>
          </a:bodyPr>
          <a:lstStyle/>
          <a:p>
            <a:pPr marL="457200" indent="-457200" fontAlgn="auto">
              <a:buFont typeface="Arial" pitchFamily="34" charset="0"/>
              <a:buChar char="•"/>
              <a:defRPr/>
            </a:pPr>
            <a:r>
              <a:rPr lang="cs-CZ" sz="2800" dirty="0" smtClean="0"/>
              <a:t>zkratka </a:t>
            </a:r>
            <a:r>
              <a:rPr lang="cs-CZ" sz="2800" dirty="0"/>
              <a:t>z </a:t>
            </a:r>
            <a:r>
              <a:rPr lang="cs-CZ" sz="2800" dirty="0" err="1" smtClean="0"/>
              <a:t>ang</a:t>
            </a:r>
            <a:r>
              <a:rPr lang="cs-CZ" sz="2800" dirty="0" smtClean="0"/>
              <a:t>. </a:t>
            </a:r>
            <a:r>
              <a:rPr lang="cs-CZ" sz="2800" dirty="0"/>
              <a:t>Audio Video </a:t>
            </a:r>
            <a:r>
              <a:rPr lang="cs-CZ" sz="2800" dirty="0" err="1" smtClean="0"/>
              <a:t>Interleave</a:t>
            </a:r>
            <a:endParaRPr lang="cs-CZ" sz="2800" dirty="0" smtClean="0"/>
          </a:p>
          <a:p>
            <a:pPr marL="457200" indent="-457200" fontAlgn="auto">
              <a:buFont typeface="Arial" pitchFamily="34" charset="0"/>
              <a:buChar char="•"/>
              <a:defRPr/>
            </a:pPr>
            <a:r>
              <a:rPr lang="cs-CZ" sz="2800" dirty="0" smtClean="0">
                <a:solidFill>
                  <a:srgbClr val="FFFF00"/>
                </a:solidFill>
              </a:rPr>
              <a:t>vyvinula </a:t>
            </a:r>
            <a:r>
              <a:rPr lang="cs-CZ" sz="2800" dirty="0">
                <a:solidFill>
                  <a:srgbClr val="FFFF00"/>
                </a:solidFill>
              </a:rPr>
              <a:t>jej firma Microsoft a začala používat již v roce 1992 ve své nástavbě </a:t>
            </a:r>
            <a:r>
              <a:rPr lang="cs-CZ" sz="2800" dirty="0" smtClean="0">
                <a:solidFill>
                  <a:srgbClr val="FFFF00"/>
                </a:solidFill>
              </a:rPr>
              <a:t>oper. </a:t>
            </a:r>
            <a:r>
              <a:rPr lang="cs-CZ" sz="2800" dirty="0">
                <a:solidFill>
                  <a:srgbClr val="FFFF00"/>
                </a:solidFill>
              </a:rPr>
              <a:t>systému Windows 3.1x </a:t>
            </a:r>
          </a:p>
          <a:p>
            <a:pPr fontAlgn="auto">
              <a:defRPr/>
            </a:pPr>
            <a:r>
              <a:rPr lang="cs-CZ" sz="2800" dirty="0" smtClean="0">
                <a:solidFill>
                  <a:srgbClr val="FFFF00"/>
                </a:solidFill>
              </a:rPr>
              <a:t>široce </a:t>
            </a:r>
            <a:r>
              <a:rPr lang="cs-CZ" sz="2800" dirty="0">
                <a:solidFill>
                  <a:srgbClr val="FFFF00"/>
                </a:solidFill>
              </a:rPr>
              <a:t>podporován programy pro editaci videa a je zřejmě nejvhodnější pro práci s </a:t>
            </a:r>
            <a:r>
              <a:rPr lang="cs-CZ" sz="2800" dirty="0" smtClean="0">
                <a:solidFill>
                  <a:srgbClr val="FFFF00"/>
                </a:solidFill>
              </a:rPr>
              <a:t>videem</a:t>
            </a:r>
            <a:endParaRPr lang="cs-CZ" sz="2800" dirty="0">
              <a:solidFill>
                <a:srgbClr val="FFFF00"/>
              </a:solidFill>
            </a:endParaRPr>
          </a:p>
          <a:p>
            <a:pPr fontAlgn="auto">
              <a:buFont typeface="Arial" pitchFamily="34" charset="0"/>
              <a:buChar char="•"/>
              <a:defRPr/>
            </a:pPr>
            <a:endParaRPr lang="cs-CZ" sz="2400" dirty="0"/>
          </a:p>
          <a:p>
            <a:pPr marL="457200" indent="-457200" fontAlgn="auto">
              <a:buFont typeface="Arial" pitchFamily="34" charset="0"/>
              <a:buChar char="•"/>
              <a:defRPr/>
            </a:pPr>
            <a:endParaRPr lang="cs-CZ" sz="2400" dirty="0"/>
          </a:p>
          <a:p>
            <a:pPr fontAlgn="auto">
              <a:buFont typeface="Arial" pitchFamily="34" charset="0"/>
              <a:buChar char="•"/>
              <a:defRPr/>
            </a:pPr>
            <a:endParaRPr lang="cs-CZ" sz="1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re 1"/>
          <p:cNvSpPr>
            <a:spLocks noGrp="1"/>
          </p:cNvSpPr>
          <p:nvPr>
            <p:ph type="title" idx="4294967295"/>
          </p:nvPr>
        </p:nvSpPr>
        <p:spPr>
          <a:xfrm>
            <a:off x="179512" y="16416"/>
            <a:ext cx="8229600" cy="1143001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b="1" dirty="0">
                <a:latin typeface="Arial" charset="0"/>
              </a:rPr>
              <a:t>MP4 (.MP4</a:t>
            </a:r>
            <a:r>
              <a:rPr lang="cs-CZ" sz="3200" b="1" dirty="0" smtClean="0">
                <a:latin typeface="Arial" charset="0"/>
              </a:rPr>
              <a:t>)</a:t>
            </a:r>
            <a:endParaRPr lang="fr-FR" dirty="0" smtClean="0">
              <a:latin typeface="Arial" charset="0"/>
            </a:endParaRPr>
          </a:p>
        </p:txBody>
      </p:sp>
      <p:sp>
        <p:nvSpPr>
          <p:cNvPr id="21507" name="Espace réservé du contenu 2"/>
          <p:cNvSpPr>
            <a:spLocks noGrp="1"/>
          </p:cNvSpPr>
          <p:nvPr>
            <p:ph idx="4294967295"/>
          </p:nvPr>
        </p:nvSpPr>
        <p:spPr>
          <a:xfrm>
            <a:off x="-36512" y="1454422"/>
            <a:ext cx="9144000" cy="5214938"/>
          </a:xfrm>
        </p:spPr>
        <p:txBody>
          <a:bodyPr>
            <a:noAutofit/>
          </a:bodyPr>
          <a:lstStyle/>
          <a:p>
            <a:pPr fontAlgn="auto">
              <a:buFont typeface="Arial" pitchFamily="34" charset="0"/>
              <a:buChar char="•"/>
              <a:defRPr/>
            </a:pPr>
            <a:r>
              <a:rPr lang="cs-CZ" sz="2400" dirty="0" smtClean="0">
                <a:solidFill>
                  <a:srgbClr val="FFFF00"/>
                </a:solidFill>
                <a:latin typeface="Arial" charset="0"/>
              </a:rPr>
              <a:t>multimediální </a:t>
            </a:r>
            <a:r>
              <a:rPr lang="cs-CZ" sz="2400" dirty="0">
                <a:solidFill>
                  <a:srgbClr val="FFFF00"/>
                </a:solidFill>
                <a:latin typeface="Arial" charset="0"/>
              </a:rPr>
              <a:t>kontejner definovaný standardem ISO/IEC 14496-14:2003. Je také známý pod názvem MPEG-4 Part 14, je tedy součástí MPEG-4 standardu</a:t>
            </a:r>
            <a:r>
              <a:rPr lang="cs-CZ" sz="2400" dirty="0" smtClean="0">
                <a:latin typeface="Arial" charset="0"/>
              </a:rPr>
              <a:t>.</a:t>
            </a:r>
          </a:p>
          <a:p>
            <a:pPr fontAlgn="auto">
              <a:buFont typeface="Arial" pitchFamily="34" charset="0"/>
              <a:buChar char="•"/>
              <a:defRPr/>
            </a:pPr>
            <a:r>
              <a:rPr lang="cs-CZ" sz="2400" dirty="0" smtClean="0">
                <a:latin typeface="Arial" charset="0"/>
              </a:rPr>
              <a:t>moderní </a:t>
            </a:r>
            <a:r>
              <a:rPr lang="cs-CZ" sz="2400" dirty="0">
                <a:latin typeface="Arial" charset="0"/>
              </a:rPr>
              <a:t>a otevřená alternativa k zastaralému AVI </a:t>
            </a:r>
            <a:r>
              <a:rPr lang="cs-CZ" sz="2400" dirty="0" smtClean="0">
                <a:latin typeface="Arial" charset="0"/>
              </a:rPr>
              <a:t>kontejneru, základem byl </a:t>
            </a:r>
            <a:r>
              <a:rPr lang="cs-CZ" sz="2400" dirty="0">
                <a:latin typeface="Arial" charset="0"/>
              </a:rPr>
              <a:t>kontejner </a:t>
            </a:r>
            <a:r>
              <a:rPr lang="cs-CZ" sz="2400" dirty="0" err="1" smtClean="0">
                <a:latin typeface="Arial" charset="0"/>
              </a:rPr>
              <a:t>QuickTime</a:t>
            </a:r>
            <a:r>
              <a:rPr lang="cs-CZ" sz="2400" dirty="0" smtClean="0">
                <a:latin typeface="Arial" charset="0"/>
              </a:rPr>
              <a:t>. </a:t>
            </a:r>
          </a:p>
          <a:p>
            <a:pPr fontAlgn="auto">
              <a:buFont typeface="Arial" pitchFamily="34" charset="0"/>
              <a:buChar char="•"/>
              <a:defRPr/>
            </a:pPr>
            <a:r>
              <a:rPr lang="cs-CZ" sz="2400" dirty="0" smtClean="0">
                <a:solidFill>
                  <a:srgbClr val="FF0000"/>
                </a:solidFill>
                <a:latin typeface="Arial" charset="0"/>
              </a:rPr>
              <a:t>oproti </a:t>
            </a:r>
            <a:r>
              <a:rPr lang="cs-CZ" sz="2400" dirty="0">
                <a:solidFill>
                  <a:srgbClr val="FF0000"/>
                </a:solidFill>
                <a:latin typeface="Arial" charset="0"/>
              </a:rPr>
              <a:t>AVI může MP4 obsahovat menu, více titulků i zvukových stop a dokonce i 3D objekty. </a:t>
            </a:r>
            <a:endParaRPr lang="cs-CZ" sz="2400" dirty="0" smtClean="0">
              <a:solidFill>
                <a:srgbClr val="FF0000"/>
              </a:solidFill>
              <a:latin typeface="Arial" charset="0"/>
            </a:endParaRPr>
          </a:p>
          <a:p>
            <a:pPr fontAlgn="auto">
              <a:buFont typeface="Arial" pitchFamily="34" charset="0"/>
              <a:buChar char="•"/>
              <a:defRPr/>
            </a:pPr>
            <a:r>
              <a:rPr lang="cs-CZ" sz="2400" dirty="0" smtClean="0">
                <a:latin typeface="Arial" charset="0"/>
              </a:rPr>
              <a:t>bezproblémové </a:t>
            </a:r>
            <a:r>
              <a:rPr lang="cs-CZ" sz="2400" dirty="0" err="1">
                <a:latin typeface="Arial" charset="0"/>
              </a:rPr>
              <a:t>streamování</a:t>
            </a:r>
            <a:r>
              <a:rPr lang="cs-CZ" sz="2400" dirty="0">
                <a:latin typeface="Arial" charset="0"/>
              </a:rPr>
              <a:t> </a:t>
            </a:r>
            <a:r>
              <a:rPr lang="cs-CZ" sz="2400" dirty="0" smtClean="0">
                <a:latin typeface="Arial" charset="0"/>
              </a:rPr>
              <a:t>videa</a:t>
            </a:r>
            <a:endParaRPr lang="cs-CZ" sz="2400" dirty="0">
              <a:latin typeface="Arial" charset="0"/>
            </a:endParaRPr>
          </a:p>
          <a:p>
            <a:pPr fontAlgn="auto">
              <a:buFont typeface="Arial" pitchFamily="34" charset="0"/>
              <a:buChar char="•"/>
              <a:defRPr/>
            </a:pPr>
            <a:r>
              <a:rPr lang="cs-CZ" sz="2400" dirty="0">
                <a:latin typeface="Arial" charset="0"/>
              </a:rPr>
              <a:t>rozšířenou modifikací MP4 je formát 3GPP (3GP, 3GP2) - mobilních telefony</a:t>
            </a:r>
            <a:r>
              <a:rPr lang="cs-CZ" sz="2400" dirty="0"/>
              <a:t> </a:t>
            </a:r>
            <a:endParaRPr lang="cs-CZ" sz="2400" dirty="0">
              <a:latin typeface="Arial" charset="0"/>
            </a:endParaRPr>
          </a:p>
          <a:p>
            <a:pPr fontAlgn="auto">
              <a:buFont typeface="Arial" pitchFamily="34" charset="0"/>
              <a:buChar char="•"/>
              <a:defRPr/>
            </a:pPr>
            <a:r>
              <a:rPr lang="cs-CZ" sz="2400" dirty="0">
                <a:solidFill>
                  <a:srgbClr val="FFFF00"/>
                </a:solidFill>
                <a:latin typeface="Arial" charset="0"/>
              </a:rPr>
              <a:t>ukládání HD videa v digitálních fotoaparátech</a:t>
            </a:r>
            <a:r>
              <a:rPr lang="cs-CZ" sz="2400" dirty="0">
                <a:solidFill>
                  <a:srgbClr val="FFFF00"/>
                </a:solidFill>
              </a:rPr>
              <a:t> </a:t>
            </a:r>
            <a:r>
              <a:rPr lang="cs-CZ" sz="2400" dirty="0">
                <a:solidFill>
                  <a:srgbClr val="FFFF00"/>
                </a:solidFill>
                <a:latin typeface="Arial" charset="0"/>
              </a:rPr>
              <a:t>- </a:t>
            </a:r>
            <a:r>
              <a:rPr lang="cs-CZ" sz="2400" u="sng" dirty="0">
                <a:solidFill>
                  <a:srgbClr val="FFFF00"/>
                </a:solidFill>
                <a:latin typeface="Arial" charset="0"/>
              </a:rPr>
              <a:t>problémy</a:t>
            </a:r>
            <a:r>
              <a:rPr lang="cs-CZ" sz="2400" dirty="0">
                <a:solidFill>
                  <a:srgbClr val="FFFF00"/>
                </a:solidFill>
                <a:latin typeface="Arial" charset="0"/>
              </a:rPr>
              <a:t> při střihání, výrobci odlišné standardy</a:t>
            </a:r>
          </a:p>
          <a:p>
            <a:pPr fontAlgn="auto">
              <a:buFont typeface="Arial" pitchFamily="34" charset="0"/>
              <a:buChar char="•"/>
              <a:defRPr/>
            </a:pPr>
            <a:endParaRPr lang="cs-CZ" sz="2400" dirty="0" smtClean="0">
              <a:latin typeface="Arial" charset="0"/>
            </a:endParaRPr>
          </a:p>
          <a:p>
            <a:pPr fontAlgn="auto">
              <a:buFont typeface="Arial" pitchFamily="34" charset="0"/>
              <a:buChar char="•"/>
              <a:defRPr/>
            </a:pPr>
            <a:endParaRPr lang="cs-CZ" sz="2400" dirty="0">
              <a:latin typeface="Arial" charset="0"/>
            </a:endParaRPr>
          </a:p>
          <a:p>
            <a:pPr fontAlgn="auto">
              <a:buFont typeface="Arial" pitchFamily="34" charset="0"/>
              <a:buChar char="•"/>
              <a:defRPr/>
            </a:pPr>
            <a:endParaRPr lang="cs-CZ" sz="2400" dirty="0" smtClean="0">
              <a:latin typeface="Arial" charset="0"/>
            </a:endParaRPr>
          </a:p>
          <a:p>
            <a:pPr fontAlgn="auto">
              <a:buFont typeface="Arial" pitchFamily="34" charset="0"/>
              <a:buChar char="•"/>
              <a:defRPr/>
            </a:pPr>
            <a:endParaRPr lang="cs-CZ" sz="2400" dirty="0" smtClean="0">
              <a:latin typeface="Arial" charset="0"/>
            </a:endParaRPr>
          </a:p>
          <a:p>
            <a:pPr fontAlgn="auto">
              <a:buFont typeface="Arial" charset="0"/>
              <a:buNone/>
              <a:defRPr/>
            </a:pPr>
            <a:r>
              <a:rPr lang="cs-CZ" sz="2800" b="1" dirty="0" smtClean="0">
                <a:latin typeface="Arial" charset="0"/>
              </a:rPr>
              <a:t> </a:t>
            </a:r>
            <a:endParaRPr lang="fr-FR" sz="24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b="1" dirty="0" err="1" smtClean="0"/>
              <a:t>Matroska</a:t>
            </a:r>
            <a:r>
              <a:rPr lang="cs-CZ" sz="3200" b="1" dirty="0" smtClean="0"/>
              <a:t> (.MKV)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525963"/>
          </a:xfrm>
        </p:spPr>
        <p:txBody>
          <a:bodyPr>
            <a:noAutofit/>
          </a:bodyPr>
          <a:lstStyle/>
          <a:p>
            <a:pPr fontAlgn="auto">
              <a:buFont typeface="Arial" pitchFamily="34" charset="0"/>
              <a:buChar char="•"/>
              <a:defRPr/>
            </a:pPr>
            <a:r>
              <a:rPr lang="cs-CZ" sz="2800" dirty="0" smtClean="0"/>
              <a:t>nejnovější druh otevřeného formátu kontejneru</a:t>
            </a:r>
          </a:p>
          <a:p>
            <a:pPr fontAlgn="auto">
              <a:buFont typeface="Arial" pitchFamily="34" charset="0"/>
              <a:buChar char="•"/>
              <a:defRPr/>
            </a:pPr>
            <a:r>
              <a:rPr lang="cs-CZ" sz="2800" dirty="0" smtClean="0"/>
              <a:t>jeho soubory používají příponu .</a:t>
            </a:r>
            <a:r>
              <a:rPr lang="cs-CZ" sz="2800" dirty="0" err="1" smtClean="0">
                <a:solidFill>
                  <a:srgbClr val="FF0000"/>
                </a:solidFill>
              </a:rPr>
              <a:t>mkv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</a:p>
          <a:p>
            <a:pPr fontAlgn="auto">
              <a:buFont typeface="Arial" pitchFamily="34" charset="0"/>
              <a:buChar char="•"/>
              <a:defRPr/>
            </a:pPr>
            <a:r>
              <a:rPr lang="cs-CZ" sz="2800" dirty="0" smtClean="0"/>
              <a:t>formát </a:t>
            </a:r>
            <a:r>
              <a:rPr lang="cs-CZ" sz="2800" dirty="0" smtClean="0"/>
              <a:t>je vytvořen i pro titulky, menu apod.</a:t>
            </a:r>
          </a:p>
          <a:p>
            <a:pPr fontAlgn="auto">
              <a:buFont typeface="Arial" pitchFamily="34" charset="0"/>
              <a:buChar char="•"/>
              <a:defRPr/>
            </a:pPr>
            <a:r>
              <a:rPr lang="cs-CZ" sz="2800" dirty="0" smtClean="0"/>
              <a:t>hlavní výhodou jsou platformní otevřenost a vnitřní propracovanost</a:t>
            </a:r>
          </a:p>
          <a:p>
            <a:pPr fontAlgn="auto">
              <a:buNone/>
              <a:defRPr/>
            </a:pPr>
            <a:endParaRPr lang="cs-CZ" sz="2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b="1" dirty="0" err="1" smtClean="0"/>
              <a:t>QuickTime</a:t>
            </a:r>
            <a:r>
              <a:rPr lang="cs-CZ" sz="3200" b="1" dirty="0" smtClean="0"/>
              <a:t> (.MOV)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525963"/>
          </a:xfrm>
        </p:spPr>
        <p:txBody>
          <a:bodyPr>
            <a:noAutofit/>
          </a:bodyPr>
          <a:lstStyle/>
          <a:p>
            <a:pPr fontAlgn="auto">
              <a:buFont typeface="Arial" pitchFamily="34" charset="0"/>
              <a:buChar char="•"/>
              <a:defRPr/>
            </a:pPr>
            <a:r>
              <a:rPr lang="cs-CZ" sz="2800" dirty="0" smtClean="0">
                <a:solidFill>
                  <a:srgbClr val="FFFF00"/>
                </a:solidFill>
              </a:rPr>
              <a:t>firma Apple vyvinula formát souboru </a:t>
            </a:r>
            <a:r>
              <a:rPr lang="cs-CZ" sz="2800" dirty="0" err="1" smtClean="0">
                <a:solidFill>
                  <a:srgbClr val="FFFF00"/>
                </a:solidFill>
              </a:rPr>
              <a:t>QuickTime</a:t>
            </a:r>
            <a:r>
              <a:rPr lang="cs-CZ" sz="2800" dirty="0" smtClean="0">
                <a:solidFill>
                  <a:srgbClr val="FFFF00"/>
                </a:solidFill>
              </a:rPr>
              <a:t> jako přímou konkurenci pro AVI od Microsoftu</a:t>
            </a:r>
          </a:p>
          <a:p>
            <a:pPr fontAlgn="auto">
              <a:buFont typeface="Arial" pitchFamily="34" charset="0"/>
              <a:buChar char="•"/>
              <a:defRPr/>
            </a:pPr>
            <a:r>
              <a:rPr lang="cs-CZ" sz="2800" dirty="0" smtClean="0">
                <a:solidFill>
                  <a:srgbClr val="FFFF00"/>
                </a:solidFill>
              </a:rPr>
              <a:t>používá příponu .</a:t>
            </a:r>
            <a:r>
              <a:rPr lang="cs-CZ" sz="2800" dirty="0" err="1" smtClean="0">
                <a:solidFill>
                  <a:srgbClr val="FFFF00"/>
                </a:solidFill>
              </a:rPr>
              <a:t>mov</a:t>
            </a:r>
            <a:r>
              <a:rPr lang="cs-CZ" sz="2800" dirty="0" smtClean="0">
                <a:solidFill>
                  <a:srgbClr val="FFFF00"/>
                </a:solidFill>
              </a:rPr>
              <a:t> (případně .</a:t>
            </a:r>
            <a:r>
              <a:rPr lang="cs-CZ" sz="2800" dirty="0" err="1" smtClean="0">
                <a:solidFill>
                  <a:srgbClr val="FFFF00"/>
                </a:solidFill>
              </a:rPr>
              <a:t>qt</a:t>
            </a:r>
            <a:r>
              <a:rPr lang="cs-CZ" sz="2800" dirty="0" smtClean="0">
                <a:solidFill>
                  <a:srgbClr val="FFFF00"/>
                </a:solidFill>
              </a:rPr>
              <a:t>).</a:t>
            </a:r>
          </a:p>
          <a:p>
            <a:pPr fontAlgn="auto">
              <a:buFont typeface="Arial" pitchFamily="34" charset="0"/>
              <a:buChar char="•"/>
              <a:defRPr/>
            </a:pPr>
            <a:r>
              <a:rPr lang="cs-CZ" sz="2800" dirty="0" smtClean="0"/>
              <a:t>kdysi velmi dobře promyšlený formát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600" b="1" dirty="0" err="1" smtClean="0"/>
              <a:t>RealMedia</a:t>
            </a:r>
            <a:r>
              <a:rPr lang="cs-CZ" sz="3600" b="1" dirty="0" smtClean="0"/>
              <a:t> </a:t>
            </a:r>
            <a:r>
              <a:rPr lang="cs-CZ" sz="3600" b="1" dirty="0" smtClean="0"/>
              <a:t>(.RM</a:t>
            </a:r>
            <a:r>
              <a:rPr lang="cs-CZ" sz="3600" b="1" dirty="0" smtClean="0"/>
              <a:t>)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pPr fontAlgn="auto">
              <a:buFont typeface="Arial" pitchFamily="34" charset="0"/>
              <a:buChar char="•"/>
              <a:defRPr/>
            </a:pPr>
            <a:r>
              <a:rPr lang="cs-CZ" sz="2800" dirty="0" smtClean="0"/>
              <a:t>Formát </a:t>
            </a:r>
            <a:r>
              <a:rPr lang="cs-CZ" sz="2800" dirty="0" err="1"/>
              <a:t>RealMedia</a:t>
            </a:r>
            <a:r>
              <a:rPr lang="cs-CZ" sz="2800" dirty="0"/>
              <a:t> používá příponu </a:t>
            </a:r>
            <a:r>
              <a:rPr lang="cs-CZ" sz="2800" dirty="0">
                <a:solidFill>
                  <a:srgbClr val="FF0000"/>
                </a:solidFill>
              </a:rPr>
              <a:t>.</a:t>
            </a:r>
            <a:r>
              <a:rPr lang="cs-CZ" sz="2800" dirty="0" err="1">
                <a:solidFill>
                  <a:srgbClr val="FF0000"/>
                </a:solidFill>
              </a:rPr>
              <a:t>rm</a:t>
            </a:r>
            <a:endParaRPr lang="cs-CZ" sz="2800" dirty="0">
              <a:solidFill>
                <a:srgbClr val="FF0000"/>
              </a:solidFill>
            </a:endParaRPr>
          </a:p>
          <a:p>
            <a:pPr fontAlgn="auto">
              <a:buFont typeface="Arial" pitchFamily="34" charset="0"/>
              <a:buChar char="•"/>
              <a:defRPr/>
            </a:pPr>
            <a:r>
              <a:rPr lang="cs-CZ" sz="2800" dirty="0"/>
              <a:t>nasazení je především v internetovém vysílání díky jeho vnitřní struktuře, která také pracuje s objekty</a:t>
            </a:r>
          </a:p>
          <a:p>
            <a:pPr fontAlgn="auto">
              <a:buFont typeface="Arial" pitchFamily="34" charset="0"/>
              <a:buChar char="•"/>
              <a:defRPr/>
            </a:pPr>
            <a:r>
              <a:rPr lang="cs-CZ" sz="2800" dirty="0"/>
              <a:t>zajímavostí je možnost pracovat s proměnným datovým tokem </a:t>
            </a:r>
          </a:p>
          <a:p>
            <a:pPr fontAlgn="auto">
              <a:buFont typeface="Arial" pitchFamily="34" charset="0"/>
              <a:buChar char="•"/>
              <a:defRPr/>
            </a:pPr>
            <a:r>
              <a:rPr lang="cs-CZ" sz="2800" dirty="0"/>
              <a:t> v případě poškození či nedodání některého z „</a:t>
            </a:r>
            <a:r>
              <a:rPr lang="cs-CZ" sz="2800" dirty="0" err="1"/>
              <a:t>videoobjektů</a:t>
            </a:r>
            <a:r>
              <a:rPr lang="cs-CZ" sz="2800" dirty="0"/>
              <a:t>“ je možné jej jednoduše přeskočit a přehrávat dál</a:t>
            </a:r>
          </a:p>
          <a:p>
            <a:pPr fontAlgn="auto">
              <a:buFont typeface="Arial" pitchFamily="34" charset="0"/>
              <a:buChar char="•"/>
              <a:defRPr/>
            </a:pPr>
            <a:r>
              <a:rPr lang="cs-CZ" sz="2800" dirty="0" smtClean="0"/>
              <a:t>používá </a:t>
            </a:r>
            <a:r>
              <a:rPr lang="cs-CZ" sz="2800" dirty="0"/>
              <a:t>formáty </a:t>
            </a:r>
            <a:r>
              <a:rPr lang="cs-CZ" sz="2800" dirty="0" err="1"/>
              <a:t>RealVideo</a:t>
            </a:r>
            <a:r>
              <a:rPr lang="cs-CZ" sz="2800" dirty="0"/>
              <a:t> a </a:t>
            </a:r>
            <a:r>
              <a:rPr lang="cs-CZ" sz="2800" dirty="0" err="1"/>
              <a:t>RealAudio</a:t>
            </a:r>
            <a:r>
              <a:rPr lang="cs-CZ" sz="2800" dirty="0"/>
              <a:t>.</a:t>
            </a:r>
          </a:p>
          <a:p>
            <a:pPr fontAlgn="auto">
              <a:buFont typeface="Arial" pitchFamily="34" charset="0"/>
              <a:buChar char="•"/>
              <a:defRPr/>
            </a:pPr>
            <a:endParaRPr lang="cs-CZ" sz="2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re 1"/>
          <p:cNvSpPr>
            <a:spLocks noGrp="1"/>
          </p:cNvSpPr>
          <p:nvPr>
            <p:ph type="title" idx="4294967295"/>
          </p:nvPr>
        </p:nvSpPr>
        <p:spPr>
          <a:xfrm>
            <a:off x="0" y="44450"/>
            <a:ext cx="822960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b="1" dirty="0">
                <a:latin typeface="Arial" charset="0"/>
                <a:cs typeface="Arial" charset="0"/>
              </a:rPr>
              <a:t>FLASH VIDEO (.FLV)</a:t>
            </a:r>
            <a:endParaRPr lang="fr-FR" dirty="0" smtClean="0">
              <a:latin typeface="Arial" charset="0"/>
            </a:endParaRPr>
          </a:p>
        </p:txBody>
      </p:sp>
      <p:sp>
        <p:nvSpPr>
          <p:cNvPr id="22531" name="Espace réservé du contenu 2"/>
          <p:cNvSpPr>
            <a:spLocks noGrp="1"/>
          </p:cNvSpPr>
          <p:nvPr>
            <p:ph idx="4294967295"/>
          </p:nvPr>
        </p:nvSpPr>
        <p:spPr>
          <a:xfrm>
            <a:off x="0" y="1484784"/>
            <a:ext cx="9144000" cy="5214937"/>
          </a:xfrm>
        </p:spPr>
        <p:txBody>
          <a:bodyPr/>
          <a:lstStyle/>
          <a:p>
            <a:pPr lvl="1" fontAlgn="auto">
              <a:defRPr/>
            </a:pPr>
            <a:r>
              <a:rPr lang="cs-CZ" sz="2400" dirty="0" smtClean="0">
                <a:solidFill>
                  <a:srgbClr val="FFFF00"/>
                </a:solidFill>
                <a:latin typeface="Arial" charset="0"/>
                <a:cs typeface="Arial" charset="0"/>
              </a:rPr>
              <a:t>„osekanou“ variantou MPEG4 formátu H.264</a:t>
            </a:r>
          </a:p>
          <a:p>
            <a:pPr lvl="1" fontAlgn="auto">
              <a:defRPr/>
            </a:pPr>
            <a:r>
              <a:rPr lang="cs-CZ" sz="2400" dirty="0" smtClean="0">
                <a:latin typeface="Arial" charset="0"/>
                <a:cs typeface="Arial" charset="0"/>
              </a:rPr>
              <a:t>používá se k účelům </a:t>
            </a:r>
            <a:r>
              <a:rPr lang="cs-CZ" sz="2400" dirty="0" err="1" smtClean="0">
                <a:latin typeface="Arial" charset="0"/>
                <a:cs typeface="Arial" charset="0"/>
              </a:rPr>
              <a:t>streamování</a:t>
            </a:r>
            <a:r>
              <a:rPr lang="cs-CZ" sz="2400" dirty="0" smtClean="0">
                <a:latin typeface="Arial" charset="0"/>
                <a:cs typeface="Arial" charset="0"/>
              </a:rPr>
              <a:t>, kde není potřeba tak vysoké rozlišení a ani tak vysoký </a:t>
            </a:r>
            <a:r>
              <a:rPr lang="cs-CZ" sz="2400" dirty="0" err="1" smtClean="0">
                <a:latin typeface="Arial" charset="0"/>
                <a:cs typeface="Arial" charset="0"/>
              </a:rPr>
              <a:t>bitrate</a:t>
            </a:r>
            <a:endParaRPr lang="cs-CZ" sz="2400" dirty="0">
              <a:latin typeface="Arial" charset="0"/>
              <a:cs typeface="Arial" charset="0"/>
            </a:endParaRPr>
          </a:p>
          <a:p>
            <a:pPr lvl="1" fontAlgn="auto">
              <a:defRPr/>
            </a:pPr>
            <a:r>
              <a:rPr lang="cs-CZ" sz="2400" dirty="0" smtClean="0">
                <a:latin typeface="Arial" charset="0"/>
                <a:cs typeface="Arial" charset="0"/>
              </a:rPr>
              <a:t>veliký důraz je kladen na vysokou kompresi při nízkých datových tocích</a:t>
            </a:r>
            <a:endParaRPr lang="cs-CZ" sz="2400" dirty="0">
              <a:latin typeface="Arial" charset="0"/>
              <a:cs typeface="Arial" charset="0"/>
            </a:endParaRPr>
          </a:p>
          <a:p>
            <a:pPr lvl="1" fontAlgn="auto">
              <a:defRPr/>
            </a:pPr>
            <a:r>
              <a:rPr lang="cs-CZ" sz="2400" dirty="0" smtClean="0">
                <a:latin typeface="Arial" charset="0"/>
                <a:cs typeface="Arial" charset="0"/>
              </a:rPr>
              <a:t>možnost přehrávání na co nejširším spektru operačních systémů</a:t>
            </a:r>
            <a:endParaRPr lang="cs-CZ" sz="2400" dirty="0">
              <a:latin typeface="Arial" charset="0"/>
              <a:cs typeface="Arial" charset="0"/>
            </a:endParaRPr>
          </a:p>
          <a:p>
            <a:pPr lvl="1" fontAlgn="auto">
              <a:defRPr/>
            </a:pPr>
            <a:r>
              <a:rPr lang="cs-CZ" sz="2400" dirty="0" smtClean="0">
                <a:latin typeface="Arial" charset="0"/>
                <a:cs typeface="Arial" charset="0"/>
              </a:rPr>
              <a:t>ve slušné kvalitě lze přehrávat při běžném rozlišení 320x240 i na linkách pomalejších, než je 1Mbit</a:t>
            </a:r>
          </a:p>
          <a:p>
            <a:pPr lvl="1" fontAlgn="auto">
              <a:defRPr/>
            </a:pPr>
            <a:r>
              <a:rPr lang="cs-CZ" sz="2400" dirty="0" smtClean="0">
                <a:solidFill>
                  <a:srgbClr val="FFFF00"/>
                </a:solidFill>
                <a:latin typeface="Arial" charset="0"/>
                <a:cs typeface="Arial" charset="0"/>
              </a:rPr>
              <a:t>kontejner využívá např. server </a:t>
            </a:r>
            <a:r>
              <a:rPr lang="cs-CZ" sz="2400" dirty="0" err="1" smtClean="0">
                <a:solidFill>
                  <a:srgbClr val="FFFF00"/>
                </a:solidFill>
                <a:latin typeface="Arial" charset="0"/>
                <a:cs typeface="Arial" charset="0"/>
              </a:rPr>
              <a:t>Youtube</a:t>
            </a:r>
            <a:r>
              <a:rPr lang="cs-CZ" sz="2400" dirty="0" smtClean="0">
                <a:solidFill>
                  <a:srgbClr val="FFFF00"/>
                </a:solidFill>
                <a:latin typeface="Arial" charset="0"/>
                <a:cs typeface="Arial" charset="0"/>
              </a:rPr>
              <a:t>, Stream.cz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re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600" b="1" dirty="0" err="1" smtClean="0">
                <a:latin typeface="Arial" charset="0"/>
              </a:rPr>
              <a:t>Kodeky</a:t>
            </a:r>
            <a:endParaRPr lang="fr-FR" sz="3600" b="1" dirty="0" smtClean="0">
              <a:latin typeface="Arial" charset="0"/>
            </a:endParaRPr>
          </a:p>
        </p:txBody>
      </p:sp>
      <p:sp>
        <p:nvSpPr>
          <p:cNvPr id="23555" name="Espace réservé du contenu 2"/>
          <p:cNvSpPr>
            <a:spLocks noGrp="1"/>
          </p:cNvSpPr>
          <p:nvPr>
            <p:ph idx="4294967295"/>
          </p:nvPr>
        </p:nvSpPr>
        <p:spPr>
          <a:xfrm>
            <a:off x="0" y="1214438"/>
            <a:ext cx="9144000" cy="5214937"/>
          </a:xfrm>
        </p:spPr>
        <p:txBody>
          <a:bodyPr>
            <a:noAutofit/>
          </a:bodyPr>
          <a:lstStyle/>
          <a:p>
            <a:pPr fontAlgn="auto">
              <a:buFont typeface="Arial" pitchFamily="34" charset="0"/>
              <a:buChar char="•"/>
              <a:defRPr/>
            </a:pPr>
            <a:endParaRPr lang="cs-CZ" sz="2400" dirty="0" smtClean="0">
              <a:latin typeface="Arial" charset="0"/>
            </a:endParaRPr>
          </a:p>
          <a:p>
            <a:pPr fontAlgn="auto">
              <a:buFont typeface="Arial" pitchFamily="34" charset="0"/>
              <a:buChar char="•"/>
              <a:defRPr/>
            </a:pPr>
            <a:r>
              <a:rPr lang="cs-CZ" sz="2400" dirty="0" smtClean="0">
                <a:latin typeface="Arial" charset="0"/>
              </a:rPr>
              <a:t>Zkratka ze slov „</a:t>
            </a:r>
            <a:r>
              <a:rPr lang="cs-CZ" sz="2400" b="1" dirty="0" smtClean="0">
                <a:latin typeface="Arial" charset="0"/>
              </a:rPr>
              <a:t>ko</a:t>
            </a:r>
            <a:r>
              <a:rPr lang="cs-CZ" sz="2400" dirty="0" smtClean="0">
                <a:latin typeface="Arial" charset="0"/>
              </a:rPr>
              <a:t>dér a </a:t>
            </a:r>
            <a:r>
              <a:rPr lang="cs-CZ" sz="2400" b="1" dirty="0" smtClean="0">
                <a:latin typeface="Arial" charset="0"/>
              </a:rPr>
              <a:t>dek</a:t>
            </a:r>
            <a:r>
              <a:rPr lang="cs-CZ" sz="2400" dirty="0" smtClean="0">
                <a:latin typeface="Arial" charset="0"/>
              </a:rPr>
              <a:t>odér“ - </a:t>
            </a:r>
            <a:r>
              <a:rPr lang="cs-CZ" sz="2400" dirty="0" smtClean="0">
                <a:solidFill>
                  <a:srgbClr val="FFFF00"/>
                </a:solidFill>
                <a:latin typeface="Arial" charset="0"/>
              </a:rPr>
              <a:t>počítačový program, který dokáže transformovat datový proud</a:t>
            </a:r>
          </a:p>
          <a:p>
            <a:pPr fontAlgn="auto">
              <a:buFont typeface="Arial" pitchFamily="34" charset="0"/>
              <a:buChar char="•"/>
              <a:defRPr/>
            </a:pPr>
            <a:r>
              <a:rPr lang="cs-CZ" sz="2400" dirty="0" smtClean="0">
                <a:solidFill>
                  <a:srgbClr val="FFFF00"/>
                </a:solidFill>
                <a:latin typeface="Arial" charset="0"/>
              </a:rPr>
              <a:t>ukládají data do zakódované formy, častěji se používají naopak pro obnovení přesně nebo přibližně původní formy dat</a:t>
            </a:r>
            <a:r>
              <a:rPr lang="cs-CZ" sz="2400" dirty="0" smtClean="0">
                <a:solidFill>
                  <a:srgbClr val="FFFF00"/>
                </a:solidFill>
              </a:rPr>
              <a:t> </a:t>
            </a:r>
          </a:p>
          <a:p>
            <a:pPr fontAlgn="auto">
              <a:buFont typeface="Arial" pitchFamily="34" charset="0"/>
              <a:buChar char="•"/>
              <a:defRPr/>
            </a:pPr>
            <a:r>
              <a:rPr lang="cs-CZ" sz="2400" b="1" u="sng" dirty="0" smtClean="0">
                <a:latin typeface="Arial" charset="0"/>
              </a:rPr>
              <a:t>Výraz </a:t>
            </a:r>
            <a:r>
              <a:rPr lang="cs-CZ" sz="2400" b="1" u="sng" dirty="0" err="1" smtClean="0">
                <a:latin typeface="Arial" charset="0"/>
              </a:rPr>
              <a:t>kodek</a:t>
            </a:r>
            <a:r>
              <a:rPr lang="cs-CZ" sz="2400" b="1" dirty="0" smtClean="0">
                <a:latin typeface="Arial" charset="0"/>
              </a:rPr>
              <a:t> je často zaměňován s výrazem </a:t>
            </a:r>
            <a:r>
              <a:rPr lang="cs-CZ" sz="2400" b="1" u="sng" dirty="0" smtClean="0">
                <a:latin typeface="Arial" charset="0"/>
              </a:rPr>
              <a:t>formát videa</a:t>
            </a:r>
            <a:r>
              <a:rPr lang="cs-CZ" sz="2400" b="1" dirty="0" smtClean="0">
                <a:latin typeface="Arial" charset="0"/>
              </a:rPr>
              <a:t> – který je daný svojí </a:t>
            </a:r>
            <a:r>
              <a:rPr lang="cs-CZ" sz="2400" b="1" dirty="0" err="1" smtClean="0">
                <a:latin typeface="Arial" charset="0"/>
              </a:rPr>
              <a:t>specifikac</a:t>
            </a:r>
            <a:r>
              <a:rPr lang="cs-CZ" sz="2400" b="1" dirty="0" smtClean="0">
                <a:latin typeface="Arial" charset="0"/>
              </a:rPr>
              <a:t>!</a:t>
            </a:r>
          </a:p>
          <a:p>
            <a:pPr fontAlgn="auto">
              <a:buFont typeface="Arial" pitchFamily="34" charset="0"/>
              <a:buChar char="•"/>
              <a:defRPr/>
            </a:pPr>
            <a:r>
              <a:rPr lang="cs-CZ" sz="2400" b="1" dirty="0" smtClean="0">
                <a:latin typeface="Arial" charset="0"/>
              </a:rPr>
              <a:t>autoři </a:t>
            </a:r>
            <a:r>
              <a:rPr lang="cs-CZ" sz="2400" b="1" dirty="0" err="1" smtClean="0">
                <a:latin typeface="Arial" charset="0"/>
              </a:rPr>
              <a:t>kodeků</a:t>
            </a:r>
            <a:r>
              <a:rPr lang="cs-CZ" sz="2400" b="1" dirty="0" smtClean="0">
                <a:latin typeface="Arial" charset="0"/>
              </a:rPr>
              <a:t> pak vyvíjejí softwarové nebo hardwarové implementace, které s tímto formátem pracují</a:t>
            </a:r>
            <a:r>
              <a:rPr lang="cs-CZ" sz="2400" b="1" dirty="0" smtClean="0"/>
              <a:t> </a:t>
            </a:r>
          </a:p>
          <a:p>
            <a:pPr fontAlgn="auto">
              <a:buFont typeface="Arial" pitchFamily="34" charset="0"/>
              <a:buChar char="•"/>
              <a:defRPr/>
            </a:pPr>
            <a:r>
              <a:rPr lang="cs-CZ" sz="2400" dirty="0" smtClean="0">
                <a:latin typeface="Arial" charset="0"/>
              </a:rPr>
              <a:t>Druhy </a:t>
            </a:r>
            <a:r>
              <a:rPr lang="cs-CZ" sz="2400" dirty="0" err="1" smtClean="0">
                <a:latin typeface="Arial" charset="0"/>
              </a:rPr>
              <a:t>kodeků</a:t>
            </a:r>
            <a:r>
              <a:rPr lang="cs-CZ" sz="2400" dirty="0" smtClean="0">
                <a:latin typeface="Arial" charset="0"/>
              </a:rPr>
              <a:t>: </a:t>
            </a:r>
            <a:r>
              <a:rPr lang="cs-CZ" sz="2400" dirty="0" smtClean="0">
                <a:solidFill>
                  <a:srgbClr val="FFFF00"/>
                </a:solidFill>
                <a:latin typeface="Arial" charset="0"/>
              </a:rPr>
              <a:t>Ztrátové x bezeztrátové (z hlediska kvality)</a:t>
            </a:r>
          </a:p>
          <a:p>
            <a:pPr fontAlgn="auto">
              <a:buFont typeface="Arial" pitchFamily="34" charset="0"/>
              <a:buChar char="•"/>
              <a:defRPr/>
            </a:pPr>
            <a:endParaRPr lang="cs-CZ" sz="2400" dirty="0" smtClean="0">
              <a:latin typeface="Arial" charset="0"/>
            </a:endParaRPr>
          </a:p>
          <a:p>
            <a:pPr fontAlgn="auto">
              <a:buFont typeface="Arial" pitchFamily="34" charset="0"/>
              <a:buChar char="•"/>
              <a:defRPr/>
            </a:pPr>
            <a:endParaRPr lang="fr-FR" sz="2800" dirty="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re 1"/>
          <p:cNvSpPr>
            <a:spLocks noGrp="1"/>
          </p:cNvSpPr>
          <p:nvPr>
            <p:ph type="title" idx="4294967295"/>
          </p:nvPr>
        </p:nvSpPr>
        <p:spPr>
          <a:xfrm>
            <a:off x="0" y="-387350"/>
            <a:ext cx="822960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b="1" dirty="0" err="1" smtClean="0">
                <a:latin typeface="Arial" charset="0"/>
              </a:rPr>
              <a:t>Streamované</a:t>
            </a:r>
            <a:r>
              <a:rPr lang="cs-CZ" b="1" dirty="0" smtClean="0">
                <a:latin typeface="Arial" charset="0"/>
              </a:rPr>
              <a:t> video</a:t>
            </a:r>
            <a:endParaRPr lang="fr-FR" b="1" dirty="0" smtClean="0">
              <a:latin typeface="Arial" charset="0"/>
            </a:endParaRPr>
          </a:p>
        </p:txBody>
      </p:sp>
      <p:sp>
        <p:nvSpPr>
          <p:cNvPr id="26627" name="Espace réservé du contenu 2"/>
          <p:cNvSpPr>
            <a:spLocks noGrp="1"/>
          </p:cNvSpPr>
          <p:nvPr>
            <p:ph idx="4294967295"/>
          </p:nvPr>
        </p:nvSpPr>
        <p:spPr>
          <a:xfrm>
            <a:off x="26988" y="765175"/>
            <a:ext cx="9144000" cy="5214938"/>
          </a:xfrm>
        </p:spPr>
        <p:txBody>
          <a:bodyPr>
            <a:noAutofit/>
          </a:bodyPr>
          <a:lstStyle/>
          <a:p>
            <a:pPr fontAlgn="auto">
              <a:buFont typeface="Arial" pitchFamily="34" charset="0"/>
              <a:buChar char="•"/>
              <a:defRPr/>
            </a:pPr>
            <a:r>
              <a:rPr lang="cs-CZ" sz="2400" dirty="0" smtClean="0">
                <a:latin typeface="Arial" charset="0"/>
              </a:rPr>
              <a:t>technologie kontinuálního přenosu audiovizuálního materiálu mezi zdrojem a koncovým uživatelem (v </a:t>
            </a:r>
            <a:r>
              <a:rPr lang="cs-CZ" sz="2400" dirty="0" err="1" smtClean="0">
                <a:latin typeface="Arial" charset="0"/>
              </a:rPr>
              <a:t>souč</a:t>
            </a:r>
            <a:r>
              <a:rPr lang="cs-CZ" sz="2400" dirty="0" smtClean="0">
                <a:latin typeface="Arial" charset="0"/>
              </a:rPr>
              <a:t>. nejčastěji po internetu=</a:t>
            </a:r>
            <a:r>
              <a:rPr lang="cs-CZ" sz="2400" dirty="0" err="1" smtClean="0">
                <a:latin typeface="Arial" charset="0"/>
              </a:rPr>
              <a:t>webcasting</a:t>
            </a:r>
            <a:r>
              <a:rPr lang="cs-CZ" sz="2400" dirty="0" smtClean="0">
                <a:latin typeface="Arial" charset="0"/>
              </a:rPr>
              <a:t>)</a:t>
            </a:r>
          </a:p>
          <a:p>
            <a:pPr fontAlgn="auto">
              <a:buFont typeface="Arial" charset="0"/>
              <a:buNone/>
              <a:defRPr/>
            </a:pPr>
            <a:r>
              <a:rPr lang="cs-CZ" sz="2400" b="1" dirty="0" err="1" smtClean="0">
                <a:latin typeface="Arial" charset="0"/>
              </a:rPr>
              <a:t>Webcasting</a:t>
            </a:r>
            <a:r>
              <a:rPr lang="cs-CZ" sz="2400" b="1" dirty="0" smtClean="0"/>
              <a:t> - </a:t>
            </a:r>
            <a:r>
              <a:rPr lang="cs-CZ" sz="2400" dirty="0" smtClean="0">
                <a:latin typeface="Arial" charset="0"/>
              </a:rPr>
              <a:t>v reálném čase (internetová televize nebo rádio)</a:t>
            </a:r>
            <a:r>
              <a:rPr lang="cs-CZ" sz="2400" dirty="0" smtClean="0"/>
              <a:t> </a:t>
            </a:r>
            <a:endParaRPr lang="cs-CZ" sz="2400" dirty="0" smtClean="0">
              <a:latin typeface="Arial" charset="0"/>
            </a:endParaRPr>
          </a:p>
          <a:p>
            <a:pPr fontAlgn="auto">
              <a:buFont typeface="Arial" pitchFamily="34" charset="0"/>
              <a:buChar char="•"/>
              <a:defRPr/>
            </a:pPr>
            <a:r>
              <a:rPr lang="cs-CZ" sz="2400" dirty="0" smtClean="0">
                <a:latin typeface="Arial" charset="0"/>
              </a:rPr>
              <a:t>systémem Video on </a:t>
            </a:r>
            <a:r>
              <a:rPr lang="cs-CZ" sz="2400" dirty="0" err="1" smtClean="0">
                <a:latin typeface="Arial" charset="0"/>
              </a:rPr>
              <a:t>demand</a:t>
            </a:r>
            <a:r>
              <a:rPr lang="cs-CZ" sz="2400" dirty="0" smtClean="0">
                <a:latin typeface="Arial" charset="0"/>
              </a:rPr>
              <a:t> (</a:t>
            </a:r>
            <a:r>
              <a:rPr lang="cs-CZ" sz="2400" dirty="0" err="1" smtClean="0">
                <a:latin typeface="Arial" charset="0"/>
              </a:rPr>
              <a:t>YouTube</a:t>
            </a:r>
            <a:r>
              <a:rPr lang="cs-CZ" sz="2400" dirty="0" smtClean="0">
                <a:latin typeface="Arial" charset="0"/>
              </a:rPr>
              <a:t>)</a:t>
            </a:r>
            <a:r>
              <a:rPr lang="cs-CZ" sz="2400" dirty="0" smtClean="0"/>
              <a:t> </a:t>
            </a:r>
            <a:endParaRPr lang="cs-CZ" sz="2400" dirty="0" smtClean="0">
              <a:latin typeface="Arial" charset="0"/>
            </a:endParaRPr>
          </a:p>
          <a:p>
            <a:pPr fontAlgn="auto">
              <a:buFont typeface="Arial" pitchFamily="34" charset="0"/>
              <a:buChar char="•"/>
              <a:defRPr/>
            </a:pPr>
            <a:r>
              <a:rPr lang="cs-CZ" sz="2400" dirty="0" err="1" smtClean="0">
                <a:latin typeface="Arial" charset="0"/>
              </a:rPr>
              <a:t>streamovací</a:t>
            </a:r>
            <a:r>
              <a:rPr lang="cs-CZ" sz="2400" dirty="0" smtClean="0">
                <a:latin typeface="Arial" charset="0"/>
              </a:rPr>
              <a:t> server - komunikaci s cílovými počítači a plynulé vysílání dat.</a:t>
            </a:r>
          </a:p>
          <a:p>
            <a:pPr fontAlgn="auto">
              <a:buFont typeface="Arial" charset="0"/>
              <a:buNone/>
              <a:defRPr/>
            </a:pPr>
            <a:r>
              <a:rPr lang="cs-CZ" sz="2400" b="1" dirty="0" smtClean="0">
                <a:latin typeface="Arial" charset="0"/>
              </a:rPr>
              <a:t>Kvalita videa</a:t>
            </a:r>
          </a:p>
          <a:p>
            <a:pPr fontAlgn="auto">
              <a:buFont typeface="Arial" pitchFamily="34" charset="0"/>
              <a:buChar char="•"/>
              <a:defRPr/>
            </a:pPr>
            <a:r>
              <a:rPr lang="cs-CZ" sz="2400" dirty="0" smtClean="0">
                <a:latin typeface="Arial" charset="0"/>
              </a:rPr>
              <a:t>je třeba </a:t>
            </a:r>
            <a:r>
              <a:rPr lang="cs-CZ" sz="2400" dirty="0" err="1" smtClean="0">
                <a:latin typeface="Arial" charset="0"/>
              </a:rPr>
              <a:t>kodeků</a:t>
            </a:r>
            <a:r>
              <a:rPr lang="cs-CZ" sz="2400" dirty="0" smtClean="0">
                <a:latin typeface="Arial" charset="0"/>
              </a:rPr>
              <a:t> na zmenšení objemu dat</a:t>
            </a:r>
            <a:r>
              <a:rPr lang="cs-CZ" sz="2400" dirty="0" smtClean="0"/>
              <a:t> </a:t>
            </a:r>
            <a:endParaRPr lang="cs-CZ" sz="2400" dirty="0" smtClean="0">
              <a:latin typeface="Arial" charset="0"/>
            </a:endParaRPr>
          </a:p>
          <a:p>
            <a:pPr fontAlgn="auto">
              <a:buFont typeface="Arial" pitchFamily="34" charset="0"/>
              <a:buChar char="•"/>
              <a:defRPr/>
            </a:pPr>
            <a:r>
              <a:rPr lang="cs-CZ" sz="2400" dirty="0" smtClean="0">
                <a:latin typeface="Arial" charset="0"/>
              </a:rPr>
              <a:t>se nejvíce využívá </a:t>
            </a:r>
            <a:r>
              <a:rPr lang="cs-CZ" sz="2400" dirty="0" err="1" smtClean="0">
                <a:latin typeface="Arial" charset="0"/>
              </a:rPr>
              <a:t>flashových</a:t>
            </a:r>
            <a:r>
              <a:rPr lang="cs-CZ" sz="2400" dirty="0" smtClean="0">
                <a:latin typeface="Arial" charset="0"/>
              </a:rPr>
              <a:t> </a:t>
            </a:r>
            <a:r>
              <a:rPr lang="cs-CZ" sz="2400" dirty="0" err="1" smtClean="0">
                <a:latin typeface="Arial" charset="0"/>
              </a:rPr>
              <a:t>kodeků</a:t>
            </a:r>
            <a:r>
              <a:rPr lang="cs-CZ" sz="2400" dirty="0" smtClean="0">
                <a:latin typeface="Arial" charset="0"/>
              </a:rPr>
              <a:t>, MPEG-4, Windows Media, Real </a:t>
            </a:r>
            <a:r>
              <a:rPr lang="cs-CZ" sz="2400" dirty="0" err="1" smtClean="0">
                <a:latin typeface="Arial" charset="0"/>
              </a:rPr>
              <a:t>Time</a:t>
            </a:r>
            <a:r>
              <a:rPr lang="cs-CZ" sz="2400" dirty="0" smtClean="0">
                <a:latin typeface="Arial" charset="0"/>
              </a:rPr>
              <a:t> a </a:t>
            </a:r>
            <a:r>
              <a:rPr lang="cs-CZ" sz="2400" dirty="0" err="1" smtClean="0">
                <a:latin typeface="Arial" charset="0"/>
              </a:rPr>
              <a:t>Quick</a:t>
            </a:r>
            <a:r>
              <a:rPr lang="cs-CZ" sz="2400" dirty="0" smtClean="0">
                <a:latin typeface="Arial" charset="0"/>
              </a:rPr>
              <a:t> </a:t>
            </a:r>
            <a:r>
              <a:rPr lang="cs-CZ" sz="2400" dirty="0" err="1" smtClean="0">
                <a:latin typeface="Arial" charset="0"/>
              </a:rPr>
              <a:t>Time</a:t>
            </a:r>
            <a:endParaRPr lang="cs-CZ" sz="2400" dirty="0" smtClean="0">
              <a:latin typeface="Arial" charset="0"/>
            </a:endParaRPr>
          </a:p>
          <a:p>
            <a:pPr fontAlgn="auto">
              <a:buFont typeface="Arial" pitchFamily="34" charset="0"/>
              <a:buChar char="•"/>
              <a:defRPr/>
            </a:pPr>
            <a:r>
              <a:rPr lang="cs-CZ" sz="2400" dirty="0" smtClean="0">
                <a:latin typeface="Arial" charset="0"/>
              </a:rPr>
              <a:t>přenos záznamu v televizním rozlišení (720×576) velmi náročný - v rozlišení 320×240 bodů při datovém toku 256–512 </a:t>
            </a:r>
            <a:r>
              <a:rPr lang="cs-CZ" sz="2400" dirty="0" err="1" smtClean="0">
                <a:latin typeface="Arial" charset="0"/>
                <a:hlinkClick r:id="rId2" tooltip="Kbps"/>
              </a:rPr>
              <a:t>Kbps</a:t>
            </a:r>
            <a:r>
              <a:rPr lang="cs-CZ" sz="2400" dirty="0" smtClean="0"/>
              <a:t>   </a:t>
            </a:r>
            <a:endParaRPr lang="cs-CZ" sz="2400" b="1" dirty="0" smtClean="0">
              <a:latin typeface="Arial" charset="0"/>
            </a:endParaRPr>
          </a:p>
          <a:p>
            <a:pPr fontAlgn="auto">
              <a:buFont typeface="Arial" pitchFamily="34" charset="0"/>
              <a:buChar char="•"/>
              <a:defRPr/>
            </a:pPr>
            <a:endParaRPr lang="fr-FR" sz="2400" b="1" dirty="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re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rgbClr val="FFFF00"/>
                </a:solidFill>
                <a:latin typeface="Arial" charset="0"/>
              </a:rPr>
              <a:t>Použité zdroje a literatura</a:t>
            </a:r>
            <a:endParaRPr lang="fr-FR" dirty="0" smtClean="0">
              <a:solidFill>
                <a:srgbClr val="FFFF00"/>
              </a:solidFill>
              <a:latin typeface="Arial" charset="0"/>
            </a:endParaRPr>
          </a:p>
        </p:txBody>
      </p:sp>
      <p:sp>
        <p:nvSpPr>
          <p:cNvPr id="29699" name="Espace réservé du contenu 2"/>
          <p:cNvSpPr>
            <a:spLocks noGrp="1"/>
          </p:cNvSpPr>
          <p:nvPr>
            <p:ph idx="4294967295"/>
          </p:nvPr>
        </p:nvSpPr>
        <p:spPr>
          <a:xfrm>
            <a:off x="179388" y="1844675"/>
            <a:ext cx="8229600" cy="4197350"/>
          </a:xfrm>
          <a:noFill/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r>
              <a:rPr lang="fr-FR" sz="2800" dirty="0">
                <a:latin typeface="Arial" charset="0"/>
              </a:rPr>
              <a:t>http://jech.webz.cz/formaty.php</a:t>
            </a:r>
          </a:p>
          <a:p>
            <a:pPr fontAlgn="auto">
              <a:buFont typeface="Arial" pitchFamily="34" charset="0"/>
              <a:buChar char="•"/>
              <a:defRPr/>
            </a:pPr>
            <a:r>
              <a:rPr lang="fr-FR" sz="2800" dirty="0">
                <a:latin typeface="Arial" charset="0"/>
              </a:rPr>
              <a:t>http://wronski.cz/formaty-videa</a:t>
            </a:r>
          </a:p>
          <a:p>
            <a:pPr fontAlgn="auto">
              <a:buFont typeface="Arial" pitchFamily="34" charset="0"/>
              <a:buChar char="•"/>
              <a:defRPr/>
            </a:pPr>
            <a:r>
              <a:rPr lang="fr-FR" sz="2800" dirty="0">
                <a:latin typeface="Arial" charset="0"/>
              </a:rPr>
              <a:t>http://www.netcam.cz/encyklopedie-ip-zabezpeceni/rozliseni-videa.php   </a:t>
            </a:r>
          </a:p>
          <a:p>
            <a:pPr fontAlgn="auto">
              <a:buFont typeface="Arial" pitchFamily="34" charset="0"/>
              <a:buChar char="•"/>
              <a:defRPr/>
            </a:pPr>
            <a:r>
              <a:rPr lang="fr-FR" sz="2800" dirty="0">
                <a:latin typeface="Arial" charset="0"/>
              </a:rPr>
              <a:t>http://umt.wikispaces.com/Datové+formáty+videa,+jejich+specifikace+a+možnosti+využití </a:t>
            </a:r>
          </a:p>
          <a:p>
            <a:pPr fontAlgn="auto">
              <a:buFont typeface="Arial" pitchFamily="34" charset="0"/>
              <a:buChar char="•"/>
              <a:defRPr/>
            </a:pPr>
            <a:endParaRPr lang="fr-FR" sz="2800" dirty="0" smtClean="0">
              <a:solidFill>
                <a:srgbClr val="FFFF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orizont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1048</TotalTime>
  <Words>760</Words>
  <Application>Microsoft Office PowerPoint</Application>
  <PresentationFormat>Předvádění na obrazovce (4:3)</PresentationFormat>
  <Paragraphs>90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Horizont</vt:lpstr>
      <vt:lpstr>Datové formáty videa</vt:lpstr>
      <vt:lpstr>Snímek 2</vt:lpstr>
      <vt:lpstr>Snímek 3</vt:lpstr>
      <vt:lpstr>Snímek 4</vt:lpstr>
      <vt:lpstr>Multimediální kontejnery</vt:lpstr>
      <vt:lpstr>Avi (.AVI)</vt:lpstr>
      <vt:lpstr>MP4 (.MP4)</vt:lpstr>
      <vt:lpstr>Matroska (.MKV)</vt:lpstr>
      <vt:lpstr>QuickTime (.MOV)</vt:lpstr>
      <vt:lpstr>RealMedia (.RM)</vt:lpstr>
      <vt:lpstr>FLASH VIDEO (.FLV)</vt:lpstr>
      <vt:lpstr>Kodeky</vt:lpstr>
      <vt:lpstr>Streamované video</vt:lpstr>
      <vt:lpstr>Použité zdroje a literatura</vt:lpstr>
    </vt:vector>
  </TitlesOfParts>
  <Company>- ETH0 -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Datové formáty videa</dc:title>
  <dc:creator>Ludek</dc:creator>
  <cp:lastModifiedBy>masekjan</cp:lastModifiedBy>
  <cp:revision>57</cp:revision>
  <dcterms:created xsi:type="dcterms:W3CDTF">2010-04-25T11:41:11Z</dcterms:created>
  <dcterms:modified xsi:type="dcterms:W3CDTF">2018-10-08T08:44:07Z</dcterms:modified>
</cp:coreProperties>
</file>