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701" r:id="rId3"/>
  </p:sldMasterIdLst>
  <p:notesMasterIdLst>
    <p:notesMasterId r:id="rId36"/>
  </p:notesMasterIdLst>
  <p:handoutMasterIdLst>
    <p:handoutMasterId r:id="rId37"/>
  </p:handoutMasterIdLst>
  <p:sldIdLst>
    <p:sldId id="256" r:id="rId4"/>
    <p:sldId id="285" r:id="rId5"/>
    <p:sldId id="286" r:id="rId6"/>
    <p:sldId id="287" r:id="rId7"/>
    <p:sldId id="257" r:id="rId8"/>
    <p:sldId id="28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25" d="100"/>
          <a:sy n="125" d="100"/>
        </p:scale>
        <p:origin x="408"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viewProps" Target="viewProps.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Zástupný symbol pro záhlaví 1"/>
          <p:cNvSpPr txBox="1">
            <a:spLocks noGrp="1"/>
          </p:cNvSpPr>
          <p:nvPr>
            <p:ph type="hdr" sz="quarter"/>
          </p:nvPr>
        </p:nvSpPr>
        <p:spPr>
          <a:xfrm>
            <a:off x="0" y="0"/>
            <a:ext cx="2976173" cy="456900"/>
          </a:xfrm>
          <a:prstGeom prst="rect">
            <a:avLst/>
          </a:prstGeom>
          <a:noFill/>
          <a:ln>
            <a:noFill/>
          </a:ln>
        </p:spPr>
        <p:txBody>
          <a:bodyPr vert="horz" lIns="78903" tIns="39452" rIns="78903" bIns="39452" compatLnSpc="0"/>
          <a:lstStyle/>
          <a:p>
            <a:pPr hangingPunct="0">
              <a:defRPr sz="1400"/>
            </a:pPr>
            <a:endParaRPr lang="cs-CZ" sz="1200">
              <a:latin typeface="Arial" pitchFamily="18"/>
              <a:ea typeface="Lucida Sans Unicode" pitchFamily="2"/>
              <a:cs typeface="Tahoma" pitchFamily="2"/>
            </a:endParaRPr>
          </a:p>
        </p:txBody>
      </p:sp>
      <p:sp>
        <p:nvSpPr>
          <p:cNvPr id="3" name="Zástupný symbol pro datum 2"/>
          <p:cNvSpPr txBox="1">
            <a:spLocks noGrp="1"/>
          </p:cNvSpPr>
          <p:nvPr>
            <p:ph type="dt" sz="quarter" idx="1"/>
          </p:nvPr>
        </p:nvSpPr>
        <p:spPr>
          <a:xfrm>
            <a:off x="3881795" y="0"/>
            <a:ext cx="2976173" cy="456900"/>
          </a:xfrm>
          <a:prstGeom prst="rect">
            <a:avLst/>
          </a:prstGeom>
          <a:noFill/>
          <a:ln>
            <a:noFill/>
          </a:ln>
        </p:spPr>
        <p:txBody>
          <a:bodyPr vert="horz" lIns="78903" tIns="39452" rIns="78903" bIns="39452" compatLnSpc="0"/>
          <a:lstStyle/>
          <a:p>
            <a:pPr algn="r" hangingPunct="0">
              <a:defRPr sz="1400"/>
            </a:pPr>
            <a:endParaRPr lang="cs-CZ" sz="1200">
              <a:latin typeface="Arial" pitchFamily="18"/>
              <a:ea typeface="Lucida Sans Unicode" pitchFamily="2"/>
              <a:cs typeface="Tahoma" pitchFamily="2"/>
            </a:endParaRPr>
          </a:p>
        </p:txBody>
      </p:sp>
      <p:sp>
        <p:nvSpPr>
          <p:cNvPr id="4" name="Zástupný symbol pro zápatí 3"/>
          <p:cNvSpPr txBox="1">
            <a:spLocks noGrp="1"/>
          </p:cNvSpPr>
          <p:nvPr>
            <p:ph type="ftr" sz="quarter" idx="2"/>
          </p:nvPr>
        </p:nvSpPr>
        <p:spPr>
          <a:xfrm>
            <a:off x="0" y="8686952"/>
            <a:ext cx="2976173" cy="456900"/>
          </a:xfrm>
          <a:prstGeom prst="rect">
            <a:avLst/>
          </a:prstGeom>
          <a:noFill/>
          <a:ln>
            <a:noFill/>
          </a:ln>
        </p:spPr>
        <p:txBody>
          <a:bodyPr vert="horz" lIns="78903" tIns="39452" rIns="78903" bIns="39452" anchor="b" compatLnSpc="0"/>
          <a:lstStyle/>
          <a:p>
            <a:pPr hangingPunct="0">
              <a:defRPr sz="1400"/>
            </a:pPr>
            <a:endParaRPr lang="cs-CZ" sz="1200">
              <a:latin typeface="Arial" pitchFamily="18"/>
              <a:ea typeface="Lucida Sans Unicode" pitchFamily="2"/>
              <a:cs typeface="Tahoma" pitchFamily="2"/>
            </a:endParaRPr>
          </a:p>
        </p:txBody>
      </p:sp>
      <p:sp>
        <p:nvSpPr>
          <p:cNvPr id="5" name="Zástupný symbol pro číslo snímku 4"/>
          <p:cNvSpPr txBox="1">
            <a:spLocks noGrp="1"/>
          </p:cNvSpPr>
          <p:nvPr>
            <p:ph type="sldNum" sz="quarter" idx="3"/>
          </p:nvPr>
        </p:nvSpPr>
        <p:spPr>
          <a:xfrm>
            <a:off x="3881795" y="8686952"/>
            <a:ext cx="2976173" cy="456900"/>
          </a:xfrm>
          <a:prstGeom prst="rect">
            <a:avLst/>
          </a:prstGeom>
          <a:noFill/>
          <a:ln>
            <a:noFill/>
          </a:ln>
        </p:spPr>
        <p:txBody>
          <a:bodyPr vert="horz" lIns="78903" tIns="39452" rIns="78903" bIns="39452" anchor="b" compatLnSpc="0"/>
          <a:lstStyle/>
          <a:p>
            <a:pPr algn="r" hangingPunct="0">
              <a:defRPr sz="1400"/>
            </a:pPr>
            <a:fld id="{DBFDD8C7-568A-4F65-A6A5-23DA578BBFA6}" type="slidenum">
              <a:t>‹#›</a:t>
            </a:fld>
            <a:endParaRPr lang="cs-CZ" sz="1200">
              <a:latin typeface="Arial" pitchFamily="18"/>
              <a:ea typeface="Lucida Sans Unicode" pitchFamily="2"/>
              <a:cs typeface="Tahoma" pitchFamily="2"/>
            </a:endParaRPr>
          </a:p>
        </p:txBody>
      </p:sp>
    </p:spTree>
    <p:extLst>
      <p:ext uri="{BB962C8B-B14F-4D97-AF65-F5344CB8AC3E}">
        <p14:creationId xmlns:p14="http://schemas.microsoft.com/office/powerpoint/2010/main" val="17475910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idx="2"/>
          </p:nvPr>
        </p:nvSpPr>
        <p:spPr>
          <a:xfrm>
            <a:off x="1107000" y="812520"/>
            <a:ext cx="5345280" cy="4008959"/>
          </a:xfrm>
          <a:prstGeom prst="rect">
            <a:avLst/>
          </a:prstGeom>
          <a:noFill/>
          <a:ln>
            <a:noFill/>
            <a:prstDash val="solid"/>
          </a:ln>
        </p:spPr>
      </p:sp>
      <p:sp>
        <p:nvSpPr>
          <p:cNvPr id="3" name="Zástupný symbol pro poznámky 2"/>
          <p:cNvSpPr txBox="1">
            <a:spLocks noGrp="1"/>
          </p:cNvSpPr>
          <p:nvPr>
            <p:ph type="body" sz="quarter" idx="3"/>
          </p:nvPr>
        </p:nvSpPr>
        <p:spPr>
          <a:xfrm>
            <a:off x="756000" y="5078520"/>
            <a:ext cx="6047640" cy="4811040"/>
          </a:xfrm>
          <a:prstGeom prst="rect">
            <a:avLst/>
          </a:prstGeom>
          <a:noFill/>
          <a:ln>
            <a:noFill/>
          </a:ln>
        </p:spPr>
        <p:txBody>
          <a:bodyPr lIns="0" tIns="0" rIns="0" bIns="0"/>
          <a:lstStyle/>
          <a:p>
            <a:endParaRPr lang="cs-CZ"/>
          </a:p>
        </p:txBody>
      </p:sp>
      <p:sp>
        <p:nvSpPr>
          <p:cNvPr id="4" name="Zástupný symbol pro záhlaví 3"/>
          <p:cNvSpPr txBox="1">
            <a:spLocks noGrp="1"/>
          </p:cNvSpPr>
          <p:nvPr>
            <p:ph type="hdr" sz="quarter"/>
          </p:nvPr>
        </p:nvSpPr>
        <p:spPr>
          <a:xfrm>
            <a:off x="0" y="0"/>
            <a:ext cx="3280680" cy="534240"/>
          </a:xfrm>
          <a:prstGeom prst="rect">
            <a:avLst/>
          </a:prstGeom>
          <a:noFill/>
          <a:ln>
            <a:noFill/>
          </a:ln>
        </p:spPr>
        <p:txBody>
          <a:bodyPr lIns="0" tIns="0" rIns="0" bIns="0"/>
          <a:lstStyle>
            <a:lvl1pPr lvl="0" rtl="0" hangingPunct="0">
              <a:buNone/>
              <a:tabLst/>
              <a:defRPr lang="cs-CZ" sz="1400" kern="1200">
                <a:latin typeface="Times New Roman" pitchFamily="18"/>
                <a:ea typeface="Lucida Sans Unicode" pitchFamily="2"/>
                <a:cs typeface="Tahoma" pitchFamily="2"/>
              </a:defRPr>
            </a:lvl1pPr>
          </a:lstStyle>
          <a:p>
            <a:pPr lvl="0"/>
            <a:endParaRPr lang="cs-CZ"/>
          </a:p>
        </p:txBody>
      </p:sp>
      <p:sp>
        <p:nvSpPr>
          <p:cNvPr id="5" name="Zástupný symbol pro datum 4"/>
          <p:cNvSpPr txBox="1">
            <a:spLocks noGrp="1"/>
          </p:cNvSpPr>
          <p:nvPr>
            <p:ph type="dt" idx="1"/>
          </p:nvPr>
        </p:nvSpPr>
        <p:spPr>
          <a:xfrm>
            <a:off x="4278960" y="0"/>
            <a:ext cx="3280680" cy="534240"/>
          </a:xfrm>
          <a:prstGeom prst="rect">
            <a:avLst/>
          </a:prstGeom>
          <a:noFill/>
          <a:ln>
            <a:noFill/>
          </a:ln>
        </p:spPr>
        <p:txBody>
          <a:bodyPr lIns="0" tIns="0" rIns="0" bIns="0"/>
          <a:lstStyle>
            <a:lvl1pPr lvl="0" algn="r" rtl="0" hangingPunct="0">
              <a:buNone/>
              <a:tabLst/>
              <a:defRPr lang="cs-CZ" sz="1400" kern="1200">
                <a:latin typeface="Times New Roman" pitchFamily="18"/>
                <a:ea typeface="Lucida Sans Unicode" pitchFamily="2"/>
                <a:cs typeface="Tahoma" pitchFamily="2"/>
              </a:defRPr>
            </a:lvl1pPr>
          </a:lstStyle>
          <a:p>
            <a:pPr lvl="0"/>
            <a:endParaRPr lang="cs-CZ"/>
          </a:p>
        </p:txBody>
      </p:sp>
      <p:sp>
        <p:nvSpPr>
          <p:cNvPr id="6" name="Zástupný symbol pro zápatí 5"/>
          <p:cNvSpPr txBox="1">
            <a:spLocks noGrp="1"/>
          </p:cNvSpPr>
          <p:nvPr>
            <p:ph type="ftr" sz="quarter" idx="4"/>
          </p:nvPr>
        </p:nvSpPr>
        <p:spPr>
          <a:xfrm>
            <a:off x="0" y="10157400"/>
            <a:ext cx="3280680" cy="534240"/>
          </a:xfrm>
          <a:prstGeom prst="rect">
            <a:avLst/>
          </a:prstGeom>
          <a:noFill/>
          <a:ln>
            <a:noFill/>
          </a:ln>
        </p:spPr>
        <p:txBody>
          <a:bodyPr lIns="0" tIns="0" rIns="0" bIns="0" anchor="b"/>
          <a:lstStyle>
            <a:lvl1pPr lvl="0" rtl="0" hangingPunct="0">
              <a:buNone/>
              <a:tabLst/>
              <a:defRPr lang="cs-CZ" sz="1400" kern="1200">
                <a:latin typeface="Times New Roman" pitchFamily="18"/>
                <a:ea typeface="Lucida Sans Unicode" pitchFamily="2"/>
                <a:cs typeface="Tahoma" pitchFamily="2"/>
              </a:defRPr>
            </a:lvl1pPr>
          </a:lstStyle>
          <a:p>
            <a:pPr lvl="0"/>
            <a:endParaRPr lang="cs-CZ"/>
          </a:p>
        </p:txBody>
      </p:sp>
      <p:sp>
        <p:nvSpPr>
          <p:cNvPr id="7" name="Zástupný symbol pro číslo snímku 6"/>
          <p:cNvSpPr txBox="1">
            <a:spLocks noGrp="1"/>
          </p:cNvSpPr>
          <p:nvPr>
            <p:ph type="sldNum" sz="quarter" idx="5"/>
          </p:nvPr>
        </p:nvSpPr>
        <p:spPr>
          <a:xfrm>
            <a:off x="4278960" y="10157400"/>
            <a:ext cx="3280680" cy="534240"/>
          </a:xfrm>
          <a:prstGeom prst="rect">
            <a:avLst/>
          </a:prstGeom>
          <a:noFill/>
          <a:ln>
            <a:noFill/>
          </a:ln>
        </p:spPr>
        <p:txBody>
          <a:bodyPr lIns="0" tIns="0" rIns="0" bIns="0" anchor="b"/>
          <a:lstStyle>
            <a:lvl1pPr lvl="0" algn="r" rtl="0" hangingPunct="0">
              <a:buNone/>
              <a:tabLst/>
              <a:defRPr lang="cs-CZ" sz="1400" kern="1200">
                <a:latin typeface="Times New Roman" pitchFamily="18"/>
                <a:ea typeface="Lucida Sans Unicode" pitchFamily="2"/>
                <a:cs typeface="Tahoma" pitchFamily="2"/>
              </a:defRPr>
            </a:lvl1pPr>
          </a:lstStyle>
          <a:p>
            <a:pPr lvl="0"/>
            <a:fld id="{013878C1-FB5E-4ECE-9E20-F39F80E0CAE1}" type="slidenum">
              <a:t>‹#›</a:t>
            </a:fld>
            <a:endParaRPr lang="cs-CZ"/>
          </a:p>
        </p:txBody>
      </p:sp>
    </p:spTree>
    <p:extLst>
      <p:ext uri="{BB962C8B-B14F-4D97-AF65-F5344CB8AC3E}">
        <p14:creationId xmlns:p14="http://schemas.microsoft.com/office/powerpoint/2010/main" val="150691039"/>
      </p:ext>
    </p:extLst>
  </p:cSld>
  <p:clrMap bg1="lt1" tx1="dk1" bg2="lt2" tx2="dk2" accent1="accent1" accent2="accent2" accent3="accent3" accent4="accent4" accent5="accent5" accent6="accent6" hlink="hlink" folHlink="folHlink"/>
  <p:notesStyle>
    <a:lvl1pPr marL="216000" marR="0" indent="-216000" rtl="0" hangingPunct="0">
      <a:tabLst/>
      <a:defRPr lang="cs-CZ" sz="2000" b="0" i="0" u="none" strike="noStrike" kern="1200">
        <a:ln>
          <a:noFill/>
        </a:ln>
        <a:latin typeface="Arial" pitchFamily="18"/>
        <a:cs typeface="Tahoma" pitchFamily="2"/>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40144445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32957951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29732304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12086497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20392098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24965689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6878534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17442140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8930897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6124373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4331880"/>
            <a:ext cx="6047640" cy="4811400"/>
          </a:xfrm>
        </p:spPr>
        <p:txBody>
          <a:bodyPr/>
          <a:lstStyle/>
          <a:p>
            <a:endParaRPr lang="cs-CZ"/>
          </a:p>
        </p:txBody>
      </p:sp>
    </p:spTree>
    <p:extLst>
      <p:ext uri="{BB962C8B-B14F-4D97-AF65-F5344CB8AC3E}">
        <p14:creationId xmlns:p14="http://schemas.microsoft.com/office/powerpoint/2010/main" val="23534680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txBox="1">
            <a:spLocks noGrp="1"/>
          </p:cNvSpPr>
          <p:nvPr>
            <p:ph type="sldNum" sz="quarter" idx="8"/>
          </p:nvPr>
        </p:nvSpPr>
        <p:spPr>
          <a:xfrm>
            <a:off x="0" y="0"/>
            <a:ext cx="360" cy="360"/>
          </a:xfrm>
        </p:spPr>
        <p:txBody>
          <a:bodyPr wrap="square" lIns="90000" tIns="45000" rIns="90000" bIns="45000"/>
          <a:lstStyle/>
          <a:p>
            <a:pPr lvl="0" algn="l" hangingPunct="1"/>
            <a:fld id="{A63D9C16-F729-4D11-BAAE-AF64D724CB79}" type="slidenum">
              <a:t>16</a:t>
            </a:fld>
            <a:fld id="{F1F10871-5439-4E86-9387-03DC7EFD5295}" type="slidenum">
              <a:t>16</a:t>
            </a:fld>
            <a:endParaRPr lang="cs-CZ" sz="1800">
              <a:solidFill>
                <a:srgbClr val="000000"/>
              </a:solidFill>
              <a:latin typeface="+mn-lt" pitchFamily="18"/>
              <a:ea typeface="+mn-ea" pitchFamily="2"/>
              <a:cs typeface="+mn-cs" pitchFamily="2"/>
            </a:endParaRPr>
          </a:p>
        </p:txBody>
      </p:sp>
      <p:sp>
        <p:nvSpPr>
          <p:cNvPr id="2" name="Zástupný symbol pro obrázek snímku 1"/>
          <p:cNvSpPr>
            <a:spLocks noGrp="1" noRot="1" noChangeAspect="1" noResize="1"/>
          </p:cNvSpPr>
          <p:nvPr>
            <p:ph type="sldImg"/>
          </p:nvPr>
        </p:nvSpPr>
        <p:spPr>
          <a:xfrm>
            <a:off x="0" y="0"/>
            <a:ext cx="0" cy="0"/>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0" y="0"/>
            <a:ext cx="360" cy="360"/>
          </a:xfrm>
        </p:spPr>
        <p:txBody>
          <a:bodyPr wrap="square" lIns="90000" tIns="45000" rIns="90000" bIns="45000"/>
          <a:lstStyle/>
          <a:p>
            <a:pPr lvl="0"/>
            <a:endParaRPr lang="cs-CZ"/>
          </a:p>
        </p:txBody>
      </p:sp>
    </p:spTree>
    <p:extLst>
      <p:ext uri="{BB962C8B-B14F-4D97-AF65-F5344CB8AC3E}">
        <p14:creationId xmlns:p14="http://schemas.microsoft.com/office/powerpoint/2010/main" val="1455312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9396038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7744768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37331038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29747271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20805538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5904533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44588" y="695325"/>
            <a:ext cx="4568825" cy="3427413"/>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685799" y="4343400"/>
            <a:ext cx="5486040" cy="4114800"/>
          </a:xfrm>
        </p:spPr>
        <p:txBody>
          <a:bodyPr/>
          <a:lstStyle/>
          <a:p>
            <a:endParaRPr lang="cs-CZ"/>
          </a:p>
        </p:txBody>
      </p:sp>
    </p:spTree>
    <p:extLst>
      <p:ext uri="{BB962C8B-B14F-4D97-AF65-F5344CB8AC3E}">
        <p14:creationId xmlns:p14="http://schemas.microsoft.com/office/powerpoint/2010/main" val="5238356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15878557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8116334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168222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37940090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40969504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30612341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9004013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721040"/>
          </a:xfrm>
        </p:spPr>
        <p:txBody>
          <a:bodyPr/>
          <a:lstStyle/>
          <a:p>
            <a:endParaRPr lang="cs-CZ"/>
          </a:p>
        </p:txBody>
      </p:sp>
    </p:spTree>
    <p:extLst>
      <p:ext uri="{BB962C8B-B14F-4D97-AF65-F5344CB8AC3E}">
        <p14:creationId xmlns:p14="http://schemas.microsoft.com/office/powerpoint/2010/main" val="14071562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Zástupný symbol pro poznámky 2"/>
          <p:cNvSpPr txBox="1">
            <a:spLocks noGrp="1"/>
          </p:cNvSpPr>
          <p:nvPr>
            <p:ph type="body" sz="quarter" idx="1"/>
          </p:nvPr>
        </p:nvSpPr>
        <p:spPr>
          <a:xfrm>
            <a:off x="756000" y="5078520"/>
            <a:ext cx="6047640" cy="4811400"/>
          </a:xfrm>
        </p:spPr>
        <p:txBody>
          <a:bodyPr/>
          <a:lstStyle/>
          <a:p>
            <a:endParaRPr lang="cs-CZ"/>
          </a:p>
        </p:txBody>
      </p:sp>
    </p:spTree>
    <p:extLst>
      <p:ext uri="{BB962C8B-B14F-4D97-AF65-F5344CB8AC3E}">
        <p14:creationId xmlns:p14="http://schemas.microsoft.com/office/powerpoint/2010/main" val="33297360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pPr lvl="0"/>
            <a:fld id="{C9081923-71DC-4C7F-8F84-E817E57544B8}" type="datetime1">
              <a:rPr lang="cs-CZ" smtClean="0"/>
              <a:pPr lvl="0"/>
              <a:t>15.9.2014</a:t>
            </a:fld>
            <a:endParaRPr lang="cs-CZ"/>
          </a:p>
        </p:txBody>
      </p:sp>
      <p:sp>
        <p:nvSpPr>
          <p:cNvPr id="5" name="Zástupný symbol pro zápatí 4"/>
          <p:cNvSpPr>
            <a:spLocks noGrp="1"/>
          </p:cNvSpPr>
          <p:nvPr>
            <p:ph type="ftr" sz="quarter" idx="11"/>
          </p:nvPr>
        </p:nvSpPr>
        <p:spPr/>
        <p:txBody>
          <a:bodyPr/>
          <a:lstStyle/>
          <a:p>
            <a:pPr lvl="0"/>
            <a:endParaRPr lang="cs-CZ"/>
          </a:p>
        </p:txBody>
      </p:sp>
      <p:sp>
        <p:nvSpPr>
          <p:cNvPr id="6" name="Zástupný symbol pro číslo snímku 5"/>
          <p:cNvSpPr>
            <a:spLocks noGrp="1"/>
          </p:cNvSpPr>
          <p:nvPr>
            <p:ph type="sldNum" sz="quarter" idx="12"/>
          </p:nvPr>
        </p:nvSpPr>
        <p:spPr/>
        <p:txBody>
          <a:bodyPr/>
          <a:lstStyle/>
          <a:p>
            <a:pPr lvl="0"/>
            <a:fld id="{2B98E5FE-6523-4198-887B-14577D0EE262}" type="slidenum">
              <a:t>‹#›</a:t>
            </a:fld>
            <a:fld id="{4D5BB795-9B60-41F8-B1D2-C44ADA77F619}" type="slidenum">
              <a:t>‹#›</a:t>
            </a:fld>
            <a:endParaRPr lang="cs-CZ"/>
          </a:p>
        </p:txBody>
      </p:sp>
    </p:spTree>
    <p:extLst>
      <p:ext uri="{BB962C8B-B14F-4D97-AF65-F5344CB8AC3E}">
        <p14:creationId xmlns:p14="http://schemas.microsoft.com/office/powerpoint/2010/main" val="28665757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pPr lvl="0"/>
            <a:fld id="{C9081923-71DC-4C7F-8F84-E817E57544B8}" type="datetime1">
              <a:rPr lang="cs-CZ" smtClean="0"/>
              <a:pPr lvl="0"/>
              <a:t>15.9.2014</a:t>
            </a:fld>
            <a:endParaRPr lang="cs-CZ"/>
          </a:p>
        </p:txBody>
      </p:sp>
      <p:sp>
        <p:nvSpPr>
          <p:cNvPr id="5" name="Zástupný symbol pro zápatí 4"/>
          <p:cNvSpPr>
            <a:spLocks noGrp="1"/>
          </p:cNvSpPr>
          <p:nvPr>
            <p:ph type="ftr" sz="quarter" idx="11"/>
          </p:nvPr>
        </p:nvSpPr>
        <p:spPr/>
        <p:txBody>
          <a:bodyPr/>
          <a:lstStyle/>
          <a:p>
            <a:pPr lvl="0"/>
            <a:endParaRPr lang="cs-CZ"/>
          </a:p>
        </p:txBody>
      </p:sp>
      <p:sp>
        <p:nvSpPr>
          <p:cNvPr id="6" name="Zástupný symbol pro číslo snímku 5"/>
          <p:cNvSpPr>
            <a:spLocks noGrp="1"/>
          </p:cNvSpPr>
          <p:nvPr>
            <p:ph type="sldNum" sz="quarter" idx="12"/>
          </p:nvPr>
        </p:nvSpPr>
        <p:spPr/>
        <p:txBody>
          <a:bodyPr/>
          <a:lstStyle/>
          <a:p>
            <a:pPr lvl="0"/>
            <a:fld id="{2A02D39F-0F32-4977-9D81-7971A8357B29}" type="slidenum">
              <a:t>‹#›</a:t>
            </a:fld>
            <a:fld id="{0365E31F-FF04-4EFA-9F60-7570885DC679}" type="slidenum">
              <a:t>‹#›</a:t>
            </a:fld>
            <a:endParaRPr lang="cs-CZ"/>
          </a:p>
        </p:txBody>
      </p:sp>
    </p:spTree>
    <p:extLst>
      <p:ext uri="{BB962C8B-B14F-4D97-AF65-F5344CB8AC3E}">
        <p14:creationId xmlns:p14="http://schemas.microsoft.com/office/powerpoint/2010/main" val="7913439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pPr lvl="0"/>
            <a:fld id="{C9081923-71DC-4C7F-8F84-E817E57544B8}" type="datetime1">
              <a:rPr lang="cs-CZ" smtClean="0"/>
              <a:pPr lvl="0"/>
              <a:t>15.9.2014</a:t>
            </a:fld>
            <a:endParaRPr lang="cs-CZ"/>
          </a:p>
        </p:txBody>
      </p:sp>
      <p:sp>
        <p:nvSpPr>
          <p:cNvPr id="5" name="Zástupný symbol pro zápatí 4"/>
          <p:cNvSpPr>
            <a:spLocks noGrp="1"/>
          </p:cNvSpPr>
          <p:nvPr>
            <p:ph type="ftr" sz="quarter" idx="11"/>
          </p:nvPr>
        </p:nvSpPr>
        <p:spPr/>
        <p:txBody>
          <a:bodyPr/>
          <a:lstStyle/>
          <a:p>
            <a:pPr lvl="0"/>
            <a:endParaRPr lang="cs-CZ"/>
          </a:p>
        </p:txBody>
      </p:sp>
      <p:sp>
        <p:nvSpPr>
          <p:cNvPr id="6" name="Zástupný symbol pro číslo snímku 5"/>
          <p:cNvSpPr>
            <a:spLocks noGrp="1"/>
          </p:cNvSpPr>
          <p:nvPr>
            <p:ph type="sldNum" sz="quarter" idx="12"/>
          </p:nvPr>
        </p:nvSpPr>
        <p:spPr/>
        <p:txBody>
          <a:bodyPr/>
          <a:lstStyle/>
          <a:p>
            <a:pPr lvl="0"/>
            <a:fld id="{5FD6D115-CE82-40A3-A8CD-2E34C81754FF}" type="slidenum">
              <a:t>‹#›</a:t>
            </a:fld>
            <a:fld id="{77437524-6C70-487F-A8BC-DFE2C4F8E3A8}" type="slidenum">
              <a:t>‹#›</a:t>
            </a:fld>
            <a:endParaRPr lang="cs-CZ"/>
          </a:p>
        </p:txBody>
      </p:sp>
    </p:spTree>
    <p:extLst>
      <p:ext uri="{BB962C8B-B14F-4D97-AF65-F5344CB8AC3E}">
        <p14:creationId xmlns:p14="http://schemas.microsoft.com/office/powerpoint/2010/main" val="16329622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4963"/>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4963"/>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pPr lvl="0"/>
            <a:fld id="{C9081923-71DC-4C7F-8F84-E817E57544B8}" type="datetime1">
              <a:rPr lang="cs-CZ" smtClean="0"/>
              <a:pPr lvl="0"/>
              <a:t>15.9.2014</a:t>
            </a:fld>
            <a:endParaRPr lang="cs-CZ"/>
          </a:p>
        </p:txBody>
      </p:sp>
      <p:sp>
        <p:nvSpPr>
          <p:cNvPr id="6" name="Zástupný symbol pro zápatí 5"/>
          <p:cNvSpPr>
            <a:spLocks noGrp="1"/>
          </p:cNvSpPr>
          <p:nvPr>
            <p:ph type="ftr" sz="quarter" idx="11"/>
          </p:nvPr>
        </p:nvSpPr>
        <p:spPr/>
        <p:txBody>
          <a:bodyPr/>
          <a:lstStyle/>
          <a:p>
            <a:pPr lvl="0"/>
            <a:endParaRPr lang="cs-CZ"/>
          </a:p>
        </p:txBody>
      </p:sp>
      <p:sp>
        <p:nvSpPr>
          <p:cNvPr id="7" name="Zástupný symbol pro číslo snímku 6"/>
          <p:cNvSpPr>
            <a:spLocks noGrp="1"/>
          </p:cNvSpPr>
          <p:nvPr>
            <p:ph type="sldNum" sz="quarter" idx="12"/>
          </p:nvPr>
        </p:nvSpPr>
        <p:spPr/>
        <p:txBody>
          <a:bodyPr/>
          <a:lstStyle/>
          <a:p>
            <a:pPr lvl="0"/>
            <a:fld id="{58146A96-2392-4008-9CDC-AEF274D10EC6}" type="slidenum">
              <a:t>‹#›</a:t>
            </a:fld>
            <a:fld id="{D44628DF-E8FF-47CB-94D5-3BC64ABC63C6}" type="slidenum">
              <a:t>‹#›</a:t>
            </a:fld>
            <a:endParaRPr lang="cs-CZ"/>
          </a:p>
        </p:txBody>
      </p:sp>
    </p:spTree>
    <p:extLst>
      <p:ext uri="{BB962C8B-B14F-4D97-AF65-F5344CB8AC3E}">
        <p14:creationId xmlns:p14="http://schemas.microsoft.com/office/powerpoint/2010/main" val="3389856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pPr lvl="0"/>
            <a:fld id="{C9081923-71DC-4C7F-8F84-E817E57544B8}" type="datetime1">
              <a:rPr lang="cs-CZ" smtClean="0"/>
              <a:pPr lvl="0"/>
              <a:t>15.9.2014</a:t>
            </a:fld>
            <a:endParaRPr lang="cs-CZ"/>
          </a:p>
        </p:txBody>
      </p:sp>
      <p:sp>
        <p:nvSpPr>
          <p:cNvPr id="8" name="Zástupný symbol pro zápatí 7"/>
          <p:cNvSpPr>
            <a:spLocks noGrp="1"/>
          </p:cNvSpPr>
          <p:nvPr>
            <p:ph type="ftr" sz="quarter" idx="11"/>
          </p:nvPr>
        </p:nvSpPr>
        <p:spPr/>
        <p:txBody>
          <a:bodyPr/>
          <a:lstStyle/>
          <a:p>
            <a:pPr lvl="0"/>
            <a:endParaRPr lang="cs-CZ"/>
          </a:p>
        </p:txBody>
      </p:sp>
      <p:sp>
        <p:nvSpPr>
          <p:cNvPr id="9" name="Zástupný symbol pro číslo snímku 8"/>
          <p:cNvSpPr>
            <a:spLocks noGrp="1"/>
          </p:cNvSpPr>
          <p:nvPr>
            <p:ph type="sldNum" sz="quarter" idx="12"/>
          </p:nvPr>
        </p:nvSpPr>
        <p:spPr/>
        <p:txBody>
          <a:bodyPr/>
          <a:lstStyle/>
          <a:p>
            <a:pPr lvl="0"/>
            <a:fld id="{6F193C16-B385-443F-B532-93A9048674BE}" type="slidenum">
              <a:t>‹#›</a:t>
            </a:fld>
            <a:fld id="{F9DF2B5D-6C8E-42AD-B97F-DAA70957814C}" type="slidenum">
              <a:t>‹#›</a:t>
            </a:fld>
            <a:endParaRPr lang="cs-CZ"/>
          </a:p>
        </p:txBody>
      </p:sp>
    </p:spTree>
    <p:extLst>
      <p:ext uri="{BB962C8B-B14F-4D97-AF65-F5344CB8AC3E}">
        <p14:creationId xmlns:p14="http://schemas.microsoft.com/office/powerpoint/2010/main" val="19625788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pPr lvl="0"/>
            <a:fld id="{C9081923-71DC-4C7F-8F84-E817E57544B8}" type="datetime1">
              <a:rPr lang="cs-CZ" smtClean="0"/>
              <a:pPr lvl="0"/>
              <a:t>15.9.2014</a:t>
            </a:fld>
            <a:endParaRPr lang="cs-CZ"/>
          </a:p>
        </p:txBody>
      </p:sp>
      <p:sp>
        <p:nvSpPr>
          <p:cNvPr id="4" name="Zástupný symbol pro zápatí 3"/>
          <p:cNvSpPr>
            <a:spLocks noGrp="1"/>
          </p:cNvSpPr>
          <p:nvPr>
            <p:ph type="ftr" sz="quarter" idx="11"/>
          </p:nvPr>
        </p:nvSpPr>
        <p:spPr/>
        <p:txBody>
          <a:bodyPr/>
          <a:lstStyle/>
          <a:p>
            <a:pPr lvl="0"/>
            <a:endParaRPr lang="cs-CZ"/>
          </a:p>
        </p:txBody>
      </p:sp>
      <p:sp>
        <p:nvSpPr>
          <p:cNvPr id="5" name="Zástupný symbol pro číslo snímku 4"/>
          <p:cNvSpPr>
            <a:spLocks noGrp="1"/>
          </p:cNvSpPr>
          <p:nvPr>
            <p:ph type="sldNum" sz="quarter" idx="12"/>
          </p:nvPr>
        </p:nvSpPr>
        <p:spPr/>
        <p:txBody>
          <a:bodyPr/>
          <a:lstStyle/>
          <a:p>
            <a:pPr lvl="0"/>
            <a:fld id="{3B14018E-30A9-403A-8FF7-973C1275765A}" type="slidenum">
              <a:t>‹#›</a:t>
            </a:fld>
            <a:fld id="{075A58DC-F183-407E-AB6E-9F240544C8CA}" type="slidenum">
              <a:t>‹#›</a:t>
            </a:fld>
            <a:endParaRPr lang="cs-CZ"/>
          </a:p>
        </p:txBody>
      </p:sp>
    </p:spTree>
    <p:extLst>
      <p:ext uri="{BB962C8B-B14F-4D97-AF65-F5344CB8AC3E}">
        <p14:creationId xmlns:p14="http://schemas.microsoft.com/office/powerpoint/2010/main" val="18098640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pPr lvl="0"/>
            <a:fld id="{C9081923-71DC-4C7F-8F84-E817E57544B8}" type="datetime1">
              <a:rPr lang="cs-CZ" smtClean="0"/>
              <a:pPr lvl="0"/>
              <a:t>15.9.2014</a:t>
            </a:fld>
            <a:endParaRPr lang="cs-CZ"/>
          </a:p>
        </p:txBody>
      </p:sp>
      <p:sp>
        <p:nvSpPr>
          <p:cNvPr id="3" name="Zástupný symbol pro zápatí 2"/>
          <p:cNvSpPr>
            <a:spLocks noGrp="1"/>
          </p:cNvSpPr>
          <p:nvPr>
            <p:ph type="ftr" sz="quarter" idx="11"/>
          </p:nvPr>
        </p:nvSpPr>
        <p:spPr/>
        <p:txBody>
          <a:bodyPr/>
          <a:lstStyle/>
          <a:p>
            <a:pPr lvl="0"/>
            <a:endParaRPr lang="cs-CZ"/>
          </a:p>
        </p:txBody>
      </p:sp>
      <p:sp>
        <p:nvSpPr>
          <p:cNvPr id="4" name="Zástupný symbol pro číslo snímku 3"/>
          <p:cNvSpPr>
            <a:spLocks noGrp="1"/>
          </p:cNvSpPr>
          <p:nvPr>
            <p:ph type="sldNum" sz="quarter" idx="12"/>
          </p:nvPr>
        </p:nvSpPr>
        <p:spPr/>
        <p:txBody>
          <a:bodyPr/>
          <a:lstStyle/>
          <a:p>
            <a:pPr lvl="0"/>
            <a:fld id="{C7D7D99E-DD61-450D-9313-B7408AAE9051}" type="slidenum">
              <a:t>‹#›</a:t>
            </a:fld>
            <a:fld id="{E6AA4EA4-0E8B-42C7-80BF-60460E899ED4}" type="slidenum">
              <a:t>‹#›</a:t>
            </a:fld>
            <a:endParaRPr lang="cs-CZ"/>
          </a:p>
        </p:txBody>
      </p:sp>
    </p:spTree>
    <p:extLst>
      <p:ext uri="{BB962C8B-B14F-4D97-AF65-F5344CB8AC3E}">
        <p14:creationId xmlns:p14="http://schemas.microsoft.com/office/powerpoint/2010/main" val="12785586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pPr lvl="0"/>
            <a:fld id="{C9081923-71DC-4C7F-8F84-E817E57544B8}" type="datetime1">
              <a:rPr lang="cs-CZ" smtClean="0"/>
              <a:pPr lvl="0"/>
              <a:t>15.9.2014</a:t>
            </a:fld>
            <a:endParaRPr lang="cs-CZ"/>
          </a:p>
        </p:txBody>
      </p:sp>
      <p:sp>
        <p:nvSpPr>
          <p:cNvPr id="6" name="Zástupný symbol pro zápatí 5"/>
          <p:cNvSpPr>
            <a:spLocks noGrp="1"/>
          </p:cNvSpPr>
          <p:nvPr>
            <p:ph type="ftr" sz="quarter" idx="11"/>
          </p:nvPr>
        </p:nvSpPr>
        <p:spPr/>
        <p:txBody>
          <a:bodyPr/>
          <a:lstStyle/>
          <a:p>
            <a:pPr lvl="0"/>
            <a:endParaRPr lang="cs-CZ"/>
          </a:p>
        </p:txBody>
      </p:sp>
      <p:sp>
        <p:nvSpPr>
          <p:cNvPr id="7" name="Zástupný symbol pro číslo snímku 6"/>
          <p:cNvSpPr>
            <a:spLocks noGrp="1"/>
          </p:cNvSpPr>
          <p:nvPr>
            <p:ph type="sldNum" sz="quarter" idx="12"/>
          </p:nvPr>
        </p:nvSpPr>
        <p:spPr/>
        <p:txBody>
          <a:bodyPr/>
          <a:lstStyle/>
          <a:p>
            <a:pPr lvl="0"/>
            <a:fld id="{6ABC23D1-BB28-4FAD-913D-C706544A2D03}" type="slidenum">
              <a:t>‹#›</a:t>
            </a:fld>
            <a:fld id="{ECB460F2-F0A1-43D7-833B-565611EA82B4}" type="slidenum">
              <a:t>‹#›</a:t>
            </a:fld>
            <a:endParaRPr lang="cs-CZ"/>
          </a:p>
        </p:txBody>
      </p:sp>
    </p:spTree>
    <p:extLst>
      <p:ext uri="{BB962C8B-B14F-4D97-AF65-F5344CB8AC3E}">
        <p14:creationId xmlns:p14="http://schemas.microsoft.com/office/powerpoint/2010/main" val="35113612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pPr lvl="0"/>
            <a:fld id="{C9081923-71DC-4C7F-8F84-E817E57544B8}" type="datetime1">
              <a:rPr lang="cs-CZ" smtClean="0"/>
              <a:pPr lvl="0"/>
              <a:t>15.9.2014</a:t>
            </a:fld>
            <a:endParaRPr lang="cs-CZ"/>
          </a:p>
        </p:txBody>
      </p:sp>
      <p:sp>
        <p:nvSpPr>
          <p:cNvPr id="6" name="Zástupný symbol pro zápatí 5"/>
          <p:cNvSpPr>
            <a:spLocks noGrp="1"/>
          </p:cNvSpPr>
          <p:nvPr>
            <p:ph type="ftr" sz="quarter" idx="11"/>
          </p:nvPr>
        </p:nvSpPr>
        <p:spPr/>
        <p:txBody>
          <a:bodyPr/>
          <a:lstStyle/>
          <a:p>
            <a:pPr lvl="0"/>
            <a:endParaRPr lang="cs-CZ"/>
          </a:p>
        </p:txBody>
      </p:sp>
      <p:sp>
        <p:nvSpPr>
          <p:cNvPr id="7" name="Zástupný symbol pro číslo snímku 6"/>
          <p:cNvSpPr>
            <a:spLocks noGrp="1"/>
          </p:cNvSpPr>
          <p:nvPr>
            <p:ph type="sldNum" sz="quarter" idx="12"/>
          </p:nvPr>
        </p:nvSpPr>
        <p:spPr/>
        <p:txBody>
          <a:bodyPr/>
          <a:lstStyle/>
          <a:p>
            <a:pPr lvl="0"/>
            <a:fld id="{801A51D4-4ED3-45BD-9843-8132132C3DF8}" type="slidenum">
              <a:t>‹#›</a:t>
            </a:fld>
            <a:fld id="{6175E2D7-3551-4F03-ACB8-DBB3CF0DEA06}" type="slidenum">
              <a:t>‹#›</a:t>
            </a:fld>
            <a:endParaRPr lang="cs-CZ"/>
          </a:p>
        </p:txBody>
      </p:sp>
    </p:spTree>
    <p:extLst>
      <p:ext uri="{BB962C8B-B14F-4D97-AF65-F5344CB8AC3E}">
        <p14:creationId xmlns:p14="http://schemas.microsoft.com/office/powerpoint/2010/main" val="9795447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pPr lvl="0"/>
            <a:fld id="{C9081923-71DC-4C7F-8F84-E817E57544B8}" type="datetime1">
              <a:rPr lang="cs-CZ" smtClean="0"/>
              <a:pPr lvl="0"/>
              <a:t>15.9.2014</a:t>
            </a:fld>
            <a:endParaRPr lang="cs-CZ"/>
          </a:p>
        </p:txBody>
      </p:sp>
      <p:sp>
        <p:nvSpPr>
          <p:cNvPr id="5" name="Zástupný symbol pro zápatí 4"/>
          <p:cNvSpPr>
            <a:spLocks noGrp="1"/>
          </p:cNvSpPr>
          <p:nvPr>
            <p:ph type="ftr" sz="quarter" idx="11"/>
          </p:nvPr>
        </p:nvSpPr>
        <p:spPr/>
        <p:txBody>
          <a:bodyPr/>
          <a:lstStyle/>
          <a:p>
            <a:pPr lvl="0"/>
            <a:endParaRPr lang="cs-CZ"/>
          </a:p>
        </p:txBody>
      </p:sp>
      <p:sp>
        <p:nvSpPr>
          <p:cNvPr id="6" name="Zástupný symbol pro číslo snímku 5"/>
          <p:cNvSpPr>
            <a:spLocks noGrp="1"/>
          </p:cNvSpPr>
          <p:nvPr>
            <p:ph type="sldNum" sz="quarter" idx="12"/>
          </p:nvPr>
        </p:nvSpPr>
        <p:spPr/>
        <p:txBody>
          <a:bodyPr/>
          <a:lstStyle/>
          <a:p>
            <a:pPr lvl="0"/>
            <a:fld id="{063E94E4-CA11-46AE-A7DE-676551FF8776}" type="slidenum">
              <a:t>‹#›</a:t>
            </a:fld>
            <a:fld id="{5B928F9C-0E64-4344-88BB-7992F252D47B}" type="slidenum">
              <a:t>‹#›</a:t>
            </a:fld>
            <a:endParaRPr lang="cs-CZ"/>
          </a:p>
        </p:txBody>
      </p:sp>
    </p:spTree>
    <p:extLst>
      <p:ext uri="{BB962C8B-B14F-4D97-AF65-F5344CB8AC3E}">
        <p14:creationId xmlns:p14="http://schemas.microsoft.com/office/powerpoint/2010/main" val="13234912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3050"/>
            <a:ext cx="2057400" cy="585787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3050"/>
            <a:ext cx="6019800" cy="585787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pPr lvl="0"/>
            <a:fld id="{C9081923-71DC-4C7F-8F84-E817E57544B8}" type="datetime1">
              <a:rPr lang="cs-CZ" smtClean="0"/>
              <a:pPr lvl="0"/>
              <a:t>15.9.2014</a:t>
            </a:fld>
            <a:endParaRPr lang="cs-CZ"/>
          </a:p>
        </p:txBody>
      </p:sp>
      <p:sp>
        <p:nvSpPr>
          <p:cNvPr id="5" name="Zástupný symbol pro zápatí 4"/>
          <p:cNvSpPr>
            <a:spLocks noGrp="1"/>
          </p:cNvSpPr>
          <p:nvPr>
            <p:ph type="ftr" sz="quarter" idx="11"/>
          </p:nvPr>
        </p:nvSpPr>
        <p:spPr/>
        <p:txBody>
          <a:bodyPr/>
          <a:lstStyle/>
          <a:p>
            <a:pPr lvl="0"/>
            <a:endParaRPr lang="cs-CZ"/>
          </a:p>
        </p:txBody>
      </p:sp>
      <p:sp>
        <p:nvSpPr>
          <p:cNvPr id="6" name="Zástupný symbol pro číslo snímku 5"/>
          <p:cNvSpPr>
            <a:spLocks noGrp="1"/>
          </p:cNvSpPr>
          <p:nvPr>
            <p:ph type="sldNum" sz="quarter" idx="12"/>
          </p:nvPr>
        </p:nvSpPr>
        <p:spPr/>
        <p:txBody>
          <a:bodyPr/>
          <a:lstStyle/>
          <a:p>
            <a:pPr lvl="0"/>
            <a:fld id="{3D796E62-91C6-4CD3-AE9D-5F21A40BED39}" type="slidenum">
              <a:t>‹#›</a:t>
            </a:fld>
            <a:fld id="{A0F39761-2394-4D01-AA84-7B8B0DC97330}" type="slidenum">
              <a:t>‹#›</a:t>
            </a:fld>
            <a:endParaRPr lang="cs-CZ"/>
          </a:p>
        </p:txBody>
      </p:sp>
    </p:spTree>
    <p:extLst>
      <p:ext uri="{BB962C8B-B14F-4D97-AF65-F5344CB8AC3E}">
        <p14:creationId xmlns:p14="http://schemas.microsoft.com/office/powerpoint/2010/main" val="18245119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cs-CZ" smtClean="0"/>
              <a:t>Kliknutím lze upravit styl.</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5" name="Footer Placeholder 4"/>
          <p:cNvSpPr>
            <a:spLocks noGrp="1"/>
          </p:cNvSpPr>
          <p:nvPr>
            <p:ph type="ftr" sz="quarter" idx="11"/>
          </p:nvPr>
        </p:nvSpPr>
        <p:spPr/>
        <p:txBody>
          <a:bodyPr/>
          <a:lstStyle/>
          <a:p>
            <a:pPr lvl="0"/>
            <a:endParaRPr lang="cs-CZ"/>
          </a:p>
        </p:txBody>
      </p:sp>
      <p:sp>
        <p:nvSpPr>
          <p:cNvPr id="6" name="Slide Number Placeholder 5"/>
          <p:cNvSpPr>
            <a:spLocks noGrp="1"/>
          </p:cNvSpPr>
          <p:nvPr>
            <p:ph type="sldNum" sz="quarter" idx="12"/>
          </p:nvPr>
        </p:nvSpPr>
        <p:spPr/>
        <p:txBody>
          <a:bodyPr/>
          <a:lstStyle/>
          <a:p>
            <a:pPr lvl="0"/>
            <a:fld id="{013884D0-724D-40A4-94A8-BFDD76F4CBD8}" type="slidenum">
              <a:rPr lang="cs-CZ" smtClean="0"/>
              <a:t>‹#›</a:t>
            </a:fld>
            <a:fld id="{FBFF0261-5CC7-4451-B478-8F02A219A920}" type="slidenum">
              <a:rPr lang="cs-CZ" smtClean="0"/>
              <a:t>‹#›</a:t>
            </a:fld>
            <a:endParaRPr lang="cs-CZ"/>
          </a:p>
        </p:txBody>
      </p:sp>
    </p:spTree>
    <p:extLst>
      <p:ext uri="{BB962C8B-B14F-4D97-AF65-F5344CB8AC3E}">
        <p14:creationId xmlns:p14="http://schemas.microsoft.com/office/powerpoint/2010/main" val="17647596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5" name="Footer Placeholder 4"/>
          <p:cNvSpPr>
            <a:spLocks noGrp="1"/>
          </p:cNvSpPr>
          <p:nvPr>
            <p:ph type="ftr" sz="quarter" idx="11"/>
          </p:nvPr>
        </p:nvSpPr>
        <p:spPr/>
        <p:txBody>
          <a:bodyPr/>
          <a:lstStyle/>
          <a:p>
            <a:pPr lvl="0"/>
            <a:endParaRPr lang="cs-CZ"/>
          </a:p>
        </p:txBody>
      </p:sp>
      <p:sp>
        <p:nvSpPr>
          <p:cNvPr id="6" name="Slide Number Placeholder 5"/>
          <p:cNvSpPr>
            <a:spLocks noGrp="1"/>
          </p:cNvSpPr>
          <p:nvPr>
            <p:ph type="sldNum" sz="quarter" idx="12"/>
          </p:nvPr>
        </p:nvSpPr>
        <p:spPr/>
        <p:txBody>
          <a:bodyPr/>
          <a:lstStyle/>
          <a:p>
            <a:pPr lvl="0"/>
            <a:fld id="{358A0124-257B-440B-A83A-6AA12BD3411F}" type="slidenum">
              <a:rPr lang="cs-CZ" smtClean="0"/>
              <a:t>‹#›</a:t>
            </a:fld>
            <a:fld id="{B991F0F1-56C5-4616-9CDC-725830D68468}" type="slidenum">
              <a:rPr lang="cs-CZ" smtClean="0"/>
              <a:t>‹#›</a:t>
            </a:fld>
            <a:endParaRPr lang="cs-CZ"/>
          </a:p>
        </p:txBody>
      </p:sp>
    </p:spTree>
    <p:extLst>
      <p:ext uri="{BB962C8B-B14F-4D97-AF65-F5344CB8AC3E}">
        <p14:creationId xmlns:p14="http://schemas.microsoft.com/office/powerpoint/2010/main" val="37895689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cs-CZ" smtClean="0"/>
              <a:t>Kliknutím lze upravit styl.</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5" name="Footer Placeholder 4"/>
          <p:cNvSpPr>
            <a:spLocks noGrp="1"/>
          </p:cNvSpPr>
          <p:nvPr>
            <p:ph type="ftr" sz="quarter" idx="11"/>
          </p:nvPr>
        </p:nvSpPr>
        <p:spPr/>
        <p:txBody>
          <a:bodyPr/>
          <a:lstStyle/>
          <a:p>
            <a:pPr lvl="0"/>
            <a:endParaRPr lang="cs-CZ"/>
          </a:p>
        </p:txBody>
      </p:sp>
      <p:sp>
        <p:nvSpPr>
          <p:cNvPr id="6" name="Slide Number Placeholder 5"/>
          <p:cNvSpPr>
            <a:spLocks noGrp="1"/>
          </p:cNvSpPr>
          <p:nvPr>
            <p:ph type="sldNum" sz="quarter" idx="12"/>
          </p:nvPr>
        </p:nvSpPr>
        <p:spPr/>
        <p:txBody>
          <a:bodyPr/>
          <a:lstStyle/>
          <a:p>
            <a:pPr lvl="0"/>
            <a:fld id="{1E84DB4C-73C8-42FC-AC1C-4BBCAC76CC29}" type="slidenum">
              <a:rPr lang="cs-CZ" smtClean="0"/>
              <a:t>‹#›</a:t>
            </a:fld>
            <a:fld id="{DBA5F407-07EC-483C-9AD1-6B7603A2F074}" type="slidenum">
              <a:rPr lang="cs-CZ" smtClean="0"/>
              <a:t>‹#›</a:t>
            </a:fld>
            <a:endParaRPr lang="cs-CZ"/>
          </a:p>
        </p:txBody>
      </p:sp>
    </p:spTree>
    <p:extLst>
      <p:ext uri="{BB962C8B-B14F-4D97-AF65-F5344CB8AC3E}">
        <p14:creationId xmlns:p14="http://schemas.microsoft.com/office/powerpoint/2010/main" val="6357533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cs-CZ" smtClean="0"/>
              <a:t>Kliknutím lze upravit styl.</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6" name="Footer Placeholder 5"/>
          <p:cNvSpPr>
            <a:spLocks noGrp="1"/>
          </p:cNvSpPr>
          <p:nvPr>
            <p:ph type="ftr" sz="quarter" idx="11"/>
          </p:nvPr>
        </p:nvSpPr>
        <p:spPr/>
        <p:txBody>
          <a:bodyPr/>
          <a:lstStyle/>
          <a:p>
            <a:pPr lvl="0"/>
            <a:endParaRPr lang="cs-CZ"/>
          </a:p>
        </p:txBody>
      </p:sp>
      <p:sp>
        <p:nvSpPr>
          <p:cNvPr id="7" name="Slide Number Placeholder 6"/>
          <p:cNvSpPr>
            <a:spLocks noGrp="1"/>
          </p:cNvSpPr>
          <p:nvPr>
            <p:ph type="sldNum" sz="quarter" idx="12"/>
          </p:nvPr>
        </p:nvSpPr>
        <p:spPr/>
        <p:txBody>
          <a:bodyPr/>
          <a:lstStyle/>
          <a:p>
            <a:pPr lvl="0"/>
            <a:fld id="{98D54102-D9DD-422C-9603-CA6366BE8F90}" type="slidenum">
              <a:rPr lang="cs-CZ" smtClean="0"/>
              <a:t>‹#›</a:t>
            </a:fld>
            <a:fld id="{5881DED5-A54B-41AC-9812-E691400DBA6A}" type="slidenum">
              <a:rPr lang="cs-CZ" smtClean="0"/>
              <a:t>‹#›</a:t>
            </a:fld>
            <a:endParaRPr lang="cs-CZ"/>
          </a:p>
        </p:txBody>
      </p:sp>
    </p:spTree>
    <p:extLst>
      <p:ext uri="{BB962C8B-B14F-4D97-AF65-F5344CB8AC3E}">
        <p14:creationId xmlns:p14="http://schemas.microsoft.com/office/powerpoint/2010/main" val="16836374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cs-CZ" smtClean="0"/>
              <a:t>Kliknutím lze upravit styl.</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8" name="Footer Placeholder 7"/>
          <p:cNvSpPr>
            <a:spLocks noGrp="1"/>
          </p:cNvSpPr>
          <p:nvPr>
            <p:ph type="ftr" sz="quarter" idx="11"/>
          </p:nvPr>
        </p:nvSpPr>
        <p:spPr/>
        <p:txBody>
          <a:bodyPr/>
          <a:lstStyle/>
          <a:p>
            <a:pPr lvl="0"/>
            <a:endParaRPr lang="cs-CZ"/>
          </a:p>
        </p:txBody>
      </p:sp>
      <p:sp>
        <p:nvSpPr>
          <p:cNvPr id="9" name="Slide Number Placeholder 8"/>
          <p:cNvSpPr>
            <a:spLocks noGrp="1"/>
          </p:cNvSpPr>
          <p:nvPr>
            <p:ph type="sldNum" sz="quarter" idx="12"/>
          </p:nvPr>
        </p:nvSpPr>
        <p:spPr/>
        <p:txBody>
          <a:bodyPr/>
          <a:lstStyle/>
          <a:p>
            <a:pPr lvl="0"/>
            <a:fld id="{7327D7E7-E231-4AEC-90FA-096D2F8ABA03}" type="slidenum">
              <a:rPr lang="cs-CZ" smtClean="0"/>
              <a:t>‹#›</a:t>
            </a:fld>
            <a:fld id="{2F77A74A-85F7-4853-8DC9-1942844A47D2}" type="slidenum">
              <a:rPr lang="cs-CZ" smtClean="0"/>
              <a:t>‹#›</a:t>
            </a:fld>
            <a:endParaRPr lang="cs-CZ"/>
          </a:p>
        </p:txBody>
      </p:sp>
    </p:spTree>
    <p:extLst>
      <p:ext uri="{BB962C8B-B14F-4D97-AF65-F5344CB8AC3E}">
        <p14:creationId xmlns:p14="http://schemas.microsoft.com/office/powerpoint/2010/main" val="13632400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cs-CZ" smtClean="0"/>
              <a:t>Kliknutím lze upravit styl.</a:t>
            </a:r>
            <a:endParaRPr lang="en-US" dirty="0"/>
          </a:p>
        </p:txBody>
      </p:sp>
      <p:sp>
        <p:nvSpPr>
          <p:cNvPr id="3" name="Date Placeholder 2"/>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4" name="Footer Placeholder 3"/>
          <p:cNvSpPr>
            <a:spLocks noGrp="1"/>
          </p:cNvSpPr>
          <p:nvPr>
            <p:ph type="ftr" sz="quarter" idx="11"/>
          </p:nvPr>
        </p:nvSpPr>
        <p:spPr/>
        <p:txBody>
          <a:bodyPr/>
          <a:lstStyle/>
          <a:p>
            <a:pPr lvl="0"/>
            <a:endParaRPr lang="cs-CZ"/>
          </a:p>
        </p:txBody>
      </p:sp>
      <p:sp>
        <p:nvSpPr>
          <p:cNvPr id="5" name="Slide Number Placeholder 4"/>
          <p:cNvSpPr>
            <a:spLocks noGrp="1"/>
          </p:cNvSpPr>
          <p:nvPr>
            <p:ph type="sldNum" sz="quarter" idx="12"/>
          </p:nvPr>
        </p:nvSpPr>
        <p:spPr/>
        <p:txBody>
          <a:bodyPr/>
          <a:lstStyle/>
          <a:p>
            <a:pPr lvl="0"/>
            <a:fld id="{B2DCB949-6802-472F-B877-6694999C1F5C}" type="slidenum">
              <a:rPr lang="cs-CZ" smtClean="0"/>
              <a:t>‹#›</a:t>
            </a:fld>
            <a:fld id="{1A7CBB33-58FA-45B4-B096-37EEDCEEA54D}" type="slidenum">
              <a:rPr lang="cs-CZ" smtClean="0"/>
              <a:t>‹#›</a:t>
            </a:fld>
            <a:endParaRPr lang="cs-CZ"/>
          </a:p>
        </p:txBody>
      </p:sp>
    </p:spTree>
    <p:extLst>
      <p:ext uri="{BB962C8B-B14F-4D97-AF65-F5344CB8AC3E}">
        <p14:creationId xmlns:p14="http://schemas.microsoft.com/office/powerpoint/2010/main" val="36184452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3" name="Footer Placeholder 2"/>
          <p:cNvSpPr>
            <a:spLocks noGrp="1"/>
          </p:cNvSpPr>
          <p:nvPr>
            <p:ph type="ftr" sz="quarter" idx="11"/>
          </p:nvPr>
        </p:nvSpPr>
        <p:spPr/>
        <p:txBody>
          <a:bodyPr/>
          <a:lstStyle/>
          <a:p>
            <a:pPr lvl="0"/>
            <a:endParaRPr lang="cs-CZ"/>
          </a:p>
        </p:txBody>
      </p:sp>
      <p:sp>
        <p:nvSpPr>
          <p:cNvPr id="4" name="Slide Number Placeholder 3"/>
          <p:cNvSpPr>
            <a:spLocks noGrp="1"/>
          </p:cNvSpPr>
          <p:nvPr>
            <p:ph type="sldNum" sz="quarter" idx="12"/>
          </p:nvPr>
        </p:nvSpPr>
        <p:spPr/>
        <p:txBody>
          <a:bodyPr/>
          <a:lstStyle/>
          <a:p>
            <a:pPr lvl="0"/>
            <a:fld id="{4E08ADEC-4D82-42E7-B990-EA198A6FFD33}" type="slidenum">
              <a:rPr lang="cs-CZ" smtClean="0"/>
              <a:t>‹#›</a:t>
            </a:fld>
            <a:fld id="{F0791980-017D-40B2-A948-24F8AE406D99}" type="slidenum">
              <a:rPr lang="cs-CZ" smtClean="0"/>
              <a:t>‹#›</a:t>
            </a:fld>
            <a:endParaRPr lang="cs-CZ"/>
          </a:p>
        </p:txBody>
      </p:sp>
    </p:spTree>
    <p:extLst>
      <p:ext uri="{BB962C8B-B14F-4D97-AF65-F5344CB8AC3E}">
        <p14:creationId xmlns:p14="http://schemas.microsoft.com/office/powerpoint/2010/main" val="893731494"/>
      </p:ext>
    </p:extLst>
  </p:cSld>
  <p:clrMapOvr>
    <a:masterClrMapping/>
  </p:clrMapOvr>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cs-CZ" smtClean="0"/>
              <a:t>Kliknutím lze upravit styl.</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6" name="Footer Placeholder 5"/>
          <p:cNvSpPr>
            <a:spLocks noGrp="1"/>
          </p:cNvSpPr>
          <p:nvPr>
            <p:ph type="ftr" sz="quarter" idx="11"/>
          </p:nvPr>
        </p:nvSpPr>
        <p:spPr/>
        <p:txBody>
          <a:bodyPr/>
          <a:lstStyle/>
          <a:p>
            <a:pPr lvl="0"/>
            <a:endParaRPr lang="cs-CZ"/>
          </a:p>
        </p:txBody>
      </p:sp>
      <p:sp>
        <p:nvSpPr>
          <p:cNvPr id="7" name="Slide Number Placeholder 6"/>
          <p:cNvSpPr>
            <a:spLocks noGrp="1"/>
          </p:cNvSpPr>
          <p:nvPr>
            <p:ph type="sldNum" sz="quarter" idx="12"/>
          </p:nvPr>
        </p:nvSpPr>
        <p:spPr/>
        <p:txBody>
          <a:bodyPr/>
          <a:lstStyle/>
          <a:p>
            <a:pPr lvl="0"/>
            <a:fld id="{97C983E8-A94A-4C32-BAE6-1A7FBDCEBDD2}" type="slidenum">
              <a:rPr lang="cs-CZ" smtClean="0"/>
              <a:t>‹#›</a:t>
            </a:fld>
            <a:fld id="{5A16024B-166D-4428-A15F-B249454502AB}" type="slidenum">
              <a:rPr lang="cs-CZ" smtClean="0"/>
              <a:t>‹#›</a:t>
            </a:fld>
            <a:endParaRPr lang="cs-CZ"/>
          </a:p>
        </p:txBody>
      </p:sp>
    </p:spTree>
    <p:extLst>
      <p:ext uri="{BB962C8B-B14F-4D97-AF65-F5344CB8AC3E}">
        <p14:creationId xmlns:p14="http://schemas.microsoft.com/office/powerpoint/2010/main" val="3179691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cs-CZ" smtClean="0"/>
              <a:t>Kliknutím lze upravit styl.</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6" name="Footer Placeholder 5"/>
          <p:cNvSpPr>
            <a:spLocks noGrp="1"/>
          </p:cNvSpPr>
          <p:nvPr>
            <p:ph type="ftr" sz="quarter" idx="11"/>
          </p:nvPr>
        </p:nvSpPr>
        <p:spPr/>
        <p:txBody>
          <a:bodyPr/>
          <a:lstStyle/>
          <a:p>
            <a:pPr lvl="0"/>
            <a:endParaRPr lang="cs-CZ"/>
          </a:p>
        </p:txBody>
      </p:sp>
      <p:sp>
        <p:nvSpPr>
          <p:cNvPr id="7" name="Slide Number Placeholder 6"/>
          <p:cNvSpPr>
            <a:spLocks noGrp="1"/>
          </p:cNvSpPr>
          <p:nvPr>
            <p:ph type="sldNum" sz="quarter" idx="12"/>
          </p:nvPr>
        </p:nvSpPr>
        <p:spPr/>
        <p:txBody>
          <a:bodyPr/>
          <a:lstStyle/>
          <a:p>
            <a:pPr lvl="0"/>
            <a:fld id="{A7369A5F-B8A4-4386-9910-9C962F1C4142}" type="slidenum">
              <a:rPr lang="cs-CZ" smtClean="0"/>
              <a:t>‹#›</a:t>
            </a:fld>
            <a:fld id="{723159E1-5B60-4132-BEF0-1A5EF55C494F}" type="slidenum">
              <a:rPr lang="cs-CZ" smtClean="0"/>
              <a:t>‹#›</a:t>
            </a:fld>
            <a:endParaRPr lang="cs-CZ"/>
          </a:p>
        </p:txBody>
      </p:sp>
    </p:spTree>
    <p:extLst>
      <p:ext uri="{BB962C8B-B14F-4D97-AF65-F5344CB8AC3E}">
        <p14:creationId xmlns:p14="http://schemas.microsoft.com/office/powerpoint/2010/main" val="19376041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Název a popisek">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cs-CZ" smtClean="0"/>
              <a:t>Kliknutím lze upravit styl.</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5" name="Footer Placeholder 4"/>
          <p:cNvSpPr>
            <a:spLocks noGrp="1"/>
          </p:cNvSpPr>
          <p:nvPr>
            <p:ph type="ftr" sz="quarter" idx="11"/>
          </p:nvPr>
        </p:nvSpPr>
        <p:spPr/>
        <p:txBody>
          <a:bodyPr/>
          <a:lstStyle/>
          <a:p>
            <a:pPr lvl="0"/>
            <a:endParaRPr lang="cs-CZ"/>
          </a:p>
        </p:txBody>
      </p:sp>
      <p:sp>
        <p:nvSpPr>
          <p:cNvPr id="6" name="Slide Number Placeholder 5"/>
          <p:cNvSpPr>
            <a:spLocks noGrp="1"/>
          </p:cNvSpPr>
          <p:nvPr>
            <p:ph type="sldNum" sz="quarter" idx="12"/>
          </p:nvPr>
        </p:nvSpPr>
        <p:spPr/>
        <p:txBody>
          <a:bodyPr/>
          <a:lstStyle/>
          <a:p>
            <a:pPr lvl="0"/>
            <a:fld id="{358A0124-257B-440B-A83A-6AA12BD3411F}" type="slidenum">
              <a:rPr lang="cs-CZ" smtClean="0"/>
              <a:t>‹#›</a:t>
            </a:fld>
            <a:fld id="{B991F0F1-56C5-4616-9CDC-725830D68468}" type="slidenum">
              <a:rPr lang="cs-CZ" smtClean="0"/>
              <a:t>‹#›</a:t>
            </a:fld>
            <a:endParaRPr lang="cs-CZ"/>
          </a:p>
        </p:txBody>
      </p:sp>
    </p:spTree>
    <p:extLst>
      <p:ext uri="{BB962C8B-B14F-4D97-AF65-F5344CB8AC3E}">
        <p14:creationId xmlns:p14="http://schemas.microsoft.com/office/powerpoint/2010/main" val="1905644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itace s popiskem">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5" name="Footer Placeholder 4"/>
          <p:cNvSpPr>
            <a:spLocks noGrp="1"/>
          </p:cNvSpPr>
          <p:nvPr>
            <p:ph type="ftr" sz="quarter" idx="11"/>
          </p:nvPr>
        </p:nvSpPr>
        <p:spPr/>
        <p:txBody>
          <a:bodyPr/>
          <a:lstStyle/>
          <a:p>
            <a:pPr lvl="0"/>
            <a:endParaRPr lang="cs-CZ"/>
          </a:p>
        </p:txBody>
      </p:sp>
      <p:sp>
        <p:nvSpPr>
          <p:cNvPr id="6" name="Slide Number Placeholder 5"/>
          <p:cNvSpPr>
            <a:spLocks noGrp="1"/>
          </p:cNvSpPr>
          <p:nvPr>
            <p:ph type="sldNum" sz="quarter" idx="12"/>
          </p:nvPr>
        </p:nvSpPr>
        <p:spPr/>
        <p:txBody>
          <a:bodyPr/>
          <a:lstStyle/>
          <a:p>
            <a:pPr lvl="0"/>
            <a:fld id="{358A0124-257B-440B-A83A-6AA12BD3411F}" type="slidenum">
              <a:rPr lang="cs-CZ" smtClean="0"/>
              <a:t>‹#›</a:t>
            </a:fld>
            <a:fld id="{B991F0F1-56C5-4616-9CDC-725830D68468}" type="slidenum">
              <a:rPr lang="cs-CZ" smtClean="0"/>
              <a:t>‹#›</a:t>
            </a:fld>
            <a:endParaRPr lang="cs-CZ"/>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7636854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Jmenovka">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cs-CZ" smtClean="0"/>
              <a:t>Kliknutím lze upravit styl.</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5" name="Footer Placeholder 4"/>
          <p:cNvSpPr>
            <a:spLocks noGrp="1"/>
          </p:cNvSpPr>
          <p:nvPr>
            <p:ph type="ftr" sz="quarter" idx="11"/>
          </p:nvPr>
        </p:nvSpPr>
        <p:spPr/>
        <p:txBody>
          <a:bodyPr/>
          <a:lstStyle/>
          <a:p>
            <a:pPr lvl="0"/>
            <a:endParaRPr lang="cs-CZ"/>
          </a:p>
        </p:txBody>
      </p:sp>
      <p:sp>
        <p:nvSpPr>
          <p:cNvPr id="6" name="Slide Number Placeholder 5"/>
          <p:cNvSpPr>
            <a:spLocks noGrp="1"/>
          </p:cNvSpPr>
          <p:nvPr>
            <p:ph type="sldNum" sz="quarter" idx="12"/>
          </p:nvPr>
        </p:nvSpPr>
        <p:spPr/>
        <p:txBody>
          <a:bodyPr/>
          <a:lstStyle/>
          <a:p>
            <a:pPr lvl="0"/>
            <a:fld id="{358A0124-257B-440B-A83A-6AA12BD3411F}" type="slidenum">
              <a:rPr lang="cs-CZ" smtClean="0"/>
              <a:t>‹#›</a:t>
            </a:fld>
            <a:fld id="{B991F0F1-56C5-4616-9CDC-725830D68468}" type="slidenum">
              <a:rPr lang="cs-CZ" smtClean="0"/>
              <a:t>‹#›</a:t>
            </a:fld>
            <a:endParaRPr lang="cs-CZ"/>
          </a:p>
        </p:txBody>
      </p:sp>
    </p:spTree>
    <p:extLst>
      <p:ext uri="{BB962C8B-B14F-4D97-AF65-F5344CB8AC3E}">
        <p14:creationId xmlns:p14="http://schemas.microsoft.com/office/powerpoint/2010/main" val="5860006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Jmenovka s citací">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5" name="Footer Placeholder 4"/>
          <p:cNvSpPr>
            <a:spLocks noGrp="1"/>
          </p:cNvSpPr>
          <p:nvPr>
            <p:ph type="ftr" sz="quarter" idx="11"/>
          </p:nvPr>
        </p:nvSpPr>
        <p:spPr/>
        <p:txBody>
          <a:bodyPr/>
          <a:lstStyle/>
          <a:p>
            <a:pPr lvl="0"/>
            <a:endParaRPr lang="cs-CZ"/>
          </a:p>
        </p:txBody>
      </p:sp>
      <p:sp>
        <p:nvSpPr>
          <p:cNvPr id="6" name="Slide Number Placeholder 5"/>
          <p:cNvSpPr>
            <a:spLocks noGrp="1"/>
          </p:cNvSpPr>
          <p:nvPr>
            <p:ph type="sldNum" sz="quarter" idx="12"/>
          </p:nvPr>
        </p:nvSpPr>
        <p:spPr/>
        <p:txBody>
          <a:bodyPr/>
          <a:lstStyle/>
          <a:p>
            <a:pPr lvl="0"/>
            <a:fld id="{358A0124-257B-440B-A83A-6AA12BD3411F}" type="slidenum">
              <a:rPr lang="cs-CZ" smtClean="0"/>
              <a:t>‹#›</a:t>
            </a:fld>
            <a:fld id="{B991F0F1-56C5-4616-9CDC-725830D68468}" type="slidenum">
              <a:rPr lang="cs-CZ" smtClean="0"/>
              <a:t>‹#›</a:t>
            </a:fld>
            <a:endParaRPr lang="cs-CZ"/>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48891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Pravda nebo nepravda">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5" name="Footer Placeholder 4"/>
          <p:cNvSpPr>
            <a:spLocks noGrp="1"/>
          </p:cNvSpPr>
          <p:nvPr>
            <p:ph type="ftr" sz="quarter" idx="11"/>
          </p:nvPr>
        </p:nvSpPr>
        <p:spPr/>
        <p:txBody>
          <a:bodyPr/>
          <a:lstStyle/>
          <a:p>
            <a:pPr lvl="0"/>
            <a:endParaRPr lang="cs-CZ"/>
          </a:p>
        </p:txBody>
      </p:sp>
      <p:sp>
        <p:nvSpPr>
          <p:cNvPr id="6" name="Slide Number Placeholder 5"/>
          <p:cNvSpPr>
            <a:spLocks noGrp="1"/>
          </p:cNvSpPr>
          <p:nvPr>
            <p:ph type="sldNum" sz="quarter" idx="12"/>
          </p:nvPr>
        </p:nvSpPr>
        <p:spPr/>
        <p:txBody>
          <a:bodyPr/>
          <a:lstStyle/>
          <a:p>
            <a:pPr lvl="0"/>
            <a:fld id="{358A0124-257B-440B-A83A-6AA12BD3411F}" type="slidenum">
              <a:rPr lang="cs-CZ" smtClean="0"/>
              <a:t>‹#›</a:t>
            </a:fld>
            <a:fld id="{B991F0F1-56C5-4616-9CDC-725830D68468}" type="slidenum">
              <a:rPr lang="cs-CZ" smtClean="0"/>
              <a:t>‹#›</a:t>
            </a:fld>
            <a:endParaRPr lang="cs-CZ"/>
          </a:p>
        </p:txBody>
      </p:sp>
    </p:spTree>
    <p:extLst>
      <p:ext uri="{BB962C8B-B14F-4D97-AF65-F5344CB8AC3E}">
        <p14:creationId xmlns:p14="http://schemas.microsoft.com/office/powerpoint/2010/main" val="23115313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5" name="Footer Placeholder 4"/>
          <p:cNvSpPr>
            <a:spLocks noGrp="1"/>
          </p:cNvSpPr>
          <p:nvPr>
            <p:ph type="ftr" sz="quarter" idx="11"/>
          </p:nvPr>
        </p:nvSpPr>
        <p:spPr/>
        <p:txBody>
          <a:bodyPr/>
          <a:lstStyle/>
          <a:p>
            <a:pPr lvl="0"/>
            <a:endParaRPr lang="cs-CZ"/>
          </a:p>
        </p:txBody>
      </p:sp>
      <p:sp>
        <p:nvSpPr>
          <p:cNvPr id="6" name="Slide Number Placeholder 5"/>
          <p:cNvSpPr>
            <a:spLocks noGrp="1"/>
          </p:cNvSpPr>
          <p:nvPr>
            <p:ph type="sldNum" sz="quarter" idx="12"/>
          </p:nvPr>
        </p:nvSpPr>
        <p:spPr/>
        <p:txBody>
          <a:bodyPr/>
          <a:lstStyle/>
          <a:p>
            <a:pPr lvl="0"/>
            <a:fld id="{7A527E0D-AB14-4795-A2ED-4F39CE46D79A}" type="slidenum">
              <a:rPr lang="cs-CZ" smtClean="0"/>
              <a:t>‹#›</a:t>
            </a:fld>
            <a:fld id="{9A07E53E-1716-4FFA-93C4-1CD11A9C0202}" type="slidenum">
              <a:rPr lang="cs-CZ" smtClean="0"/>
              <a:t>‹#›</a:t>
            </a:fld>
            <a:endParaRPr lang="cs-CZ"/>
          </a:p>
        </p:txBody>
      </p:sp>
    </p:spTree>
    <p:extLst>
      <p:ext uri="{BB962C8B-B14F-4D97-AF65-F5344CB8AC3E}">
        <p14:creationId xmlns:p14="http://schemas.microsoft.com/office/powerpoint/2010/main" val="18222894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cs-CZ" smtClean="0"/>
              <a:t>Kliknutím lze upravit styl.</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5" name="Footer Placeholder 4"/>
          <p:cNvSpPr>
            <a:spLocks noGrp="1"/>
          </p:cNvSpPr>
          <p:nvPr>
            <p:ph type="ftr" sz="quarter" idx="11"/>
          </p:nvPr>
        </p:nvSpPr>
        <p:spPr/>
        <p:txBody>
          <a:bodyPr/>
          <a:lstStyle/>
          <a:p>
            <a:pPr lvl="0"/>
            <a:endParaRPr lang="cs-CZ"/>
          </a:p>
        </p:txBody>
      </p:sp>
      <p:sp>
        <p:nvSpPr>
          <p:cNvPr id="6" name="Slide Number Placeholder 5"/>
          <p:cNvSpPr>
            <a:spLocks noGrp="1"/>
          </p:cNvSpPr>
          <p:nvPr>
            <p:ph type="sldNum" sz="quarter" idx="12"/>
          </p:nvPr>
        </p:nvSpPr>
        <p:spPr/>
        <p:txBody>
          <a:bodyPr/>
          <a:lstStyle/>
          <a:p>
            <a:pPr lvl="0"/>
            <a:fld id="{A4C749CA-84F2-4A7F-BD8E-08E7BC6ED21E}" type="slidenum">
              <a:rPr lang="cs-CZ" smtClean="0"/>
              <a:t>‹#›</a:t>
            </a:fld>
            <a:fld id="{225CBBC4-E861-414A-87DB-B74BB2ABA878}" type="slidenum">
              <a:rPr lang="cs-CZ" smtClean="0"/>
              <a:t>‹#›</a:t>
            </a:fld>
            <a:endParaRPr lang="cs-CZ"/>
          </a:p>
        </p:txBody>
      </p:sp>
    </p:spTree>
    <p:extLst>
      <p:ext uri="{BB962C8B-B14F-4D97-AF65-F5344CB8AC3E}">
        <p14:creationId xmlns:p14="http://schemas.microsoft.com/office/powerpoint/2010/main" val="42413855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cs-CZ" smtClean="0"/>
              <a:t>Kliknutím lze upravit styl.</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p:txBody>
          <a:bodyPr/>
          <a:lstStyle/>
          <a:p>
            <a:fld id="{AD9BA861-B4D4-43AA-B0EF-9B65C9B588EC}" type="datetimeFigureOut">
              <a:rPr lang="cs-CZ" smtClean="0"/>
              <a:t>15.9.2014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8EE597B7-5A58-4F45-9421-BED2E0AD6979}" type="slidenum">
              <a:rPr lang="cs-CZ" smtClean="0"/>
              <a:t>‹#›</a:t>
            </a:fld>
            <a:endParaRPr lang="cs-CZ"/>
          </a:p>
        </p:txBody>
      </p:sp>
    </p:spTree>
    <p:extLst>
      <p:ext uri="{BB962C8B-B14F-4D97-AF65-F5344CB8AC3E}">
        <p14:creationId xmlns:p14="http://schemas.microsoft.com/office/powerpoint/2010/main" val="10634833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AD9BA861-B4D4-43AA-B0EF-9B65C9B588EC}" type="datetimeFigureOut">
              <a:rPr lang="cs-CZ" smtClean="0"/>
              <a:t>15.9.2014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90398D5-B8DC-4148-8DA3-688178733709}" type="slidenum">
              <a:rPr lang="cs-CZ" smtClean="0"/>
              <a:t>‹#›</a:t>
            </a:fld>
            <a:endParaRPr lang="cs-CZ"/>
          </a:p>
        </p:txBody>
      </p:sp>
    </p:spTree>
    <p:extLst>
      <p:ext uri="{BB962C8B-B14F-4D97-AF65-F5344CB8AC3E}">
        <p14:creationId xmlns:p14="http://schemas.microsoft.com/office/powerpoint/2010/main" val="61560353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cs-CZ" smtClean="0"/>
              <a:t>Kliknutím lze upravit styl.</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AD9BA861-B4D4-43AA-B0EF-9B65C9B588EC}" type="datetimeFigureOut">
              <a:rPr lang="cs-CZ" smtClean="0"/>
              <a:t>15.9.2014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56140C8A-DABF-4D59-B325-45D29A4F3DF2}" type="slidenum">
              <a:rPr lang="cs-CZ" smtClean="0"/>
              <a:t>‹#›</a:t>
            </a:fld>
            <a:endParaRPr lang="cs-CZ"/>
          </a:p>
        </p:txBody>
      </p:sp>
    </p:spTree>
    <p:extLst>
      <p:ext uri="{BB962C8B-B14F-4D97-AF65-F5344CB8AC3E}">
        <p14:creationId xmlns:p14="http://schemas.microsoft.com/office/powerpoint/2010/main" val="258788349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cs-CZ" smtClean="0"/>
              <a:t>Kliknutím lze upravit styl.</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0"/>
          </p:nvPr>
        </p:nvSpPr>
        <p:spPr/>
        <p:txBody>
          <a:bodyPr/>
          <a:lstStyle/>
          <a:p>
            <a:fld id="{AD9BA861-B4D4-43AA-B0EF-9B65C9B588EC}" type="datetimeFigureOut">
              <a:rPr lang="cs-CZ" smtClean="0"/>
              <a:t>15.9.2014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3D7C1D2F-1343-470A-AD5B-DA7CD7C0C927}" type="slidenum">
              <a:rPr lang="cs-CZ" smtClean="0"/>
              <a:t>‹#›</a:t>
            </a:fld>
            <a:endParaRPr lang="cs-CZ"/>
          </a:p>
        </p:txBody>
      </p:sp>
    </p:spTree>
    <p:extLst>
      <p:ext uri="{BB962C8B-B14F-4D97-AF65-F5344CB8AC3E}">
        <p14:creationId xmlns:p14="http://schemas.microsoft.com/office/powerpoint/2010/main" val="329085462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cs-CZ" smtClean="0"/>
              <a:t>Kliknutím lze upravit styl.</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fld id="{AD9BA861-B4D4-43AA-B0EF-9B65C9B588EC}" type="datetimeFigureOut">
              <a:rPr lang="cs-CZ" smtClean="0"/>
              <a:t>15.9.2014</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07EF07E0-09B9-4080-96F0-EA07B6A3037A}" type="slidenum">
              <a:rPr lang="cs-CZ" smtClean="0"/>
              <a:t>‹#›</a:t>
            </a:fld>
            <a:endParaRPr lang="cs-CZ"/>
          </a:p>
        </p:txBody>
      </p:sp>
    </p:spTree>
    <p:extLst>
      <p:ext uri="{BB962C8B-B14F-4D97-AF65-F5344CB8AC3E}">
        <p14:creationId xmlns:p14="http://schemas.microsoft.com/office/powerpoint/2010/main" val="32742143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cs-CZ" smtClean="0"/>
              <a:t>Kliknutím lze upravit styl.</a:t>
            </a:r>
            <a:endParaRPr lang="en-US" dirty="0"/>
          </a:p>
        </p:txBody>
      </p:sp>
      <p:sp>
        <p:nvSpPr>
          <p:cNvPr id="3" name="Date Placeholder 2"/>
          <p:cNvSpPr>
            <a:spLocks noGrp="1"/>
          </p:cNvSpPr>
          <p:nvPr>
            <p:ph type="dt" sz="half" idx="10"/>
          </p:nvPr>
        </p:nvSpPr>
        <p:spPr/>
        <p:txBody>
          <a:bodyPr/>
          <a:lstStyle/>
          <a:p>
            <a:fld id="{AD9BA861-B4D4-43AA-B0EF-9B65C9B588EC}" type="datetimeFigureOut">
              <a:rPr lang="cs-CZ" smtClean="0"/>
              <a:t>15.9.2014</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0EF81DCC-A6EA-42CA-BBA2-3E8ECB7FFF37}" type="slidenum">
              <a:rPr lang="cs-CZ" smtClean="0"/>
              <a:t>‹#›</a:t>
            </a:fld>
            <a:endParaRPr lang="cs-CZ"/>
          </a:p>
        </p:txBody>
      </p:sp>
    </p:spTree>
    <p:extLst>
      <p:ext uri="{BB962C8B-B14F-4D97-AF65-F5344CB8AC3E}">
        <p14:creationId xmlns:p14="http://schemas.microsoft.com/office/powerpoint/2010/main" val="183302780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9BA861-B4D4-43AA-B0EF-9B65C9B588EC}" type="datetimeFigureOut">
              <a:rPr lang="cs-CZ" smtClean="0"/>
              <a:t>15.9.2014</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C07F947E-2243-4EFE-8E53-193BB1925F4D}" type="slidenum">
              <a:rPr lang="cs-CZ" smtClean="0"/>
              <a:t>‹#›</a:t>
            </a:fld>
            <a:endParaRPr lang="cs-CZ"/>
          </a:p>
        </p:txBody>
      </p:sp>
    </p:spTree>
    <p:extLst>
      <p:ext uri="{BB962C8B-B14F-4D97-AF65-F5344CB8AC3E}">
        <p14:creationId xmlns:p14="http://schemas.microsoft.com/office/powerpoint/2010/main" val="3406668019"/>
      </p:ext>
    </p:extLst>
  </p:cSld>
  <p:clrMapOvr>
    <a:masterClrMapping/>
  </p:clrMapOvr>
  <p:hf sldNum="0" hdr="0" ftr="0" dt="0"/>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cs-CZ" smtClean="0"/>
              <a:t>Kliknutím lze upravit styl.</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AD9BA861-B4D4-43AA-B0EF-9B65C9B588EC}" type="datetimeFigureOut">
              <a:rPr lang="cs-CZ" smtClean="0"/>
              <a:t>15.9.2014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23C70445-3840-497C-BEF7-1D32A863E185}" type="slidenum">
              <a:rPr lang="cs-CZ" smtClean="0"/>
              <a:t>‹#›</a:t>
            </a:fld>
            <a:endParaRPr lang="cs-CZ"/>
          </a:p>
        </p:txBody>
      </p:sp>
    </p:spTree>
    <p:extLst>
      <p:ext uri="{BB962C8B-B14F-4D97-AF65-F5344CB8AC3E}">
        <p14:creationId xmlns:p14="http://schemas.microsoft.com/office/powerpoint/2010/main" val="410636185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cs-CZ" smtClean="0"/>
              <a:t>Kliknutím lze upravit styl.</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AD9BA861-B4D4-43AA-B0EF-9B65C9B588EC}" type="datetimeFigureOut">
              <a:rPr lang="cs-CZ" smtClean="0"/>
              <a:t>15.9.2014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D11C0DD2-58B4-40E2-B485-B0D1DE50F375}" type="slidenum">
              <a:rPr lang="cs-CZ" smtClean="0"/>
              <a:t>‹#›</a:t>
            </a:fld>
            <a:endParaRPr lang="cs-CZ"/>
          </a:p>
        </p:txBody>
      </p:sp>
    </p:spTree>
    <p:extLst>
      <p:ext uri="{BB962C8B-B14F-4D97-AF65-F5344CB8AC3E}">
        <p14:creationId xmlns:p14="http://schemas.microsoft.com/office/powerpoint/2010/main" val="178199019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Název a popisek">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cs-CZ" smtClean="0"/>
              <a:t>Kliknutím lze upravit styl.</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AD9BA861-B4D4-43AA-B0EF-9B65C9B588EC}" type="datetimeFigureOut">
              <a:rPr lang="cs-CZ" smtClean="0"/>
              <a:t>15.9.2014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90398D5-B8DC-4148-8DA3-688178733709}" type="slidenum">
              <a:rPr lang="cs-CZ" smtClean="0"/>
              <a:t>‹#›</a:t>
            </a:fld>
            <a:endParaRPr lang="cs-CZ"/>
          </a:p>
        </p:txBody>
      </p:sp>
    </p:spTree>
    <p:extLst>
      <p:ext uri="{BB962C8B-B14F-4D97-AF65-F5344CB8AC3E}">
        <p14:creationId xmlns:p14="http://schemas.microsoft.com/office/powerpoint/2010/main" val="399574551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itace s popiskem">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AD9BA861-B4D4-43AA-B0EF-9B65C9B588EC}" type="datetimeFigureOut">
              <a:rPr lang="cs-CZ" smtClean="0"/>
              <a:t>15.9.2014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90398D5-B8DC-4148-8DA3-688178733709}" type="slidenum">
              <a:rPr lang="cs-CZ" smtClean="0"/>
              <a:t>‹#›</a:t>
            </a:fld>
            <a:endParaRPr lang="cs-CZ"/>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516383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Jmenovka">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cs-CZ" smtClean="0"/>
              <a:t>Kliknutím lze upravit styl.</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AD9BA861-B4D4-43AA-B0EF-9B65C9B588EC}" type="datetimeFigureOut">
              <a:rPr lang="cs-CZ" smtClean="0"/>
              <a:t>15.9.2014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90398D5-B8DC-4148-8DA3-688178733709}" type="slidenum">
              <a:rPr lang="cs-CZ" smtClean="0"/>
              <a:t>‹#›</a:t>
            </a:fld>
            <a:endParaRPr lang="cs-CZ"/>
          </a:p>
        </p:txBody>
      </p:sp>
    </p:spTree>
    <p:extLst>
      <p:ext uri="{BB962C8B-B14F-4D97-AF65-F5344CB8AC3E}">
        <p14:creationId xmlns:p14="http://schemas.microsoft.com/office/powerpoint/2010/main" val="373081120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Jmenovka s citací">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AD9BA861-B4D4-43AA-B0EF-9B65C9B588EC}" type="datetimeFigureOut">
              <a:rPr lang="cs-CZ" smtClean="0"/>
              <a:t>15.9.2014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90398D5-B8DC-4148-8DA3-688178733709}" type="slidenum">
              <a:rPr lang="cs-CZ" smtClean="0"/>
              <a:t>‹#›</a:t>
            </a:fld>
            <a:endParaRPr lang="cs-CZ"/>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1929228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Pravda nebo nepravda">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AD9BA861-B4D4-43AA-B0EF-9B65C9B588EC}" type="datetimeFigureOut">
              <a:rPr lang="cs-CZ" smtClean="0"/>
              <a:t>15.9.2014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90398D5-B8DC-4148-8DA3-688178733709}" type="slidenum">
              <a:rPr lang="cs-CZ" smtClean="0"/>
              <a:t>‹#›</a:t>
            </a:fld>
            <a:endParaRPr lang="cs-CZ"/>
          </a:p>
        </p:txBody>
      </p:sp>
    </p:spTree>
    <p:extLst>
      <p:ext uri="{BB962C8B-B14F-4D97-AF65-F5344CB8AC3E}">
        <p14:creationId xmlns:p14="http://schemas.microsoft.com/office/powerpoint/2010/main" val="265719609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AD9BA861-B4D4-43AA-B0EF-9B65C9B588EC}" type="datetimeFigureOut">
              <a:rPr lang="cs-CZ" smtClean="0"/>
              <a:t>15.9.2014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99606189-D891-4DCD-B859-EB9786771F55}" type="slidenum">
              <a:rPr lang="cs-CZ" smtClean="0"/>
              <a:t>‹#›</a:t>
            </a:fld>
            <a:endParaRPr lang="cs-CZ"/>
          </a:p>
        </p:txBody>
      </p:sp>
    </p:spTree>
    <p:extLst>
      <p:ext uri="{BB962C8B-B14F-4D97-AF65-F5344CB8AC3E}">
        <p14:creationId xmlns:p14="http://schemas.microsoft.com/office/powerpoint/2010/main" val="275229751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cs-CZ" smtClean="0"/>
              <a:t>Kliknutím lze upravit styl.</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AD9BA861-B4D4-43AA-B0EF-9B65C9B588EC}" type="datetimeFigureOut">
              <a:rPr lang="cs-CZ" smtClean="0"/>
              <a:t>15.9.2014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A1D62EF4-CFBA-4182-9FD7-11F77693248C}" type="slidenum">
              <a:rPr lang="cs-CZ" smtClean="0"/>
              <a:t>‹#›</a:t>
            </a:fld>
            <a:endParaRPr lang="cs-CZ"/>
          </a:p>
        </p:txBody>
      </p:sp>
    </p:spTree>
    <p:extLst>
      <p:ext uri="{BB962C8B-B14F-4D97-AF65-F5344CB8AC3E}">
        <p14:creationId xmlns:p14="http://schemas.microsoft.com/office/powerpoint/2010/main" val="3933174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theme" Target="../theme/theme3.xml"/><Relationship Id="rId2" Type="http://schemas.openxmlformats.org/officeDocument/2006/relationships/slideLayout" Target="../slideLayouts/slideLayout29.xml"/><Relationship Id="rId16" Type="http://schemas.openxmlformats.org/officeDocument/2006/relationships/slideLayout" Target="../slideLayouts/slideLayout43.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Přímá spojovací čára 6"/>
          <p:cNvSpPr/>
          <p:nvPr/>
        </p:nvSpPr>
        <p:spPr>
          <a:xfrm>
            <a:off x="514080" y="1050839"/>
            <a:ext cx="8629920" cy="2161"/>
          </a:xfrm>
          <a:prstGeom prst="line">
            <a:avLst/>
          </a:prstGeom>
          <a:noFill/>
          <a:ln w="9360">
            <a:solidFill>
              <a:srgbClr val="F0A22E">
                <a:alpha val="0"/>
              </a:srgbClr>
            </a:solidFill>
            <a:prstDash val="solid"/>
            <a:round/>
          </a:ln>
        </p:spPr>
        <p:txBody>
          <a:bodyPr vert="horz" wrap="square" lIns="90000" tIns="45000" rIns="90000" bIns="45000" anchor="ctr" anchorCtr="1" compatLnSpc="0"/>
          <a:lstStyle/>
          <a:p>
            <a:pPr marL="0" marR="0" lvl="0" indent="0" rtl="0" hangingPunct="0">
              <a:lnSpc>
                <a:spcPct val="100000"/>
              </a:lnSpc>
              <a:spcBef>
                <a:spcPts val="0"/>
              </a:spcBef>
              <a:spcAft>
                <a:spcPts val="0"/>
              </a:spcAft>
              <a:buNone/>
              <a:tabLst/>
            </a:pPr>
            <a:endParaRPr lang="cs-CZ" sz="1800" b="0" i="0" u="none" strike="noStrike" kern="1200">
              <a:ln>
                <a:noFill/>
              </a:ln>
              <a:latin typeface="Arial" pitchFamily="18"/>
              <a:ea typeface="Lucida Sans Unicode" pitchFamily="2"/>
              <a:cs typeface="Tahoma" pitchFamily="2"/>
            </a:endParaRPr>
          </a:p>
        </p:txBody>
      </p:sp>
      <p:sp>
        <p:nvSpPr>
          <p:cNvPr id="3" name="Přímá spojovací čára 8"/>
          <p:cNvSpPr/>
          <p:nvPr/>
        </p:nvSpPr>
        <p:spPr>
          <a:xfrm>
            <a:off x="514080" y="1050839"/>
            <a:ext cx="8629920" cy="2161"/>
          </a:xfrm>
          <a:prstGeom prst="line">
            <a:avLst/>
          </a:prstGeom>
          <a:noFill/>
          <a:ln w="9360">
            <a:solidFill>
              <a:srgbClr val="F0A22E">
                <a:alpha val="0"/>
              </a:srgbClr>
            </a:solidFill>
            <a:prstDash val="solid"/>
            <a:round/>
          </a:ln>
        </p:spPr>
        <p:txBody>
          <a:bodyPr vert="horz" wrap="square" lIns="90000" tIns="45000" rIns="90000" bIns="45000" anchor="ctr" anchorCtr="1" compatLnSpc="0"/>
          <a:lstStyle/>
          <a:p>
            <a:pPr marL="0" marR="0" lvl="0" indent="0" rtl="0" hangingPunct="0">
              <a:lnSpc>
                <a:spcPct val="100000"/>
              </a:lnSpc>
              <a:spcBef>
                <a:spcPts val="0"/>
              </a:spcBef>
              <a:spcAft>
                <a:spcPts val="0"/>
              </a:spcAft>
              <a:buNone/>
              <a:tabLst/>
            </a:pPr>
            <a:endParaRPr lang="cs-CZ" sz="1800" b="0" i="0" u="none" strike="noStrike" kern="1200">
              <a:ln>
                <a:noFill/>
              </a:ln>
              <a:latin typeface="Arial" pitchFamily="18"/>
              <a:ea typeface="Lucida Sans Unicode" pitchFamily="2"/>
              <a:cs typeface="Tahoma" pitchFamily="2"/>
            </a:endParaRPr>
          </a:p>
        </p:txBody>
      </p:sp>
      <p:sp>
        <p:nvSpPr>
          <p:cNvPr id="4" name="Přímá spojovací čára 11"/>
          <p:cNvSpPr/>
          <p:nvPr/>
        </p:nvSpPr>
        <p:spPr>
          <a:xfrm>
            <a:off x="514080" y="1057680"/>
            <a:ext cx="8629920" cy="2520"/>
          </a:xfrm>
          <a:prstGeom prst="line">
            <a:avLst/>
          </a:prstGeom>
          <a:noFill/>
          <a:ln w="9360">
            <a:solidFill>
              <a:srgbClr val="F0A22E">
                <a:alpha val="0"/>
              </a:srgbClr>
            </a:solidFill>
            <a:prstDash val="solid"/>
            <a:round/>
          </a:ln>
        </p:spPr>
        <p:txBody>
          <a:bodyPr vert="horz" wrap="square" lIns="90000" tIns="45000" rIns="90000" bIns="45000" anchor="ctr" anchorCtr="1" compatLnSpc="0"/>
          <a:lstStyle/>
          <a:p>
            <a:pPr marL="0" marR="0" lvl="0" indent="0" rtl="0" hangingPunct="0">
              <a:lnSpc>
                <a:spcPct val="100000"/>
              </a:lnSpc>
              <a:spcBef>
                <a:spcPts val="0"/>
              </a:spcBef>
              <a:spcAft>
                <a:spcPts val="0"/>
              </a:spcAft>
              <a:buNone/>
              <a:tabLst/>
            </a:pPr>
            <a:endParaRPr lang="cs-CZ" sz="1800" b="0" i="0" u="none" strike="noStrike" kern="1200">
              <a:ln>
                <a:noFill/>
              </a:ln>
              <a:latin typeface="Arial" pitchFamily="18"/>
              <a:ea typeface="Lucida Sans Unicode" pitchFamily="2"/>
              <a:cs typeface="Tahoma" pitchFamily="2"/>
            </a:endParaRPr>
          </a:p>
        </p:txBody>
      </p:sp>
      <p:sp>
        <p:nvSpPr>
          <p:cNvPr id="5" name="Zástupný symbol pro datum 2"/>
          <p:cNvSpPr txBox="1">
            <a:spLocks noGrp="1"/>
          </p:cNvSpPr>
          <p:nvPr>
            <p:ph type="dt" sz="half" idx="2"/>
          </p:nvPr>
        </p:nvSpPr>
        <p:spPr>
          <a:xfrm>
            <a:off x="6477119" y="76320"/>
            <a:ext cx="2514240" cy="288720"/>
          </a:xfrm>
          <a:prstGeom prst="rect">
            <a:avLst/>
          </a:prstGeom>
          <a:noFill/>
          <a:ln>
            <a:noFill/>
          </a:ln>
        </p:spPr>
        <p:txBody>
          <a:bodyPr wrap="square" lIns="90000" tIns="45000" rIns="90000" bIns="45000"/>
          <a:lstStyle>
            <a:lvl1pPr marL="0" marR="0" lvl="0" indent="0" algn="l" rtl="0" hangingPunct="1">
              <a:buNone/>
              <a:tabLst/>
              <a:defRPr lang="cs-CZ" sz="1800" b="0" i="0" u="none" strike="noStrike" kern="1200">
                <a:solidFill>
                  <a:srgbClr val="000000"/>
                </a:solidFill>
                <a:latin typeface="Franklin Gothic Book" pitchFamily="18"/>
                <a:ea typeface="Lucida Sans Unicode" pitchFamily="2"/>
                <a:cs typeface="Tahoma" pitchFamily="2"/>
              </a:defRPr>
            </a:lvl1pPr>
          </a:lstStyle>
          <a:p>
            <a:pPr lvl="0"/>
            <a:fld id="{C9081923-71DC-4C7F-8F84-E817E57544B8}" type="datetime1">
              <a:rPr lang="cs-CZ" smtClean="0"/>
              <a:pPr lvl="0"/>
              <a:t>15.9.2014</a:t>
            </a:fld>
            <a:endParaRPr lang="cs-CZ"/>
          </a:p>
        </p:txBody>
      </p:sp>
      <p:sp>
        <p:nvSpPr>
          <p:cNvPr id="6" name="Zástupný symbol pro zápatí 23"/>
          <p:cNvSpPr txBox="1">
            <a:spLocks noGrp="1"/>
          </p:cNvSpPr>
          <p:nvPr>
            <p:ph type="ftr" sz="quarter" idx="3"/>
          </p:nvPr>
        </p:nvSpPr>
        <p:spPr>
          <a:xfrm>
            <a:off x="3124079" y="76320"/>
            <a:ext cx="3352320" cy="288720"/>
          </a:xfrm>
          <a:prstGeom prst="rect">
            <a:avLst/>
          </a:prstGeom>
          <a:noFill/>
          <a:ln>
            <a:noFill/>
          </a:ln>
        </p:spPr>
        <p:txBody>
          <a:bodyPr wrap="square" lIns="90000" tIns="45000" rIns="90000" bIns="45000"/>
          <a:lstStyle>
            <a:lvl1pPr marL="0" marR="0" lvl="0" indent="0" algn="l" rtl="0" hangingPunct="1">
              <a:buNone/>
              <a:tabLst/>
              <a:defRPr lang="cs-CZ" sz="1800" kern="1200">
                <a:latin typeface="Times New Roman" pitchFamily="18"/>
                <a:ea typeface="Lucida Sans Unicode" pitchFamily="2"/>
                <a:cs typeface="Tahoma" pitchFamily="2"/>
              </a:defRPr>
            </a:lvl1pPr>
          </a:lstStyle>
          <a:p>
            <a:pPr lvl="0"/>
            <a:endParaRPr lang="cs-CZ"/>
          </a:p>
        </p:txBody>
      </p:sp>
      <p:sp>
        <p:nvSpPr>
          <p:cNvPr id="7" name="Zástupný symbol pro číslo snímku 6"/>
          <p:cNvSpPr txBox="1">
            <a:spLocks noGrp="1"/>
          </p:cNvSpPr>
          <p:nvPr>
            <p:ph type="sldNum" sz="quarter" idx="4"/>
          </p:nvPr>
        </p:nvSpPr>
        <p:spPr>
          <a:xfrm>
            <a:off x="8229600" y="6477119"/>
            <a:ext cx="761759" cy="244080"/>
          </a:xfrm>
          <a:prstGeom prst="rect">
            <a:avLst/>
          </a:prstGeom>
          <a:noFill/>
          <a:ln>
            <a:noFill/>
          </a:ln>
        </p:spPr>
        <p:txBody>
          <a:bodyPr wrap="square" lIns="90000" tIns="45000" rIns="90000" bIns="45000"/>
          <a:lstStyle>
            <a:lvl1pPr marL="0" marR="0" lvl="0" indent="0" algn="l" rtl="0" hangingPunct="1">
              <a:buNone/>
              <a:tabLst/>
              <a:defRPr lang="cs-CZ" sz="1800" b="0" i="0" u="none" strike="noStrike" kern="1200">
                <a:solidFill>
                  <a:srgbClr val="000000"/>
                </a:solidFill>
                <a:latin typeface="Franklin Gothic Book" pitchFamily="18"/>
                <a:ea typeface="Lucida Sans Unicode" pitchFamily="2"/>
                <a:cs typeface="Tahoma" pitchFamily="2"/>
              </a:defRPr>
            </a:lvl1pPr>
          </a:lstStyle>
          <a:p>
            <a:pPr lvl="0"/>
            <a:fld id="{C159B58A-2C19-47D7-A4F6-38031287CFE1}" type="slidenum">
              <a:t>‹#›</a:t>
            </a:fld>
            <a:fld id="{920A21A3-0063-4063-8FB6-CADF1E2D12D4}" type="slidenum">
              <a:t>‹#›</a:t>
            </a:fld>
            <a:endParaRPr lang="cs-CZ"/>
          </a:p>
        </p:txBody>
      </p:sp>
      <p:sp>
        <p:nvSpPr>
          <p:cNvPr id="8" name="Zástupný symbol pro nadpis 7"/>
          <p:cNvSpPr txBox="1">
            <a:spLocks noGrp="1"/>
          </p:cNvSpPr>
          <p:nvPr>
            <p:ph type="title"/>
          </p:nvPr>
        </p:nvSpPr>
        <p:spPr>
          <a:xfrm>
            <a:off x="457200" y="273600"/>
            <a:ext cx="8229240" cy="1144800"/>
          </a:xfrm>
          <a:prstGeom prst="rect">
            <a:avLst/>
          </a:prstGeom>
          <a:noFill/>
          <a:ln>
            <a:noFill/>
          </a:ln>
        </p:spPr>
        <p:txBody>
          <a:bodyPr lIns="0" tIns="0" rIns="0" bIns="0" anchor="ct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endParaRPr lang="cs-CZ"/>
          </a:p>
        </p:txBody>
      </p:sp>
      <p:sp>
        <p:nvSpPr>
          <p:cNvPr id="9" name="Zástupný symbol pro text 8"/>
          <p:cNvSpPr txBox="1">
            <a:spLocks noGrp="1"/>
          </p:cNvSpPr>
          <p:nvPr>
            <p:ph type="body" idx="1"/>
          </p:nvPr>
        </p:nvSpPr>
        <p:spPr>
          <a:xfrm>
            <a:off x="457200" y="1604520"/>
            <a:ext cx="8229240" cy="4525920"/>
          </a:xfrm>
          <a:prstGeom prst="rect">
            <a:avLst/>
          </a:prstGeom>
          <a:noFill/>
          <a:ln>
            <a:noFill/>
          </a:ln>
        </p:spPr>
        <p:txBody>
          <a:bodyPr lIns="0" tIns="0" rIns="0" bIns="0"/>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rtl="0" hangingPunct="1">
        <a:tabLst/>
        <a:defRPr lang="cs-CZ" sz="1800" b="0" i="0" u="none" strike="noStrike" kern="1200">
          <a:ln>
            <a:noFill/>
          </a:ln>
          <a:solidFill>
            <a:srgbClr val="000000"/>
          </a:solidFill>
          <a:latin typeface="Franklin Gothic Book" pitchFamily="18"/>
          <a:cs typeface="Tahoma" pitchFamily="2"/>
        </a:defRPr>
      </a:lvl1pPr>
    </p:titleStyle>
    <p:bodyStyle>
      <a:lvl1pPr algn="l" rtl="0" hangingPunct="1">
        <a:spcBef>
          <a:spcPts val="0"/>
        </a:spcBef>
        <a:spcAft>
          <a:spcPts val="1417"/>
        </a:spcAft>
        <a:tabLst/>
        <a:defRPr lang="cs-CZ" sz="3200" b="0" i="0" u="none" strike="noStrike" kern="1200">
          <a:ln>
            <a:noFill/>
          </a:ln>
          <a:solidFill>
            <a:srgbClr val="4E3B30"/>
          </a:solidFill>
          <a:latin typeface="Franklin Gothic Book" pitchFamily="18"/>
          <a:cs typeface="Tahoma" pitchFamily="2"/>
        </a:defRPr>
      </a:lvl1pPr>
    </p:bodyStyle>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cs-CZ" smtClean="0"/>
              <a:t>Kliknutím lze upravit styl.</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lvl="0"/>
            <a:fld id="{2C9F33BA-C337-4110-8FD3-511B1EE4BB0D}" type="datetime1">
              <a:rPr lang="cs-CZ" smtClean="0"/>
              <a:pPr lvl="0"/>
              <a:t>15.9.2014</a:t>
            </a:fld>
            <a:endParaRPr lang="cs-CZ"/>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lvl="0"/>
            <a:endParaRPr lang="cs-CZ"/>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lvl="0"/>
            <a:fld id="{358A0124-257B-440B-A83A-6AA12BD3411F}" type="slidenum">
              <a:rPr lang="cs-CZ" smtClean="0"/>
              <a:t>‹#›</a:t>
            </a:fld>
            <a:fld id="{B991F0F1-56C5-4616-9CDC-725830D68468}" type="slidenum">
              <a:rPr lang="cs-CZ" smtClean="0"/>
              <a:t>‹#›</a:t>
            </a:fld>
            <a:endParaRPr lang="cs-CZ"/>
          </a:p>
        </p:txBody>
      </p:sp>
    </p:spTree>
    <p:extLst>
      <p:ext uri="{BB962C8B-B14F-4D97-AF65-F5344CB8AC3E}">
        <p14:creationId xmlns:p14="http://schemas.microsoft.com/office/powerpoint/2010/main" val="254666246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cs-CZ" smtClean="0"/>
              <a:t>Kliknutím lze upravit styl.</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D9BA861-B4D4-43AA-B0EF-9B65C9B588EC}" type="datetimeFigureOut">
              <a:rPr lang="cs-CZ" smtClean="0"/>
              <a:t>15.9.2014</a:t>
            </a:fld>
            <a:endParaRPr lang="cs-CZ"/>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cs-CZ"/>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B90398D5-B8DC-4148-8DA3-688178733709}" type="slidenum">
              <a:rPr lang="cs-CZ" smtClean="0"/>
              <a:t>‹#›</a:t>
            </a:fld>
            <a:endParaRPr lang="cs-CZ"/>
          </a:p>
        </p:txBody>
      </p:sp>
    </p:spTree>
    <p:extLst>
      <p:ext uri="{BB962C8B-B14F-4D97-AF65-F5344CB8AC3E}">
        <p14:creationId xmlns:p14="http://schemas.microsoft.com/office/powerpoint/2010/main" val="1647248375"/>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5.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34.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34.xml"/><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34.xml"/><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34.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hyperlink" Target="http://www.bbc.co.uk/history/ancient/romans/questions_01.shtml" TargetMode="External"/><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34.xml"/><Relationship Id="rId5" Type="http://schemas.openxmlformats.org/officeDocument/2006/relationships/image" Target="../media/image31.png"/><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34.xml"/><Relationship Id="rId5" Type="http://schemas.openxmlformats.org/officeDocument/2006/relationships/image" Target="../media/image34.png"/><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3.xml"/><Relationship Id="rId1" Type="http://schemas.openxmlformats.org/officeDocument/2006/relationships/slideLayout" Target="../slideLayouts/slideLayout37.xml"/><Relationship Id="rId5" Type="http://schemas.openxmlformats.org/officeDocument/2006/relationships/image" Target="../media/image40.png"/><Relationship Id="rId4" Type="http://schemas.openxmlformats.org/officeDocument/2006/relationships/image" Target="../media/image39.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hyperlink" Target="http://www.hullwebs.co.uk/content/c-anglo-saxon/home-life/anglo-saxon-women.htm" TargetMode="External"/><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8.xml"/><Relationship Id="rId1" Type="http://schemas.openxmlformats.org/officeDocument/2006/relationships/slideLayout" Target="../slideLayouts/slideLayout34.xml"/><Relationship Id="rId6" Type="http://schemas.openxmlformats.org/officeDocument/2006/relationships/image" Target="../media/image45.jpeg"/><Relationship Id="rId5" Type="http://schemas.openxmlformats.org/officeDocument/2006/relationships/image" Target="../media/image44.png"/><Relationship Id="rId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name="page1">
    <p:spTree>
      <p:nvGrpSpPr>
        <p:cNvPr id="1" name=""/>
        <p:cNvGrpSpPr/>
        <p:nvPr/>
      </p:nvGrpSpPr>
      <p:grpSpPr>
        <a:xfrm>
          <a:off x="0" y="0"/>
          <a:ext cx="0" cy="0"/>
          <a:chOff x="0" y="0"/>
          <a:chExt cx="0" cy="0"/>
        </a:xfrm>
      </p:grpSpPr>
      <p:sp>
        <p:nvSpPr>
          <p:cNvPr id="4" name="Zástupný symbol pro datum 1"/>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2" name="Nadpis 3"/>
          <p:cNvSpPr txBox="1">
            <a:spLocks noGrp="1"/>
          </p:cNvSpPr>
          <p:nvPr>
            <p:ph type="title" idx="4294967295"/>
          </p:nvPr>
        </p:nvSpPr>
        <p:spPr>
          <a:xfrm>
            <a:off x="457200" y="457200"/>
            <a:ext cx="8686800" cy="838200"/>
          </a:xfrm>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cs-CZ"/>
              <a:t>      The Dawn of British Culture</a:t>
            </a:r>
          </a:p>
        </p:txBody>
      </p:sp>
      <p:pic>
        <p:nvPicPr>
          <p:cNvPr id="3" name="Picture 2"/>
          <p:cNvPicPr>
            <a:picLocks noChangeAspect="1"/>
          </p:cNvPicPr>
          <p:nvPr/>
        </p:nvPicPr>
        <p:blipFill>
          <a:blip r:embed="rId3">
            <a:lum/>
            <a:alphaModFix/>
          </a:blip>
          <a:srcRect/>
          <a:stretch>
            <a:fillRect/>
          </a:stretch>
        </p:blipFill>
        <p:spPr>
          <a:xfrm>
            <a:off x="2340000" y="1594440"/>
            <a:ext cx="4122000" cy="452556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buNone/>
            </a:pPr>
            <a:r>
              <a:rPr lang="cs-CZ" dirty="0" smtClean="0"/>
              <a:t>            </a:t>
            </a:r>
            <a:r>
              <a:rPr lang="cs-CZ" dirty="0" err="1" smtClean="0"/>
              <a:t>Is</a:t>
            </a:r>
            <a:r>
              <a:rPr lang="cs-CZ" dirty="0" smtClean="0"/>
              <a:t> </a:t>
            </a:r>
            <a:r>
              <a:rPr lang="cs-CZ" dirty="0" err="1" smtClean="0"/>
              <a:t>English</a:t>
            </a:r>
            <a:r>
              <a:rPr lang="cs-CZ" dirty="0" smtClean="0"/>
              <a:t> </a:t>
            </a:r>
            <a:r>
              <a:rPr lang="cs-CZ" dirty="0" err="1" smtClean="0"/>
              <a:t>history</a:t>
            </a:r>
            <a:r>
              <a:rPr lang="cs-CZ" dirty="0" smtClean="0"/>
              <a:t> „</a:t>
            </a:r>
            <a:r>
              <a:rPr lang="cs-CZ" dirty="0" err="1" smtClean="0"/>
              <a:t>different</a:t>
            </a:r>
            <a:r>
              <a:rPr lang="cs-CZ" dirty="0" smtClean="0"/>
              <a:t>“?</a:t>
            </a:r>
            <a:endParaRPr lang="cs-CZ" dirty="0"/>
          </a:p>
        </p:txBody>
      </p:sp>
      <p:sp>
        <p:nvSpPr>
          <p:cNvPr id="3" name="Zástupný symbol pro obsah 2"/>
          <p:cNvSpPr>
            <a:spLocks noGrp="1"/>
          </p:cNvSpPr>
          <p:nvPr>
            <p:ph idx="1"/>
          </p:nvPr>
        </p:nvSpPr>
        <p:spPr/>
        <p:txBody>
          <a:bodyPr>
            <a:normAutofit fontScale="92500" lnSpcReduction="20000"/>
          </a:bodyPr>
          <a:lstStyle/>
          <a:p>
            <a:pPr marL="0" indent="0">
              <a:buNone/>
              <a:tabLst>
                <a:tab pos="6810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cs-CZ" altLang="cs-CZ" sz="2000" dirty="0" err="1" smtClean="0"/>
              <a:t>English</a:t>
            </a:r>
            <a:r>
              <a:rPr lang="cs-CZ" altLang="cs-CZ" sz="2000" dirty="0" smtClean="0"/>
              <a:t> </a:t>
            </a:r>
            <a:r>
              <a:rPr lang="cs-CZ" altLang="cs-CZ" sz="2000" dirty="0" err="1" smtClean="0"/>
              <a:t>exceptionalism</a:t>
            </a:r>
            <a:r>
              <a:rPr lang="cs-CZ" altLang="cs-CZ" sz="2000" dirty="0" smtClean="0"/>
              <a:t>:  </a:t>
            </a:r>
            <a:r>
              <a:rPr lang="cs-CZ" altLang="cs-CZ" sz="2000" dirty="0" err="1" smtClean="0"/>
              <a:t>put</a:t>
            </a:r>
            <a:r>
              <a:rPr lang="cs-CZ" altLang="cs-CZ" sz="2000" dirty="0" smtClean="0"/>
              <a:t> forward by </a:t>
            </a:r>
            <a:r>
              <a:rPr lang="cs-CZ" altLang="cs-CZ" sz="2000" dirty="0" err="1" smtClean="0"/>
              <a:t>historian</a:t>
            </a:r>
            <a:r>
              <a:rPr lang="cs-CZ" altLang="cs-CZ" sz="2000" dirty="0" smtClean="0"/>
              <a:t> and </a:t>
            </a:r>
            <a:r>
              <a:rPr lang="cs-CZ" altLang="cs-CZ" sz="2000" dirty="0" err="1" smtClean="0"/>
              <a:t>anthropologist</a:t>
            </a:r>
            <a:r>
              <a:rPr lang="cs-CZ" altLang="cs-CZ" sz="2000" dirty="0" smtClean="0"/>
              <a:t> </a:t>
            </a:r>
            <a:r>
              <a:rPr lang="cs-CZ" altLang="cs-CZ" sz="2000" b="1" dirty="0" smtClean="0"/>
              <a:t>Alan </a:t>
            </a:r>
            <a:r>
              <a:rPr lang="cs-CZ" altLang="cs-CZ" sz="2000" b="1" dirty="0" err="1"/>
              <a:t>Macfarlane</a:t>
            </a:r>
            <a:r>
              <a:rPr lang="cs-CZ" altLang="cs-CZ" sz="2000" b="1" dirty="0"/>
              <a:t> </a:t>
            </a:r>
            <a:r>
              <a:rPr lang="cs-CZ" altLang="cs-CZ" sz="2000" dirty="0"/>
              <a:t>(</a:t>
            </a:r>
            <a:r>
              <a:rPr lang="cs-CZ" altLang="cs-CZ" sz="2000" dirty="0" err="1"/>
              <a:t>born</a:t>
            </a:r>
            <a:r>
              <a:rPr lang="cs-CZ" altLang="cs-CZ" sz="2000" dirty="0"/>
              <a:t> </a:t>
            </a:r>
            <a:r>
              <a:rPr lang="cs-CZ" altLang="cs-CZ" sz="2000" dirty="0" smtClean="0"/>
              <a:t>1941)                                                                                   argument: </a:t>
            </a:r>
            <a:r>
              <a:rPr lang="cs-CZ" altLang="cs-CZ" sz="2000" dirty="0" err="1"/>
              <a:t>English</a:t>
            </a:r>
            <a:r>
              <a:rPr lang="cs-CZ" altLang="cs-CZ" sz="2000" dirty="0"/>
              <a:t> society </a:t>
            </a:r>
            <a:r>
              <a:rPr lang="cs-CZ" altLang="cs-CZ" sz="2000" dirty="0" smtClean="0"/>
              <a:t>has </a:t>
            </a:r>
            <a:r>
              <a:rPr lang="cs-CZ" altLang="cs-CZ" sz="2000" dirty="0" err="1" smtClean="0"/>
              <a:t>differed</a:t>
            </a:r>
            <a:r>
              <a:rPr lang="cs-CZ" altLang="cs-CZ" sz="2000" dirty="0" smtClean="0"/>
              <a:t> </a:t>
            </a:r>
            <a:r>
              <a:rPr lang="cs-CZ" altLang="cs-CZ" sz="2000" dirty="0" err="1"/>
              <a:t>from</a:t>
            </a:r>
            <a:r>
              <a:rPr lang="cs-CZ" altLang="cs-CZ" sz="2000" dirty="0"/>
              <a:t> Continental </a:t>
            </a:r>
            <a:r>
              <a:rPr lang="cs-CZ" altLang="cs-CZ" sz="2000" dirty="0" err="1" smtClean="0"/>
              <a:t>societies</a:t>
            </a:r>
            <a:r>
              <a:rPr lang="cs-CZ" altLang="cs-CZ" sz="2000" dirty="0" smtClean="0"/>
              <a:t> </a:t>
            </a:r>
            <a:r>
              <a:rPr lang="cs-CZ" altLang="cs-CZ" sz="2000" dirty="0" err="1" smtClean="0"/>
              <a:t>since</a:t>
            </a:r>
            <a:r>
              <a:rPr lang="cs-CZ" altLang="cs-CZ" sz="2000" dirty="0" smtClean="0"/>
              <a:t> </a:t>
            </a:r>
            <a:r>
              <a:rPr lang="cs-CZ" altLang="cs-CZ" sz="2000" dirty="0" err="1" smtClean="0"/>
              <a:t>the</a:t>
            </a:r>
            <a:r>
              <a:rPr lang="cs-CZ" altLang="cs-CZ" sz="2000" dirty="0" smtClean="0"/>
              <a:t> </a:t>
            </a:r>
            <a:r>
              <a:rPr lang="cs-CZ" altLang="cs-CZ" sz="2000" dirty="0" err="1" smtClean="0"/>
              <a:t>Middle</a:t>
            </a:r>
            <a:r>
              <a:rPr lang="cs-CZ" altLang="cs-CZ" sz="2000" dirty="0" smtClean="0"/>
              <a:t> </a:t>
            </a:r>
            <a:r>
              <a:rPr lang="cs-CZ" altLang="cs-CZ" sz="2000" dirty="0" err="1" smtClean="0"/>
              <a:t>Ages</a:t>
            </a:r>
            <a:r>
              <a:rPr lang="cs-CZ" altLang="cs-CZ" sz="2000" dirty="0" smtClean="0"/>
              <a:t>, as </a:t>
            </a:r>
            <a:r>
              <a:rPr lang="cs-CZ" altLang="cs-CZ" sz="2000" dirty="0" err="1" smtClean="0"/>
              <a:t>it</a:t>
            </a:r>
            <a:r>
              <a:rPr lang="cs-CZ" altLang="cs-CZ" sz="2000" dirty="0" smtClean="0"/>
              <a:t> </a:t>
            </a:r>
            <a:r>
              <a:rPr lang="cs-CZ" altLang="cs-CZ" sz="2000" dirty="0" err="1" smtClean="0"/>
              <a:t>moved</a:t>
            </a:r>
            <a:r>
              <a:rPr lang="cs-CZ" altLang="cs-CZ" sz="2000" dirty="0" smtClean="0"/>
              <a:t> </a:t>
            </a:r>
            <a:r>
              <a:rPr lang="cs-CZ" altLang="cs-CZ" sz="2000" dirty="0" err="1" smtClean="0"/>
              <a:t>towards</a:t>
            </a:r>
            <a:r>
              <a:rPr lang="cs-CZ" altLang="cs-CZ" sz="2000" dirty="0" smtClean="0"/>
              <a:t> </a:t>
            </a:r>
            <a:r>
              <a:rPr lang="cs-CZ" altLang="cs-CZ" sz="2000" dirty="0" err="1" smtClean="0"/>
              <a:t>liberty</a:t>
            </a:r>
            <a:r>
              <a:rPr lang="cs-CZ" altLang="cs-CZ" sz="2000" dirty="0" smtClean="0"/>
              <a:t> and </a:t>
            </a:r>
            <a:r>
              <a:rPr lang="cs-CZ" altLang="cs-CZ" sz="2000" dirty="0" err="1" smtClean="0"/>
              <a:t>capitalism</a:t>
            </a:r>
            <a:endParaRPr lang="cs-CZ" altLang="cs-CZ" sz="2000" dirty="0"/>
          </a:p>
          <a:p>
            <a:pPr marL="342900" indent="-342900">
              <a:tabLst>
                <a:tab pos="6810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cs-CZ" altLang="cs-CZ" sz="2000" dirty="0" err="1" smtClean="0"/>
              <a:t>History</a:t>
            </a:r>
            <a:r>
              <a:rPr lang="cs-CZ" altLang="cs-CZ" sz="2000" dirty="0" smtClean="0"/>
              <a:t> </a:t>
            </a:r>
            <a:r>
              <a:rPr lang="cs-CZ" altLang="cs-CZ" sz="2000" dirty="0" err="1"/>
              <a:t>of</a:t>
            </a:r>
            <a:r>
              <a:rPr lang="cs-CZ" altLang="cs-CZ" sz="2000" dirty="0"/>
              <a:t> </a:t>
            </a:r>
            <a:r>
              <a:rPr lang="cs-CZ" altLang="cs-CZ" sz="2000" dirty="0" err="1"/>
              <a:t>trading</a:t>
            </a:r>
            <a:r>
              <a:rPr lang="cs-CZ" altLang="cs-CZ" sz="2000" dirty="0"/>
              <a:t> (</a:t>
            </a:r>
            <a:r>
              <a:rPr lang="cs-CZ" altLang="cs-CZ" sz="2000" dirty="0" err="1"/>
              <a:t>the</a:t>
            </a:r>
            <a:r>
              <a:rPr lang="cs-CZ" altLang="cs-CZ" sz="2000" dirty="0"/>
              <a:t> </a:t>
            </a:r>
            <a:r>
              <a:rPr lang="cs-CZ" altLang="cs-CZ" sz="2000" dirty="0" err="1"/>
              <a:t>English</a:t>
            </a:r>
            <a:r>
              <a:rPr lang="cs-CZ" altLang="cs-CZ" sz="2000" dirty="0"/>
              <a:t> </a:t>
            </a:r>
            <a:r>
              <a:rPr lang="cs-CZ" altLang="cs-CZ" sz="2000" dirty="0" err="1"/>
              <a:t>were</a:t>
            </a:r>
            <a:r>
              <a:rPr lang="cs-CZ" altLang="cs-CZ" sz="2000" dirty="0"/>
              <a:t> </a:t>
            </a:r>
            <a:r>
              <a:rPr lang="cs-CZ" altLang="cs-CZ" sz="2000" dirty="0" err="1"/>
              <a:t>unusually</a:t>
            </a:r>
            <a:r>
              <a:rPr lang="cs-CZ" altLang="cs-CZ" sz="2000" dirty="0"/>
              <a:t> market-</a:t>
            </a:r>
            <a:r>
              <a:rPr lang="cs-CZ" altLang="cs-CZ" sz="2000" dirty="0" err="1"/>
              <a:t>oriented</a:t>
            </a:r>
            <a:r>
              <a:rPr lang="cs-CZ" altLang="cs-CZ" sz="2000" dirty="0"/>
              <a:t> </a:t>
            </a:r>
            <a:r>
              <a:rPr lang="cs-CZ" altLang="cs-CZ" sz="2000" dirty="0" err="1"/>
              <a:t>from</a:t>
            </a:r>
            <a:r>
              <a:rPr lang="cs-CZ" altLang="cs-CZ" sz="2000" dirty="0"/>
              <a:t> medieval </a:t>
            </a:r>
            <a:r>
              <a:rPr lang="cs-CZ" altLang="cs-CZ" sz="2000" dirty="0" err="1"/>
              <a:t>times</a:t>
            </a:r>
            <a:r>
              <a:rPr lang="cs-CZ" altLang="cs-CZ" sz="2000" dirty="0"/>
              <a:t>; </a:t>
            </a:r>
            <a:r>
              <a:rPr lang="cs-CZ" altLang="cs-CZ" sz="2000" dirty="0" err="1"/>
              <a:t>work</a:t>
            </a:r>
            <a:r>
              <a:rPr lang="cs-CZ" altLang="cs-CZ" sz="2000" dirty="0"/>
              <a:t> </a:t>
            </a:r>
            <a:r>
              <a:rPr lang="cs-CZ" altLang="cs-CZ" sz="2000" dirty="0" err="1"/>
              <a:t>for</a:t>
            </a:r>
            <a:r>
              <a:rPr lang="cs-CZ" altLang="cs-CZ" sz="2000" dirty="0"/>
              <a:t> </a:t>
            </a:r>
            <a:r>
              <a:rPr lang="cs-CZ" altLang="cs-CZ" sz="2000" dirty="0" err="1"/>
              <a:t>wages</a:t>
            </a:r>
            <a:r>
              <a:rPr lang="cs-CZ" altLang="cs-CZ" sz="2000" dirty="0"/>
              <a:t>, business </a:t>
            </a:r>
            <a:r>
              <a:rPr lang="cs-CZ" altLang="cs-CZ" sz="2000" dirty="0" err="1" smtClean="0"/>
              <a:t>skills</a:t>
            </a:r>
            <a:endParaRPr lang="cs-CZ" altLang="cs-CZ" sz="2000" dirty="0"/>
          </a:p>
          <a:p>
            <a:pPr marL="342900" indent="-342900">
              <a:tabLst>
                <a:tab pos="6810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cs-CZ" altLang="cs-CZ" sz="2000" dirty="0" err="1" smtClean="0"/>
              <a:t>Common</a:t>
            </a:r>
            <a:r>
              <a:rPr lang="cs-CZ" altLang="cs-CZ" sz="2000" dirty="0" smtClean="0"/>
              <a:t> </a:t>
            </a:r>
            <a:r>
              <a:rPr lang="cs-CZ" altLang="cs-CZ" sz="2000" dirty="0" err="1"/>
              <a:t>Law</a:t>
            </a:r>
            <a:r>
              <a:rPr lang="cs-CZ" altLang="cs-CZ" sz="2000" dirty="0"/>
              <a:t> </a:t>
            </a:r>
            <a:r>
              <a:rPr lang="cs-CZ" altLang="cs-CZ" sz="2000" dirty="0" err="1"/>
              <a:t>system</a:t>
            </a:r>
            <a:r>
              <a:rPr lang="cs-CZ" altLang="cs-CZ" sz="2000" dirty="0"/>
              <a:t> (</a:t>
            </a:r>
            <a:r>
              <a:rPr lang="cs-CZ" altLang="cs-CZ" sz="2000" i="1" dirty="0" err="1"/>
              <a:t>law</a:t>
            </a:r>
            <a:r>
              <a:rPr lang="cs-CZ" altLang="cs-CZ" sz="2000" i="1" dirty="0"/>
              <a:t> </a:t>
            </a:r>
            <a:r>
              <a:rPr lang="cs-CZ" altLang="cs-CZ" sz="2000" i="1" dirty="0" err="1"/>
              <a:t>of</a:t>
            </a:r>
            <a:r>
              <a:rPr lang="cs-CZ" altLang="cs-CZ" sz="2000" i="1" dirty="0"/>
              <a:t> </a:t>
            </a:r>
            <a:r>
              <a:rPr lang="cs-CZ" altLang="cs-CZ" sz="2000" i="1" dirty="0" err="1"/>
              <a:t>the</a:t>
            </a:r>
            <a:r>
              <a:rPr lang="cs-CZ" altLang="cs-CZ" sz="2000" i="1" dirty="0"/>
              <a:t> </a:t>
            </a:r>
            <a:r>
              <a:rPr lang="cs-CZ" altLang="cs-CZ" sz="2000" i="1" dirty="0" err="1" smtClean="0"/>
              <a:t>land</a:t>
            </a:r>
            <a:r>
              <a:rPr lang="cs-CZ" altLang="cs-CZ" sz="2000" i="1" dirty="0" smtClean="0"/>
              <a:t> </a:t>
            </a:r>
            <a:r>
              <a:rPr lang="cs-CZ" altLang="cs-CZ" sz="2000" dirty="0" smtClean="0"/>
              <a:t>as </a:t>
            </a:r>
            <a:r>
              <a:rPr lang="cs-CZ" altLang="cs-CZ" sz="2000" dirty="0" err="1"/>
              <a:t>opposed</a:t>
            </a:r>
            <a:r>
              <a:rPr lang="cs-CZ" altLang="cs-CZ" sz="2000" dirty="0"/>
              <a:t> to </a:t>
            </a:r>
            <a:r>
              <a:rPr lang="cs-CZ" altLang="cs-CZ" sz="2000" dirty="0" err="1"/>
              <a:t>laws</a:t>
            </a:r>
            <a:r>
              <a:rPr lang="cs-CZ" altLang="cs-CZ" sz="2000" dirty="0"/>
              <a:t> </a:t>
            </a:r>
            <a:r>
              <a:rPr lang="cs-CZ" altLang="cs-CZ" sz="2000" dirty="0" err="1" smtClean="0"/>
              <a:t>imposed</a:t>
            </a:r>
            <a:r>
              <a:rPr lang="cs-CZ" altLang="cs-CZ" sz="2000" dirty="0" smtClean="0"/>
              <a:t> by </a:t>
            </a:r>
            <a:r>
              <a:rPr lang="cs-CZ" altLang="cs-CZ" sz="2000" dirty="0" err="1" smtClean="0"/>
              <a:t>monarchs</a:t>
            </a:r>
            <a:r>
              <a:rPr lang="cs-CZ" altLang="cs-CZ" sz="2000" dirty="0" smtClean="0"/>
              <a:t>)</a:t>
            </a:r>
          </a:p>
          <a:p>
            <a:pPr marL="342900" indent="-342900">
              <a:tabLst>
                <a:tab pos="6810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cs-CZ" altLang="cs-CZ" sz="2000" dirty="0" smtClean="0"/>
              <a:t>Early </a:t>
            </a:r>
            <a:r>
              <a:rPr lang="cs-CZ" altLang="cs-CZ" sz="2000" dirty="0" err="1" smtClean="0"/>
              <a:t>industrialization</a:t>
            </a:r>
            <a:r>
              <a:rPr lang="cs-CZ" altLang="cs-CZ" sz="2000" dirty="0" smtClean="0"/>
              <a:t> </a:t>
            </a:r>
          </a:p>
          <a:p>
            <a:pPr marL="342900" indent="-342900">
              <a:tabLst>
                <a:tab pos="6810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cs-CZ" altLang="cs-CZ" sz="2000" dirty="0" err="1" smtClean="0"/>
              <a:t>Nuclear</a:t>
            </a:r>
            <a:r>
              <a:rPr lang="cs-CZ" altLang="cs-CZ" sz="2000" dirty="0" smtClean="0"/>
              <a:t> </a:t>
            </a:r>
            <a:r>
              <a:rPr lang="cs-CZ" altLang="cs-CZ" sz="2000" dirty="0" err="1"/>
              <a:t>family</a:t>
            </a:r>
            <a:r>
              <a:rPr lang="cs-CZ" altLang="cs-CZ" sz="2000" dirty="0"/>
              <a:t>, </a:t>
            </a:r>
            <a:r>
              <a:rPr lang="cs-CZ" altLang="cs-CZ" sz="2000" dirty="0" err="1"/>
              <a:t>rather</a:t>
            </a:r>
            <a:r>
              <a:rPr lang="cs-CZ" altLang="cs-CZ" sz="2000" dirty="0"/>
              <a:t> </a:t>
            </a:r>
            <a:r>
              <a:rPr lang="cs-CZ" altLang="cs-CZ" sz="2000" dirty="0" err="1"/>
              <a:t>than</a:t>
            </a:r>
            <a:r>
              <a:rPr lang="cs-CZ" altLang="cs-CZ" sz="2000" dirty="0"/>
              <a:t> </a:t>
            </a:r>
            <a:r>
              <a:rPr lang="cs-CZ" altLang="cs-CZ" sz="2000" dirty="0" err="1"/>
              <a:t>large</a:t>
            </a:r>
            <a:r>
              <a:rPr lang="cs-CZ" altLang="cs-CZ" sz="2000" dirty="0"/>
              <a:t> </a:t>
            </a:r>
            <a:r>
              <a:rPr lang="cs-CZ" altLang="cs-CZ" sz="2000" dirty="0" err="1" smtClean="0"/>
              <a:t>extended</a:t>
            </a:r>
            <a:r>
              <a:rPr lang="cs-CZ" altLang="cs-CZ" sz="2000" dirty="0" smtClean="0"/>
              <a:t> </a:t>
            </a:r>
            <a:r>
              <a:rPr lang="cs-CZ" altLang="cs-CZ" sz="2000" dirty="0" err="1" smtClean="0"/>
              <a:t>clans</a:t>
            </a:r>
            <a:r>
              <a:rPr lang="cs-CZ" altLang="cs-CZ" sz="2000" dirty="0" smtClean="0"/>
              <a:t>                                                                   </a:t>
            </a:r>
            <a:r>
              <a:rPr lang="cs-CZ" altLang="cs-CZ" sz="2000" dirty="0" err="1"/>
              <a:t>ideal</a:t>
            </a:r>
            <a:r>
              <a:rPr lang="cs-CZ" altLang="cs-CZ" sz="2000" dirty="0"/>
              <a:t> </a:t>
            </a:r>
            <a:r>
              <a:rPr lang="cs-CZ" altLang="cs-CZ" sz="2000" dirty="0" err="1"/>
              <a:t>for</a:t>
            </a:r>
            <a:r>
              <a:rPr lang="cs-CZ" altLang="cs-CZ" sz="2000" dirty="0"/>
              <a:t> </a:t>
            </a:r>
            <a:r>
              <a:rPr lang="cs-CZ" altLang="cs-CZ" sz="2000" dirty="0" err="1"/>
              <a:t>development</a:t>
            </a:r>
            <a:r>
              <a:rPr lang="cs-CZ" altLang="cs-CZ" sz="2000" dirty="0"/>
              <a:t> </a:t>
            </a:r>
            <a:r>
              <a:rPr lang="cs-CZ" altLang="cs-CZ" sz="2000" dirty="0" err="1"/>
              <a:t>of</a:t>
            </a:r>
            <a:r>
              <a:rPr lang="cs-CZ" altLang="cs-CZ" sz="2000" dirty="0"/>
              <a:t> </a:t>
            </a:r>
            <a:r>
              <a:rPr lang="cs-CZ" altLang="cs-CZ" sz="2000" dirty="0" err="1"/>
              <a:t>capitalism</a:t>
            </a:r>
            <a:endParaRPr lang="cs-CZ" altLang="cs-CZ" sz="2000" dirty="0"/>
          </a:p>
          <a:p>
            <a:endParaRPr lang="cs-CZ" dirty="0"/>
          </a:p>
        </p:txBody>
      </p:sp>
      <p:pic>
        <p:nvPicPr>
          <p:cNvPr id="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4221088"/>
            <a:ext cx="1260475" cy="18002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4368" y="4581128"/>
            <a:ext cx="935955" cy="126015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1111321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Some</a:t>
            </a:r>
            <a:r>
              <a:rPr lang="cs-CZ" dirty="0" smtClean="0"/>
              <a:t> prominent </a:t>
            </a:r>
            <a:r>
              <a:rPr lang="cs-CZ" dirty="0" err="1" smtClean="0"/>
              <a:t>English</a:t>
            </a:r>
            <a:r>
              <a:rPr lang="cs-CZ" dirty="0" smtClean="0"/>
              <a:t> </a:t>
            </a:r>
            <a:r>
              <a:rPr lang="cs-CZ" dirty="0" err="1" smtClean="0"/>
              <a:t>historians</a:t>
            </a:r>
            <a:endParaRPr lang="cs-CZ" dirty="0"/>
          </a:p>
        </p:txBody>
      </p:sp>
      <p:sp>
        <p:nvSpPr>
          <p:cNvPr id="4" name="Zástupný symbol pro obsah 3"/>
          <p:cNvSpPr>
            <a:spLocks noGrp="1"/>
          </p:cNvSpPr>
          <p:nvPr>
            <p:ph sz="half" idx="1"/>
          </p:nvPr>
        </p:nvSpPr>
        <p:spPr/>
        <p:txBody>
          <a:bodyPr/>
          <a:lstStyle/>
          <a:p>
            <a:r>
              <a:rPr lang="cs-CZ" dirty="0" err="1" smtClean="0"/>
              <a:t>Eric</a:t>
            </a:r>
            <a:r>
              <a:rPr lang="cs-CZ" dirty="0" smtClean="0"/>
              <a:t> </a:t>
            </a:r>
            <a:r>
              <a:rPr lang="cs-CZ" dirty="0" err="1" smtClean="0"/>
              <a:t>Hobsbawm</a:t>
            </a:r>
            <a:endParaRPr lang="cs-CZ" dirty="0" smtClean="0"/>
          </a:p>
          <a:p>
            <a:r>
              <a:rPr lang="cs-CZ" dirty="0" smtClean="0"/>
              <a:t>Peter </a:t>
            </a:r>
            <a:r>
              <a:rPr lang="cs-CZ" dirty="0" err="1" smtClean="0"/>
              <a:t>Ackroyd</a:t>
            </a:r>
            <a:endParaRPr lang="cs-CZ" dirty="0" smtClean="0"/>
          </a:p>
          <a:p>
            <a:r>
              <a:rPr lang="cs-CZ" dirty="0" smtClean="0"/>
              <a:t>Simon </a:t>
            </a:r>
            <a:r>
              <a:rPr lang="cs-CZ" dirty="0" err="1" smtClean="0"/>
              <a:t>Schama</a:t>
            </a:r>
            <a:endParaRPr lang="cs-CZ" dirty="0" smtClean="0"/>
          </a:p>
          <a:p>
            <a:r>
              <a:rPr lang="cs-CZ" dirty="0" smtClean="0"/>
              <a:t>David </a:t>
            </a:r>
            <a:r>
              <a:rPr lang="cs-CZ" dirty="0" err="1" smtClean="0"/>
              <a:t>Starkey</a:t>
            </a:r>
            <a:endParaRPr lang="cs-CZ" dirty="0" smtClean="0"/>
          </a:p>
          <a:p>
            <a:r>
              <a:rPr lang="cs-CZ" dirty="0" smtClean="0"/>
              <a:t>Antonia </a:t>
            </a:r>
            <a:r>
              <a:rPr lang="cs-CZ" dirty="0" err="1" smtClean="0"/>
              <a:t>Fraser</a:t>
            </a:r>
            <a:endParaRPr lang="cs-CZ" dirty="0"/>
          </a:p>
        </p:txBody>
      </p:sp>
      <p:pic>
        <p:nvPicPr>
          <p:cNvPr id="1030" name="Picture 6" descr="http://pixhst.com/avaxhome/fe/34/002434fe_medium.jpe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2869616" y="1463510"/>
            <a:ext cx="1656184" cy="2004788"/>
          </a:xfrm>
          <a:prstGeom prst="rect">
            <a:avLst/>
          </a:prstGeom>
          <a:noFill/>
          <a:extLst>
            <a:ext uri="{909E8E84-426E-40DD-AFC4-6F175D3DCCD1}">
              <a14:hiddenFill xmlns:a14="http://schemas.microsoft.com/office/drawing/2010/main">
                <a:solidFill>
                  <a:srgbClr val="FFFFFF"/>
                </a:solidFill>
              </a14:hiddenFill>
            </a:ext>
          </a:extLst>
        </p:spPr>
      </p:pic>
      <p:pic>
        <p:nvPicPr>
          <p:cNvPr id="8" name="Obrázek 7"/>
          <p:cNvPicPr>
            <a:picLocks noChangeAspect="1"/>
          </p:cNvPicPr>
          <p:nvPr/>
        </p:nvPicPr>
        <p:blipFill>
          <a:blip r:embed="rId3"/>
          <a:stretch>
            <a:fillRect/>
          </a:stretch>
        </p:blipFill>
        <p:spPr>
          <a:xfrm>
            <a:off x="4689045" y="1772815"/>
            <a:ext cx="1755164" cy="2303027"/>
          </a:xfrm>
          <a:prstGeom prst="rect">
            <a:avLst/>
          </a:prstGeom>
        </p:spPr>
      </p:pic>
      <p:pic>
        <p:nvPicPr>
          <p:cNvPr id="1036" name="Picture 12" descr="http://www.martinus.cz/data/tovar/_l/184/l18456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13632" y="3698487"/>
            <a:ext cx="1968153" cy="2573063"/>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http://giotto.ibs.it/cop/copj170.asp?f=978880445372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37983" y="4293096"/>
            <a:ext cx="1619250" cy="2099188"/>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http://ecx.images-amazon.com/images/I/41YKS07BTEL._SY300_.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07454" y="1952145"/>
            <a:ext cx="1322199" cy="2148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4756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Origins</a:t>
            </a:r>
            <a:r>
              <a:rPr lang="cs-CZ" dirty="0" smtClean="0"/>
              <a:t> </a:t>
            </a:r>
            <a:r>
              <a:rPr lang="cs-CZ" dirty="0" err="1" smtClean="0"/>
              <a:t>of</a:t>
            </a:r>
            <a:r>
              <a:rPr lang="cs-CZ" dirty="0" smtClean="0"/>
              <a:t> </a:t>
            </a:r>
            <a:r>
              <a:rPr lang="cs-CZ" dirty="0" err="1" smtClean="0"/>
              <a:t>the</a:t>
            </a:r>
            <a:r>
              <a:rPr lang="cs-CZ" dirty="0" smtClean="0"/>
              <a:t> </a:t>
            </a:r>
            <a:r>
              <a:rPr lang="cs-CZ" dirty="0" err="1" smtClean="0"/>
              <a:t>names</a:t>
            </a:r>
            <a:r>
              <a:rPr lang="cs-CZ" dirty="0" smtClean="0"/>
              <a:t> „</a:t>
            </a:r>
            <a:r>
              <a:rPr lang="cs-CZ" dirty="0" err="1" smtClean="0"/>
              <a:t>Britain</a:t>
            </a:r>
            <a:r>
              <a:rPr lang="cs-CZ" dirty="0" smtClean="0"/>
              <a:t>“ and „</a:t>
            </a:r>
            <a:r>
              <a:rPr lang="cs-CZ" dirty="0" err="1" smtClean="0"/>
              <a:t>England</a:t>
            </a:r>
            <a:r>
              <a:rPr lang="cs-CZ" dirty="0" smtClean="0"/>
              <a:t>“</a:t>
            </a:r>
            <a:endParaRPr lang="cs-CZ" dirty="0"/>
          </a:p>
        </p:txBody>
      </p:sp>
      <p:sp>
        <p:nvSpPr>
          <p:cNvPr id="3" name="Zástupný symbol pro obsah 2"/>
          <p:cNvSpPr>
            <a:spLocks noGrp="1"/>
          </p:cNvSpPr>
          <p:nvPr>
            <p:ph sz="half" idx="1"/>
          </p:nvPr>
        </p:nvSpPr>
        <p:spPr>
          <a:xfrm>
            <a:off x="765523" y="2383658"/>
            <a:ext cx="3088109" cy="3880772"/>
          </a:xfrm>
        </p:spPr>
        <p:txBody>
          <a:bodyPr>
            <a:normAutofit fontScale="92500" lnSpcReduction="20000"/>
          </a:bodyPr>
          <a:lstStyle/>
          <a:p>
            <a:r>
              <a:rPr lang="cs-CZ" dirty="0" smtClean="0"/>
              <a:t>325 – A </a:t>
            </a:r>
            <a:r>
              <a:rPr lang="cs-CZ" dirty="0" err="1" smtClean="0"/>
              <a:t>Greek</a:t>
            </a:r>
            <a:r>
              <a:rPr lang="cs-CZ" dirty="0" smtClean="0"/>
              <a:t> </a:t>
            </a:r>
            <a:r>
              <a:rPr lang="cs-CZ" dirty="0" err="1" smtClean="0"/>
              <a:t>merchant</a:t>
            </a:r>
            <a:r>
              <a:rPr lang="cs-CZ" dirty="0" smtClean="0"/>
              <a:t> and </a:t>
            </a:r>
            <a:r>
              <a:rPr lang="cs-CZ" dirty="0" err="1" smtClean="0"/>
              <a:t>explorer</a:t>
            </a:r>
            <a:r>
              <a:rPr lang="cs-CZ" dirty="0" smtClean="0"/>
              <a:t> </a:t>
            </a:r>
            <a:r>
              <a:rPr lang="cs-CZ" dirty="0" err="1" smtClean="0"/>
              <a:t>Pytheas</a:t>
            </a:r>
            <a:r>
              <a:rPr lang="cs-CZ" dirty="0" smtClean="0"/>
              <a:t> </a:t>
            </a:r>
            <a:r>
              <a:rPr lang="cs-CZ" dirty="0" err="1" smtClean="0"/>
              <a:t>landed</a:t>
            </a:r>
            <a:r>
              <a:rPr lang="cs-CZ" dirty="0" smtClean="0"/>
              <a:t> in </a:t>
            </a:r>
            <a:r>
              <a:rPr lang="cs-CZ" dirty="0" err="1" smtClean="0"/>
              <a:t>England</a:t>
            </a:r>
            <a:endParaRPr lang="cs-CZ" dirty="0" smtClean="0"/>
          </a:p>
          <a:p>
            <a:r>
              <a:rPr lang="cs-CZ" dirty="0" err="1" smtClean="0"/>
              <a:t>Named</a:t>
            </a:r>
            <a:r>
              <a:rPr lang="cs-CZ" dirty="0" smtClean="0"/>
              <a:t> </a:t>
            </a:r>
            <a:r>
              <a:rPr lang="cs-CZ" dirty="0" err="1" smtClean="0"/>
              <a:t>the</a:t>
            </a:r>
            <a:r>
              <a:rPr lang="cs-CZ" dirty="0" smtClean="0"/>
              <a:t> </a:t>
            </a:r>
            <a:r>
              <a:rPr lang="cs-CZ" dirty="0" err="1" smtClean="0"/>
              <a:t>island</a:t>
            </a:r>
            <a:r>
              <a:rPr lang="cs-CZ" dirty="0" smtClean="0"/>
              <a:t> </a:t>
            </a:r>
            <a:r>
              <a:rPr lang="cs-CZ" dirty="0" err="1" smtClean="0"/>
              <a:t>Prettanike</a:t>
            </a:r>
            <a:r>
              <a:rPr lang="cs-CZ" dirty="0" smtClean="0"/>
              <a:t> (</a:t>
            </a:r>
            <a:r>
              <a:rPr lang="cs-CZ" dirty="0" err="1" smtClean="0"/>
              <a:t>according</a:t>
            </a:r>
            <a:r>
              <a:rPr lang="cs-CZ" dirty="0" smtClean="0"/>
              <a:t> to </a:t>
            </a:r>
            <a:r>
              <a:rPr lang="en-US" dirty="0" smtClean="0"/>
              <a:t> </a:t>
            </a:r>
            <a:r>
              <a:rPr lang="en-US" dirty="0"/>
              <a:t>a tribe of "painted" people, or "</a:t>
            </a:r>
            <a:r>
              <a:rPr lang="en-US" dirty="0" err="1" smtClean="0"/>
              <a:t>Prettani</a:t>
            </a:r>
            <a:r>
              <a:rPr lang="en-US" dirty="0" smtClean="0"/>
              <a:t>”</a:t>
            </a:r>
            <a:r>
              <a:rPr lang="cs-CZ" dirty="0" smtClean="0"/>
              <a:t>)</a:t>
            </a:r>
            <a:endParaRPr lang="en-US" dirty="0" smtClean="0"/>
          </a:p>
          <a:p>
            <a:r>
              <a:rPr lang="en-US" dirty="0" err="1" smtClean="0"/>
              <a:t>Prettanike</a:t>
            </a:r>
            <a:r>
              <a:rPr lang="en-US" dirty="0" smtClean="0"/>
              <a:t> </a:t>
            </a:r>
            <a:r>
              <a:rPr lang="en-US" dirty="0"/>
              <a:t>means, roughly, land of the painted people.</a:t>
            </a:r>
            <a:endParaRPr lang="cs-CZ" dirty="0" smtClean="0"/>
          </a:p>
          <a:p>
            <a:endParaRPr lang="cs-CZ" dirty="0"/>
          </a:p>
        </p:txBody>
      </p:sp>
      <p:sp>
        <p:nvSpPr>
          <p:cNvPr id="4" name="Zástupný symbol pro obsah 3"/>
          <p:cNvSpPr>
            <a:spLocks noGrp="1"/>
          </p:cNvSpPr>
          <p:nvPr>
            <p:ph sz="half" idx="2"/>
          </p:nvPr>
        </p:nvSpPr>
        <p:spPr/>
        <p:txBody>
          <a:bodyPr>
            <a:normAutofit fontScale="92500" lnSpcReduction="20000"/>
          </a:bodyPr>
          <a:lstStyle/>
          <a:p>
            <a:r>
              <a:rPr lang="en-US" dirty="0"/>
              <a:t>The name "England" is derived from the Old English name </a:t>
            </a:r>
            <a:r>
              <a:rPr lang="en-US" dirty="0" err="1" smtClean="0"/>
              <a:t>Englaland</a:t>
            </a:r>
            <a:r>
              <a:rPr lang="en-US" dirty="0"/>
              <a:t>, </a:t>
            </a:r>
            <a:r>
              <a:rPr lang="en-US" dirty="0" smtClean="0"/>
              <a:t>meaning </a:t>
            </a:r>
            <a:r>
              <a:rPr lang="en-US" dirty="0"/>
              <a:t>"land of the </a:t>
            </a:r>
            <a:r>
              <a:rPr lang="en-US" dirty="0" smtClean="0"/>
              <a:t>Angles“ &gt; one </a:t>
            </a:r>
            <a:r>
              <a:rPr lang="en-US" dirty="0"/>
              <a:t>of the Germanic tribes that settled in Great Britain during the Early Middle Ages. The Angles </a:t>
            </a:r>
            <a:r>
              <a:rPr lang="en-US" dirty="0" smtClean="0"/>
              <a:t>arrived </a:t>
            </a:r>
            <a:r>
              <a:rPr lang="en-US" dirty="0"/>
              <a:t>from the </a:t>
            </a:r>
            <a:r>
              <a:rPr lang="en-US" dirty="0" err="1"/>
              <a:t>Angeln</a:t>
            </a:r>
            <a:r>
              <a:rPr lang="en-US" dirty="0"/>
              <a:t> peninsula in the Bay of Kiel area of the Baltic Sea. </a:t>
            </a:r>
            <a:endParaRPr lang="en-US" dirty="0" smtClean="0"/>
          </a:p>
          <a:p>
            <a:r>
              <a:rPr lang="en-US" dirty="0" smtClean="0"/>
              <a:t>Oxford </a:t>
            </a:r>
            <a:r>
              <a:rPr lang="en-US" dirty="0"/>
              <a:t>English </a:t>
            </a:r>
            <a:r>
              <a:rPr lang="en-US" dirty="0" smtClean="0"/>
              <a:t>Dictionary: </a:t>
            </a:r>
            <a:r>
              <a:rPr lang="en-US" dirty="0"/>
              <a:t>the first known use of "England</a:t>
            </a:r>
            <a:r>
              <a:rPr lang="en-US" dirty="0" smtClean="0"/>
              <a:t>" </a:t>
            </a:r>
            <a:r>
              <a:rPr lang="en-US" dirty="0"/>
              <a:t>occurs in 897, and its modern spelling was first used in 1538.</a:t>
            </a:r>
            <a:endParaRPr lang="cs-CZ" dirty="0"/>
          </a:p>
        </p:txBody>
      </p:sp>
      <p:pic>
        <p:nvPicPr>
          <p:cNvPr id="5" name="Obrázek 4"/>
          <p:cNvPicPr>
            <a:picLocks noChangeAspect="1"/>
          </p:cNvPicPr>
          <p:nvPr/>
        </p:nvPicPr>
        <p:blipFill>
          <a:blip r:embed="rId2"/>
          <a:stretch>
            <a:fillRect/>
          </a:stretch>
        </p:blipFill>
        <p:spPr>
          <a:xfrm>
            <a:off x="1115616" y="4964069"/>
            <a:ext cx="1944216" cy="1300361"/>
          </a:xfrm>
          <a:prstGeom prst="rect">
            <a:avLst/>
          </a:prstGeom>
        </p:spPr>
      </p:pic>
    </p:spTree>
    <p:extLst>
      <p:ext uri="{BB962C8B-B14F-4D97-AF65-F5344CB8AC3E}">
        <p14:creationId xmlns:p14="http://schemas.microsoft.com/office/powerpoint/2010/main" val="39716477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page2">
    <p:spTree>
      <p:nvGrpSpPr>
        <p:cNvPr id="1" name=""/>
        <p:cNvGrpSpPr/>
        <p:nvPr/>
      </p:nvGrpSpPr>
      <p:grpSpPr>
        <a:xfrm>
          <a:off x="0" y="0"/>
          <a:ext cx="0" cy="0"/>
          <a:chOff x="0" y="0"/>
          <a:chExt cx="0" cy="0"/>
        </a:xfrm>
      </p:grpSpPr>
      <p:sp>
        <p:nvSpPr>
          <p:cNvPr id="4" name="Zástupný symbol pro datum 1"/>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2" name="Nadpis 1"/>
          <p:cNvSpPr txBox="1">
            <a:spLocks noGrp="1"/>
          </p:cNvSpPr>
          <p:nvPr>
            <p:ph type="title" idx="4294967295"/>
          </p:nvPr>
        </p:nvSpPr>
        <p:spPr>
          <a:xfrm>
            <a:off x="457200" y="457200"/>
            <a:ext cx="8686800" cy="838200"/>
          </a:xfrm>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cs-CZ"/>
              <a:t>                       The Celtic Period</a:t>
            </a:r>
          </a:p>
        </p:txBody>
      </p:sp>
      <p:sp>
        <p:nvSpPr>
          <p:cNvPr id="3" name="Zástupný symbol pro obsah 2"/>
          <p:cNvSpPr txBox="1">
            <a:spLocks noGrp="1"/>
          </p:cNvSpPr>
          <p:nvPr>
            <p:ph type="body" idx="4294967295"/>
          </p:nvPr>
        </p:nvSpPr>
        <p:spPr>
          <a:xfrm>
            <a:off x="457200" y="1554163"/>
            <a:ext cx="8686800" cy="4525962"/>
          </a:xfrm>
        </p:spPr>
        <p:txBody>
          <a:bodyPr>
            <a:normAutofit/>
          </a:bodyPr>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marL="0" lvl="0" indent="0">
              <a:spcBef>
                <a:spcPts val="638"/>
              </a:spcBef>
              <a:buNone/>
            </a:pPr>
            <a:r>
              <a:rPr lang="cs-CZ" sz="2000" dirty="0" err="1">
                <a:latin typeface="+mj-lt"/>
              </a:rPr>
              <a:t>Celtic</a:t>
            </a:r>
            <a:r>
              <a:rPr lang="cs-CZ" sz="2000" dirty="0">
                <a:latin typeface="+mj-lt"/>
              </a:rPr>
              <a:t> </a:t>
            </a:r>
            <a:r>
              <a:rPr lang="cs-CZ" sz="2000" dirty="0" err="1">
                <a:latin typeface="+mj-lt"/>
              </a:rPr>
              <a:t>Britain</a:t>
            </a:r>
            <a:r>
              <a:rPr lang="cs-CZ" sz="2000" dirty="0">
                <a:latin typeface="+mj-lt"/>
              </a:rPr>
              <a:t> (</a:t>
            </a:r>
            <a:r>
              <a:rPr lang="cs-CZ" sz="2000" dirty="0" err="1">
                <a:latin typeface="+mj-lt"/>
              </a:rPr>
              <a:t>The</a:t>
            </a:r>
            <a:r>
              <a:rPr lang="cs-CZ" sz="2000" dirty="0">
                <a:latin typeface="+mj-lt"/>
              </a:rPr>
              <a:t> Iron Age) c. 600 BC - 50 AD</a:t>
            </a:r>
          </a:p>
          <a:p>
            <a:pPr marL="0" lvl="0" indent="0">
              <a:spcBef>
                <a:spcPts val="638"/>
              </a:spcBef>
              <a:buNone/>
            </a:pPr>
            <a:r>
              <a:rPr lang="cs-CZ" sz="2000" dirty="0" err="1">
                <a:latin typeface="+mj-lt"/>
              </a:rPr>
              <a:t>This</a:t>
            </a:r>
            <a:r>
              <a:rPr lang="cs-CZ" sz="2000" dirty="0">
                <a:latin typeface="+mj-lt"/>
              </a:rPr>
              <a:t> period –  </a:t>
            </a:r>
            <a:r>
              <a:rPr lang="cs-CZ" sz="2000" dirty="0" err="1">
                <a:latin typeface="+mj-lt"/>
              </a:rPr>
              <a:t>fashionable</a:t>
            </a:r>
            <a:r>
              <a:rPr lang="cs-CZ" sz="2000" dirty="0">
                <a:latin typeface="+mj-lt"/>
              </a:rPr>
              <a:t> </a:t>
            </a:r>
            <a:r>
              <a:rPr lang="cs-CZ" sz="2000" dirty="0" err="1">
                <a:latin typeface="+mj-lt"/>
              </a:rPr>
              <a:t>today</a:t>
            </a:r>
            <a:r>
              <a:rPr lang="cs-CZ" sz="2000" dirty="0">
                <a:latin typeface="+mj-lt"/>
              </a:rPr>
              <a:t> + </a:t>
            </a:r>
            <a:r>
              <a:rPr lang="cs-CZ" sz="2000" dirty="0" err="1">
                <a:latin typeface="+mj-lt"/>
              </a:rPr>
              <a:t>subject</a:t>
            </a:r>
            <a:r>
              <a:rPr lang="cs-CZ" sz="2000" dirty="0">
                <a:latin typeface="+mj-lt"/>
              </a:rPr>
              <a:t> to a </a:t>
            </a:r>
            <a:r>
              <a:rPr lang="cs-CZ" sz="2000" dirty="0" err="1">
                <a:latin typeface="+mj-lt"/>
              </a:rPr>
              <a:t>number</a:t>
            </a:r>
            <a:r>
              <a:rPr lang="cs-CZ" sz="2000" dirty="0">
                <a:latin typeface="+mj-lt"/>
              </a:rPr>
              <a:t> </a:t>
            </a:r>
            <a:r>
              <a:rPr lang="cs-CZ" sz="2000" dirty="0" err="1">
                <a:latin typeface="+mj-lt"/>
              </a:rPr>
              <a:t>of</a:t>
            </a:r>
            <a:r>
              <a:rPr lang="cs-CZ" sz="2000" dirty="0">
                <a:latin typeface="+mj-lt"/>
              </a:rPr>
              <a:t> </a:t>
            </a:r>
            <a:r>
              <a:rPr lang="cs-CZ" sz="2000" dirty="0" err="1">
                <a:latin typeface="+mj-lt"/>
              </a:rPr>
              <a:t>myths</a:t>
            </a:r>
            <a:endParaRPr lang="cs-CZ" sz="2000" dirty="0">
              <a:latin typeface="+mj-lt"/>
            </a:endParaRPr>
          </a:p>
          <a:p>
            <a:pPr marL="0" lvl="0" indent="0">
              <a:spcBef>
                <a:spcPts val="638"/>
              </a:spcBef>
              <a:buNone/>
            </a:pPr>
            <a:r>
              <a:rPr lang="cs-CZ" sz="2000" dirty="0" err="1">
                <a:latin typeface="+mj-lt"/>
              </a:rPr>
              <a:t>First</a:t>
            </a:r>
            <a:r>
              <a:rPr lang="cs-CZ" sz="2000" dirty="0">
                <a:latin typeface="+mj-lt"/>
              </a:rPr>
              <a:t> </a:t>
            </a:r>
            <a:r>
              <a:rPr lang="cs-CZ" sz="2000" dirty="0" err="1">
                <a:latin typeface="+mj-lt"/>
              </a:rPr>
              <a:t>of</a:t>
            </a:r>
            <a:r>
              <a:rPr lang="cs-CZ" sz="2000" dirty="0">
                <a:latin typeface="+mj-lt"/>
              </a:rPr>
              <a:t> </a:t>
            </a:r>
            <a:r>
              <a:rPr lang="cs-CZ" sz="2000" dirty="0" err="1">
                <a:latin typeface="+mj-lt"/>
              </a:rPr>
              <a:t>all</a:t>
            </a:r>
            <a:r>
              <a:rPr lang="cs-CZ" sz="2000" dirty="0">
                <a:latin typeface="+mj-lt"/>
              </a:rPr>
              <a:t>, </a:t>
            </a:r>
            <a:r>
              <a:rPr lang="cs-CZ" sz="2000" dirty="0" err="1">
                <a:latin typeface="+mj-lt"/>
              </a:rPr>
              <a:t>the</a:t>
            </a:r>
            <a:r>
              <a:rPr lang="cs-CZ" sz="2000" dirty="0">
                <a:latin typeface="+mj-lt"/>
              </a:rPr>
              <a:t> </a:t>
            </a:r>
            <a:r>
              <a:rPr lang="cs-CZ" sz="2000" dirty="0" err="1">
                <a:latin typeface="+mj-lt"/>
              </a:rPr>
              <a:t>inhabitants</a:t>
            </a:r>
            <a:r>
              <a:rPr lang="cs-CZ" sz="2000" dirty="0">
                <a:latin typeface="+mj-lt"/>
              </a:rPr>
              <a:t> </a:t>
            </a:r>
            <a:r>
              <a:rPr lang="cs-CZ" sz="2000" dirty="0" err="1">
                <a:latin typeface="+mj-lt"/>
              </a:rPr>
              <a:t>of</a:t>
            </a:r>
            <a:r>
              <a:rPr lang="cs-CZ" sz="2000" dirty="0">
                <a:latin typeface="+mj-lt"/>
              </a:rPr>
              <a:t> </a:t>
            </a:r>
            <a:r>
              <a:rPr lang="cs-CZ" sz="2000" dirty="0" err="1">
                <a:latin typeface="+mj-lt"/>
              </a:rPr>
              <a:t>Britain</a:t>
            </a:r>
            <a:r>
              <a:rPr lang="cs-CZ" sz="2000" dirty="0">
                <a:latin typeface="+mj-lt"/>
              </a:rPr>
              <a:t> </a:t>
            </a:r>
            <a:r>
              <a:rPr lang="cs-CZ" sz="2000" dirty="0" err="1">
                <a:latin typeface="+mj-lt"/>
              </a:rPr>
              <a:t>of</a:t>
            </a:r>
            <a:r>
              <a:rPr lang="cs-CZ" sz="2000" dirty="0">
                <a:latin typeface="+mj-lt"/>
              </a:rPr>
              <a:t> </a:t>
            </a:r>
            <a:r>
              <a:rPr lang="cs-CZ" sz="2000" dirty="0" err="1">
                <a:latin typeface="+mj-lt"/>
              </a:rPr>
              <a:t>this</a:t>
            </a:r>
            <a:r>
              <a:rPr lang="cs-CZ" sz="2000" dirty="0">
                <a:latin typeface="+mj-lt"/>
              </a:rPr>
              <a:t> period </a:t>
            </a:r>
            <a:r>
              <a:rPr lang="cs-CZ" sz="2000" dirty="0" err="1">
                <a:latin typeface="+mj-lt"/>
              </a:rPr>
              <a:t>were</a:t>
            </a:r>
            <a:r>
              <a:rPr lang="cs-CZ" sz="2000" dirty="0">
                <a:latin typeface="+mj-lt"/>
              </a:rPr>
              <a:t> not “</a:t>
            </a:r>
            <a:r>
              <a:rPr lang="cs-CZ" sz="2000" dirty="0" err="1">
                <a:latin typeface="+mj-lt"/>
              </a:rPr>
              <a:t>Celts</a:t>
            </a:r>
            <a:r>
              <a:rPr lang="cs-CZ" sz="2000" dirty="0">
                <a:latin typeface="+mj-lt"/>
              </a:rPr>
              <a:t>” &gt; </a:t>
            </a:r>
            <a:r>
              <a:rPr lang="cs-CZ" sz="2000" dirty="0" err="1">
                <a:latin typeface="+mj-lt"/>
              </a:rPr>
              <a:t>this</a:t>
            </a:r>
            <a:r>
              <a:rPr lang="cs-CZ" sz="2000" dirty="0">
                <a:latin typeface="+mj-lt"/>
              </a:rPr>
              <a:t> idea </a:t>
            </a:r>
            <a:r>
              <a:rPr lang="cs-CZ" sz="2000" dirty="0" err="1">
                <a:latin typeface="+mj-lt"/>
              </a:rPr>
              <a:t>comes</a:t>
            </a:r>
            <a:r>
              <a:rPr lang="cs-CZ" sz="2000" dirty="0">
                <a:latin typeface="+mj-lt"/>
              </a:rPr>
              <a:t> </a:t>
            </a:r>
            <a:r>
              <a:rPr lang="cs-CZ" sz="2000" dirty="0" err="1">
                <a:latin typeface="+mj-lt"/>
              </a:rPr>
              <a:t>from</a:t>
            </a:r>
            <a:r>
              <a:rPr lang="cs-CZ" sz="2000" dirty="0">
                <a:latin typeface="+mj-lt"/>
              </a:rPr>
              <a:t> </a:t>
            </a:r>
            <a:r>
              <a:rPr lang="cs-CZ" sz="2000" dirty="0" err="1">
                <a:latin typeface="+mj-lt"/>
              </a:rPr>
              <a:t>the</a:t>
            </a:r>
            <a:r>
              <a:rPr lang="cs-CZ" sz="2000" dirty="0">
                <a:latin typeface="+mj-lt"/>
              </a:rPr>
              <a:t> 18th </a:t>
            </a:r>
            <a:r>
              <a:rPr lang="cs-CZ" sz="2000" dirty="0" err="1">
                <a:latin typeface="+mj-lt"/>
              </a:rPr>
              <a:t>century</a:t>
            </a:r>
            <a:r>
              <a:rPr lang="cs-CZ" sz="2000" dirty="0">
                <a:latin typeface="+mj-lt"/>
              </a:rPr>
              <a:t> </a:t>
            </a:r>
            <a:r>
              <a:rPr lang="cs-CZ" sz="2000" dirty="0" err="1">
                <a:latin typeface="+mj-lt"/>
              </a:rPr>
              <a:t>based</a:t>
            </a:r>
            <a:r>
              <a:rPr lang="cs-CZ" sz="2000" dirty="0">
                <a:latin typeface="+mj-lt"/>
              </a:rPr>
              <a:t> on </a:t>
            </a:r>
            <a:r>
              <a:rPr lang="cs-CZ" sz="2000" dirty="0" err="1">
                <a:latin typeface="+mj-lt"/>
              </a:rPr>
              <a:t>linguistic</a:t>
            </a:r>
            <a:r>
              <a:rPr lang="cs-CZ" sz="2000" dirty="0">
                <a:latin typeface="+mj-lt"/>
              </a:rPr>
              <a:t> </a:t>
            </a:r>
            <a:r>
              <a:rPr lang="cs-CZ" sz="2000" dirty="0" err="1">
                <a:latin typeface="+mj-lt"/>
              </a:rPr>
              <a:t>similarities</a:t>
            </a:r>
            <a:r>
              <a:rPr lang="cs-CZ" sz="2000" dirty="0">
                <a:latin typeface="+mj-lt"/>
              </a:rPr>
              <a:t> </a:t>
            </a:r>
            <a:r>
              <a:rPr lang="cs-CZ" sz="2000" dirty="0" err="1">
                <a:latin typeface="+mj-lt"/>
              </a:rPr>
              <a:t>with</a:t>
            </a:r>
            <a:r>
              <a:rPr lang="cs-CZ" sz="2000" dirty="0">
                <a:latin typeface="+mj-lt"/>
              </a:rPr>
              <a:t> </a:t>
            </a:r>
            <a:r>
              <a:rPr lang="cs-CZ" sz="2000" dirty="0" err="1">
                <a:latin typeface="+mj-lt"/>
              </a:rPr>
              <a:t>continental</a:t>
            </a:r>
            <a:r>
              <a:rPr lang="cs-CZ" sz="2000" dirty="0">
                <a:latin typeface="+mj-lt"/>
              </a:rPr>
              <a:t> </a:t>
            </a:r>
            <a:r>
              <a:rPr lang="cs-CZ" sz="2000" dirty="0" err="1">
                <a:latin typeface="+mj-lt"/>
              </a:rPr>
              <a:t>Gauls</a:t>
            </a:r>
            <a:endParaRPr lang="cs-CZ" sz="2000" dirty="0">
              <a:latin typeface="+mj-lt"/>
            </a:endParaRPr>
          </a:p>
          <a:p>
            <a:pPr marL="0" lvl="0" indent="0">
              <a:spcBef>
                <a:spcPts val="638"/>
              </a:spcBef>
              <a:buNone/>
            </a:pPr>
            <a:r>
              <a:rPr lang="cs-CZ" sz="2000" dirty="0">
                <a:latin typeface="+mj-lt"/>
              </a:rPr>
              <a:t> &gt; a </a:t>
            </a:r>
            <a:r>
              <a:rPr lang="cs-CZ" sz="2000" dirty="0" err="1">
                <a:latin typeface="+mj-lt"/>
              </a:rPr>
              <a:t>group</a:t>
            </a:r>
            <a:r>
              <a:rPr lang="cs-CZ" sz="2000" dirty="0">
                <a:latin typeface="+mj-lt"/>
              </a:rPr>
              <a:t> </a:t>
            </a:r>
            <a:r>
              <a:rPr lang="cs-CZ" sz="2000" dirty="0" err="1">
                <a:latin typeface="+mj-lt"/>
              </a:rPr>
              <a:t>of</a:t>
            </a:r>
            <a:r>
              <a:rPr lang="cs-CZ" sz="2000" dirty="0">
                <a:latin typeface="+mj-lt"/>
              </a:rPr>
              <a:t> </a:t>
            </a:r>
            <a:r>
              <a:rPr lang="cs-CZ" sz="2000" dirty="0" err="1">
                <a:latin typeface="+mj-lt"/>
              </a:rPr>
              <a:t>tribes</a:t>
            </a:r>
            <a:r>
              <a:rPr lang="cs-CZ" sz="2000" dirty="0">
                <a:latin typeface="+mj-lt"/>
              </a:rPr>
              <a:t> (</a:t>
            </a:r>
            <a:r>
              <a:rPr lang="cs-CZ" sz="2000" dirty="0" err="1">
                <a:latin typeface="+mj-lt"/>
              </a:rPr>
              <a:t>Trinovantes</a:t>
            </a:r>
            <a:r>
              <a:rPr lang="cs-CZ" sz="2000" dirty="0">
                <a:latin typeface="+mj-lt"/>
              </a:rPr>
              <a:t>, </a:t>
            </a:r>
            <a:r>
              <a:rPr lang="cs-CZ" sz="2000" dirty="0" err="1">
                <a:latin typeface="+mj-lt"/>
              </a:rPr>
              <a:t>Atrebates</a:t>
            </a:r>
            <a:r>
              <a:rPr lang="cs-CZ" sz="2000" dirty="0">
                <a:latin typeface="+mj-lt"/>
              </a:rPr>
              <a:t>, </a:t>
            </a:r>
            <a:r>
              <a:rPr lang="cs-CZ" sz="2000" dirty="0" err="1">
                <a:latin typeface="+mj-lt"/>
              </a:rPr>
              <a:t>Dumnonii</a:t>
            </a:r>
            <a:r>
              <a:rPr lang="cs-CZ" sz="2000" dirty="0">
                <a:latin typeface="+mj-lt"/>
              </a:rPr>
              <a:t>, </a:t>
            </a:r>
            <a:r>
              <a:rPr lang="cs-CZ" sz="2000" dirty="0" err="1">
                <a:latin typeface="+mj-lt"/>
              </a:rPr>
              <a:t>Silures</a:t>
            </a:r>
            <a:r>
              <a:rPr lang="cs-CZ" sz="2000" dirty="0">
                <a:latin typeface="+mj-lt"/>
              </a:rPr>
              <a:t>, </a:t>
            </a:r>
            <a:r>
              <a:rPr lang="cs-CZ" sz="2000" dirty="0" err="1">
                <a:latin typeface="+mj-lt"/>
              </a:rPr>
              <a:t>Cornovi</a:t>
            </a:r>
            <a:r>
              <a:rPr lang="cs-CZ" sz="2000" dirty="0">
                <a:latin typeface="+mj-lt"/>
              </a:rPr>
              <a:t>, </a:t>
            </a:r>
            <a:r>
              <a:rPr lang="cs-CZ" sz="2000" dirty="0" err="1">
                <a:latin typeface="+mj-lt"/>
              </a:rPr>
              <a:t>Iceni</a:t>
            </a:r>
            <a:r>
              <a:rPr lang="cs-CZ" sz="2000" dirty="0">
                <a:latin typeface="+mj-lt"/>
              </a:rPr>
              <a:t> …) </a:t>
            </a:r>
            <a:r>
              <a:rPr lang="cs-CZ" sz="2000" dirty="0" err="1">
                <a:latin typeface="+mj-lt"/>
              </a:rPr>
              <a:t>sharing</a:t>
            </a:r>
            <a:r>
              <a:rPr lang="cs-CZ" sz="2000" dirty="0">
                <a:latin typeface="+mj-lt"/>
              </a:rPr>
              <a:t> </a:t>
            </a:r>
            <a:r>
              <a:rPr lang="cs-CZ" sz="2000" dirty="0" err="1">
                <a:latin typeface="+mj-lt"/>
              </a:rPr>
              <a:t>some</a:t>
            </a:r>
            <a:r>
              <a:rPr lang="cs-CZ" sz="2000" dirty="0">
                <a:latin typeface="+mj-lt"/>
              </a:rPr>
              <a:t> </a:t>
            </a:r>
            <a:r>
              <a:rPr lang="cs-CZ" sz="2000" dirty="0" err="1">
                <a:latin typeface="+mj-lt"/>
              </a:rPr>
              <a:t>language</a:t>
            </a:r>
            <a:r>
              <a:rPr lang="cs-CZ" sz="2000" dirty="0">
                <a:latin typeface="+mj-lt"/>
              </a:rPr>
              <a:t>, </a:t>
            </a:r>
            <a:r>
              <a:rPr lang="cs-CZ" sz="2000" dirty="0" err="1">
                <a:latin typeface="+mj-lt"/>
              </a:rPr>
              <a:t>religious</a:t>
            </a:r>
            <a:r>
              <a:rPr lang="cs-CZ" sz="2000" dirty="0">
                <a:latin typeface="+mj-lt"/>
              </a:rPr>
              <a:t> and </a:t>
            </a:r>
            <a:r>
              <a:rPr lang="cs-CZ" sz="2000" dirty="0" err="1">
                <a:latin typeface="+mj-lt"/>
              </a:rPr>
              <a:t>cultural</a:t>
            </a:r>
            <a:r>
              <a:rPr lang="cs-CZ" sz="2000" dirty="0">
                <a:latin typeface="+mj-lt"/>
              </a:rPr>
              <a:t> </a:t>
            </a:r>
            <a:r>
              <a:rPr lang="cs-CZ" sz="2000" dirty="0" err="1">
                <a:latin typeface="+mj-lt"/>
              </a:rPr>
              <a:t>similarities</a:t>
            </a:r>
            <a:endParaRPr lang="cs-CZ" sz="2000" dirty="0">
              <a:latin typeface="+mj-lt"/>
            </a:endParaRPr>
          </a:p>
          <a:p>
            <a:pPr marL="0" lvl="0" indent="0">
              <a:spcBef>
                <a:spcPts val="638"/>
              </a:spcBef>
              <a:buNone/>
            </a:pPr>
            <a:r>
              <a:rPr lang="cs-CZ" sz="2000" dirty="0" err="1">
                <a:latin typeface="+mj-lt"/>
              </a:rPr>
              <a:t>However</a:t>
            </a:r>
            <a:r>
              <a:rPr lang="cs-CZ" sz="2000" dirty="0">
                <a:latin typeface="+mj-lt"/>
              </a:rPr>
              <a:t>, </a:t>
            </a:r>
            <a:r>
              <a:rPr lang="cs-CZ" sz="2000" dirty="0" err="1">
                <a:latin typeface="+mj-lt"/>
              </a:rPr>
              <a:t>there</a:t>
            </a:r>
            <a:r>
              <a:rPr lang="cs-CZ" sz="2000" dirty="0">
                <a:latin typeface="+mj-lt"/>
              </a:rPr>
              <a:t> </a:t>
            </a:r>
            <a:r>
              <a:rPr lang="cs-CZ" sz="2000" dirty="0" err="1">
                <a:latin typeface="+mj-lt"/>
              </a:rPr>
              <a:t>is</a:t>
            </a:r>
            <a:r>
              <a:rPr lang="cs-CZ" sz="2000" dirty="0">
                <a:latin typeface="+mj-lt"/>
              </a:rPr>
              <a:t> no </a:t>
            </a:r>
            <a:r>
              <a:rPr lang="cs-CZ" sz="2000" dirty="0" err="1">
                <a:latin typeface="+mj-lt"/>
              </a:rPr>
              <a:t>collective</a:t>
            </a:r>
            <a:r>
              <a:rPr lang="cs-CZ" sz="2000" dirty="0">
                <a:latin typeface="+mj-lt"/>
              </a:rPr>
              <a:t> identity</a:t>
            </a:r>
          </a:p>
          <a:p>
            <a:pPr marL="0" lvl="0" indent="0">
              <a:spcBef>
                <a:spcPts val="638"/>
              </a:spcBef>
              <a:buNone/>
            </a:pPr>
            <a:endParaRPr lang="cs-CZ" sz="2400" b="1" dirty="0">
              <a:latin typeface="Franklin Gothic Book" pitchFamily="18"/>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dirty="0" smtClean="0"/>
              <a:t>Character of the Celtic tribes</a:t>
            </a:r>
            <a:endParaRPr lang="cs-CZ" dirty="0"/>
          </a:p>
        </p:txBody>
      </p:sp>
      <p:sp>
        <p:nvSpPr>
          <p:cNvPr id="3" name="Zástupný symbol pro obsah 2"/>
          <p:cNvSpPr>
            <a:spLocks noGrp="1"/>
          </p:cNvSpPr>
          <p:nvPr>
            <p:ph idx="1"/>
          </p:nvPr>
        </p:nvSpPr>
        <p:spPr/>
        <p:txBody>
          <a:bodyPr>
            <a:normAutofit fontScale="92500" lnSpcReduction="10000"/>
          </a:bodyPr>
          <a:lstStyle/>
          <a:p>
            <a:r>
              <a:rPr lang="en-US" dirty="0" smtClean="0"/>
              <a:t>Strong tribal identity; tribes led by warrior aristocracy (presiding over a population of warriors, priests, craftsmen and farmers)</a:t>
            </a:r>
          </a:p>
          <a:p>
            <a:r>
              <a:rPr lang="en-US" dirty="0" smtClean="0"/>
              <a:t>Existence of defended wooden </a:t>
            </a:r>
            <a:r>
              <a:rPr lang="en-US" dirty="0" err="1" smtClean="0"/>
              <a:t>hillforts</a:t>
            </a:r>
            <a:r>
              <a:rPr lang="en-US" dirty="0" smtClean="0"/>
              <a:t> </a:t>
            </a:r>
          </a:p>
          <a:p>
            <a:r>
              <a:rPr lang="en-US" dirty="0" smtClean="0"/>
              <a:t>Extensive farming, commerce, metal production</a:t>
            </a:r>
          </a:p>
          <a:p>
            <a:r>
              <a:rPr lang="en-US" dirty="0" smtClean="0"/>
              <a:t>Druids &gt; a powerful priestly class</a:t>
            </a:r>
          </a:p>
          <a:p>
            <a:pPr lvl="1"/>
            <a:r>
              <a:rPr lang="en-US" dirty="0" smtClean="0"/>
              <a:t>lawmakers</a:t>
            </a:r>
          </a:p>
          <a:p>
            <a:pPr lvl="1"/>
            <a:r>
              <a:rPr lang="en-US" dirty="0"/>
              <a:t>p</a:t>
            </a:r>
            <a:r>
              <a:rPr lang="en-US" dirty="0" smtClean="0"/>
              <a:t>racticed worship of sacred places</a:t>
            </a:r>
          </a:p>
          <a:p>
            <a:pPr marL="457200" lvl="1" indent="0">
              <a:buNone/>
            </a:pPr>
            <a:r>
              <a:rPr lang="en-US" dirty="0"/>
              <a:t> </a:t>
            </a:r>
            <a:r>
              <a:rPr lang="en-US" dirty="0" smtClean="0"/>
              <a:t>     (trees, caves, streams)</a:t>
            </a:r>
          </a:p>
          <a:p>
            <a:pPr lvl="1"/>
            <a:r>
              <a:rPr lang="en-US" dirty="0"/>
              <a:t>h</a:t>
            </a:r>
            <a:r>
              <a:rPr lang="en-US" dirty="0" smtClean="0"/>
              <a:t>uman sacrifice</a:t>
            </a:r>
          </a:p>
          <a:p>
            <a:pPr lvl="1"/>
            <a:r>
              <a:rPr lang="en-US" dirty="0"/>
              <a:t>k</a:t>
            </a:r>
            <a:r>
              <a:rPr lang="en-US" dirty="0" smtClean="0"/>
              <a:t>nowledge passed on orally; no writing</a:t>
            </a:r>
          </a:p>
          <a:p>
            <a:pPr lvl="1"/>
            <a:r>
              <a:rPr lang="en-US" dirty="0"/>
              <a:t>p</a:t>
            </a:r>
            <a:r>
              <a:rPr lang="en-US" dirty="0" smtClean="0"/>
              <a:t>ractice of divination, magic, astrology</a:t>
            </a:r>
            <a:endParaRPr lang="cs-CZ" dirty="0"/>
          </a:p>
        </p:txBody>
      </p:sp>
      <p:pic>
        <p:nvPicPr>
          <p:cNvPr id="3074" name="Picture 2" descr="http://227rsi2stdr53e3wto2skssd7xe.wpengine.netdna-cdn.com/wp-content/uploads/2013/05/oath-of-druid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3789040"/>
            <a:ext cx="2736304" cy="1440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98110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page4">
    <p:spTree>
      <p:nvGrpSpPr>
        <p:cNvPr id="1" name=""/>
        <p:cNvGrpSpPr/>
        <p:nvPr/>
      </p:nvGrpSpPr>
      <p:grpSpPr>
        <a:xfrm>
          <a:off x="0" y="0"/>
          <a:ext cx="0" cy="0"/>
          <a:chOff x="0" y="0"/>
          <a:chExt cx="0" cy="0"/>
        </a:xfrm>
      </p:grpSpPr>
      <p:sp>
        <p:nvSpPr>
          <p:cNvPr id="6" name="Zástupný symbol pro datum 1"/>
          <p:cNvSpPr>
            <a:spLocks noGrp="1"/>
          </p:cNvSpPr>
          <p:nvPr>
            <p:ph type="dt" sz="half" idx="10"/>
          </p:nvPr>
        </p:nvSpPr>
        <p:spPr/>
        <p:txBody>
          <a:bodyPr/>
          <a:lstStyle/>
          <a:p>
            <a:fld id="{AD9BA861-B4D4-43AA-B0EF-9B65C9B588EC}" type="datetimeFigureOut">
              <a:rPr lang="cs-CZ" smtClean="0"/>
              <a:t>15.9.2014</a:t>
            </a:fld>
            <a:endParaRPr lang="cs-CZ"/>
          </a:p>
        </p:txBody>
      </p:sp>
      <p:sp>
        <p:nvSpPr>
          <p:cNvPr id="2" name="Nadpis 2"/>
          <p:cNvSpPr txBox="1">
            <a:spLocks noGrp="1"/>
          </p:cNvSpPr>
          <p:nvPr>
            <p:ph type="title" idx="4294967295"/>
          </p:nvPr>
        </p:nvSpPr>
        <p:spPr>
          <a:xfrm>
            <a:off x="0" y="4994275"/>
            <a:ext cx="5867400" cy="522288"/>
          </a:xfrm>
          <a:noFill/>
          <a:ln>
            <a:noFill/>
          </a:ln>
        </p:spPr>
        <p:txBody>
          <a:bodyPr wrap="square" lIns="90000" tIns="45000" rIns="90000" bIns="45000">
            <a:normAutofit fontScale="90000"/>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lgn="l" rtl="0">
              <a:buNone/>
            </a:pPr>
            <a:r>
              <a:rPr lang="cs-CZ" sz="3600" kern="1200" dirty="0">
                <a:solidFill>
                  <a:srgbClr val="4E3B30"/>
                </a:solidFill>
                <a:latin typeface="Franklin Gothic Medium" pitchFamily="18"/>
                <a:cs typeface="Tahoma" pitchFamily="2"/>
              </a:rPr>
              <a:t/>
            </a:r>
            <a:br>
              <a:rPr lang="cs-CZ" sz="3600" kern="1200" dirty="0">
                <a:solidFill>
                  <a:srgbClr val="4E3B30"/>
                </a:solidFill>
                <a:latin typeface="Franklin Gothic Medium" pitchFamily="18"/>
                <a:cs typeface="Tahoma" pitchFamily="2"/>
              </a:rPr>
            </a:br>
            <a:r>
              <a:rPr lang="cs-CZ" sz="2200" kern="1200" dirty="0" err="1">
                <a:solidFill>
                  <a:srgbClr val="4E3B30"/>
                </a:solidFill>
                <a:cs typeface="Tahoma" pitchFamily="2"/>
              </a:rPr>
              <a:t>The</a:t>
            </a:r>
            <a:r>
              <a:rPr lang="cs-CZ" sz="2200" kern="1200" dirty="0">
                <a:solidFill>
                  <a:srgbClr val="4E3B30"/>
                </a:solidFill>
                <a:cs typeface="Tahoma" pitchFamily="2"/>
              </a:rPr>
              <a:t> </a:t>
            </a:r>
            <a:r>
              <a:rPr lang="cs-CZ" sz="2200" kern="1200" dirty="0" err="1">
                <a:solidFill>
                  <a:srgbClr val="4E3B30"/>
                </a:solidFill>
                <a:cs typeface="Tahoma" pitchFamily="2"/>
              </a:rPr>
              <a:t>Celtic</a:t>
            </a:r>
            <a:r>
              <a:rPr lang="cs-CZ" sz="2200" kern="1200" dirty="0">
                <a:solidFill>
                  <a:srgbClr val="4E3B30"/>
                </a:solidFill>
                <a:cs typeface="Tahoma" pitchFamily="2"/>
              </a:rPr>
              <a:t> </a:t>
            </a:r>
            <a:r>
              <a:rPr lang="cs-CZ" sz="2200" kern="1200" dirty="0" err="1">
                <a:solidFill>
                  <a:srgbClr val="4E3B30"/>
                </a:solidFill>
                <a:cs typeface="Tahoma" pitchFamily="2"/>
              </a:rPr>
              <a:t>Legacy</a:t>
            </a:r>
            <a:r>
              <a:rPr lang="cs-CZ" sz="2200" kern="1200" dirty="0">
                <a:solidFill>
                  <a:srgbClr val="4E3B30"/>
                </a:solidFill>
                <a:cs typeface="Tahoma" pitchFamily="2"/>
              </a:rPr>
              <a:t> I – </a:t>
            </a:r>
            <a:r>
              <a:rPr lang="cs-CZ" sz="2200" kern="1200" dirty="0" err="1">
                <a:solidFill>
                  <a:srgbClr val="4E3B30"/>
                </a:solidFill>
                <a:cs typeface="Tahoma" pitchFamily="2"/>
              </a:rPr>
              <a:t>Arthurian</a:t>
            </a:r>
            <a:r>
              <a:rPr lang="cs-CZ" sz="2200" kern="1200" dirty="0">
                <a:solidFill>
                  <a:srgbClr val="4E3B30"/>
                </a:solidFill>
                <a:cs typeface="Tahoma" pitchFamily="2"/>
              </a:rPr>
              <a:t> </a:t>
            </a:r>
            <a:r>
              <a:rPr lang="cs-CZ" sz="2200" kern="1200" dirty="0" err="1">
                <a:solidFill>
                  <a:srgbClr val="4E3B30"/>
                </a:solidFill>
                <a:cs typeface="Tahoma" pitchFamily="2"/>
              </a:rPr>
              <a:t>Legends</a:t>
            </a:r>
            <a:endParaRPr lang="cs-CZ" sz="2200" kern="1200" dirty="0">
              <a:solidFill>
                <a:srgbClr val="4E3B30"/>
              </a:solidFill>
              <a:cs typeface="Tahoma" pitchFamily="2"/>
            </a:endParaRPr>
          </a:p>
        </p:txBody>
      </p:sp>
      <p:pic>
        <p:nvPicPr>
          <p:cNvPr id="3" name="Picture 2"/>
          <p:cNvPicPr>
            <a:picLocks noChangeAspect="1"/>
          </p:cNvPicPr>
          <p:nvPr/>
        </p:nvPicPr>
        <p:blipFill>
          <a:blip r:embed="rId3">
            <a:lum/>
            <a:alphaModFix/>
          </a:blip>
          <a:srcRect/>
          <a:stretch>
            <a:fillRect/>
          </a:stretch>
        </p:blipFill>
        <p:spPr>
          <a:xfrm>
            <a:off x="3348000" y="476640"/>
            <a:ext cx="2376000" cy="3329279"/>
          </a:xfrm>
          <a:prstGeom prst="rect">
            <a:avLst/>
          </a:prstGeom>
          <a:noFill/>
          <a:ln>
            <a:noFill/>
          </a:ln>
        </p:spPr>
      </p:pic>
      <p:pic>
        <p:nvPicPr>
          <p:cNvPr id="4" name="Picture 4"/>
          <p:cNvPicPr>
            <a:picLocks noChangeAspect="1"/>
          </p:cNvPicPr>
          <p:nvPr/>
        </p:nvPicPr>
        <p:blipFill>
          <a:blip r:embed="rId4">
            <a:lum/>
            <a:alphaModFix/>
          </a:blip>
          <a:srcRect/>
          <a:stretch>
            <a:fillRect/>
          </a:stretch>
        </p:blipFill>
        <p:spPr>
          <a:xfrm>
            <a:off x="323640" y="294840"/>
            <a:ext cx="2736000" cy="4817160"/>
          </a:xfrm>
          <a:prstGeom prst="rect">
            <a:avLst/>
          </a:prstGeom>
          <a:noFill/>
          <a:ln>
            <a:noFill/>
          </a:ln>
        </p:spPr>
      </p:pic>
      <p:pic>
        <p:nvPicPr>
          <p:cNvPr id="5" name="Picture 2"/>
          <p:cNvPicPr>
            <a:picLocks noChangeAspect="1"/>
          </p:cNvPicPr>
          <p:nvPr/>
        </p:nvPicPr>
        <p:blipFill>
          <a:blip r:embed="rId5">
            <a:lum/>
            <a:alphaModFix/>
          </a:blip>
          <a:srcRect/>
          <a:stretch>
            <a:fillRect/>
          </a:stretch>
        </p:blipFill>
        <p:spPr>
          <a:xfrm>
            <a:off x="5940000" y="2276999"/>
            <a:ext cx="2232400" cy="282996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name="page5">
    <p:spTree>
      <p:nvGrpSpPr>
        <p:cNvPr id="1" name=""/>
        <p:cNvGrpSpPr/>
        <p:nvPr/>
      </p:nvGrpSpPr>
      <p:grpSpPr>
        <a:xfrm>
          <a:off x="0" y="0"/>
          <a:ext cx="0" cy="0"/>
          <a:chOff x="0" y="0"/>
          <a:chExt cx="0" cy="0"/>
        </a:xfrm>
      </p:grpSpPr>
      <p:sp>
        <p:nvSpPr>
          <p:cNvPr id="7" name="Zástupný symbol pro datum 1"/>
          <p:cNvSpPr>
            <a:spLocks noGrp="1"/>
          </p:cNvSpPr>
          <p:nvPr>
            <p:ph type="dt" sz="half" idx="10"/>
          </p:nvPr>
        </p:nvSpPr>
        <p:spPr/>
        <p:txBody>
          <a:bodyPr/>
          <a:lstStyle/>
          <a:p>
            <a:fld id="{AD9BA861-B4D4-43AA-B0EF-9B65C9B588EC}" type="datetimeFigureOut">
              <a:rPr lang="cs-CZ" smtClean="0"/>
              <a:t>15.9.2014</a:t>
            </a:fld>
            <a:endParaRPr lang="cs-CZ"/>
          </a:p>
        </p:txBody>
      </p:sp>
      <p:sp>
        <p:nvSpPr>
          <p:cNvPr id="2" name="Nadpis 2"/>
          <p:cNvSpPr txBox="1">
            <a:spLocks noGrp="1"/>
          </p:cNvSpPr>
          <p:nvPr>
            <p:ph type="title" idx="4294967295"/>
          </p:nvPr>
        </p:nvSpPr>
        <p:spPr>
          <a:xfrm>
            <a:off x="0" y="4994275"/>
            <a:ext cx="5867400" cy="522288"/>
          </a:xfrm>
          <a:noFill/>
          <a:ln>
            <a:noFill/>
          </a:ln>
        </p:spPr>
        <p:txBody>
          <a:bodyPr wrap="square" lIns="90000" tIns="45000" rIns="90000" bIns="45000">
            <a:no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lgn="l" rtl="0">
              <a:buNone/>
            </a:pPr>
            <a:r>
              <a:rPr lang="en-US" sz="2000" kern="1200" dirty="0" smtClean="0">
                <a:solidFill>
                  <a:srgbClr val="4E3B30"/>
                </a:solidFill>
                <a:cs typeface="Tahoma" pitchFamily="2"/>
              </a:rPr>
              <a:t/>
            </a:r>
            <a:br>
              <a:rPr lang="en-US" sz="2000" kern="1200" dirty="0" smtClean="0">
                <a:solidFill>
                  <a:srgbClr val="4E3B30"/>
                </a:solidFill>
                <a:cs typeface="Tahoma" pitchFamily="2"/>
              </a:rPr>
            </a:br>
            <a:r>
              <a:rPr lang="en-US" sz="2000" dirty="0">
                <a:solidFill>
                  <a:srgbClr val="4E3B30"/>
                </a:solidFill>
                <a:cs typeface="Tahoma" pitchFamily="2"/>
              </a:rPr>
              <a:t/>
            </a:r>
            <a:br>
              <a:rPr lang="en-US" sz="2000" dirty="0">
                <a:solidFill>
                  <a:srgbClr val="4E3B30"/>
                </a:solidFill>
                <a:cs typeface="Tahoma" pitchFamily="2"/>
              </a:rPr>
            </a:br>
            <a:r>
              <a:rPr lang="en-US" sz="2000" dirty="0" smtClean="0">
                <a:solidFill>
                  <a:srgbClr val="4E3B30"/>
                </a:solidFill>
                <a:cs typeface="Tahoma" pitchFamily="2"/>
              </a:rPr>
              <a:t/>
            </a:r>
            <a:br>
              <a:rPr lang="en-US" sz="2000" dirty="0" smtClean="0">
                <a:solidFill>
                  <a:srgbClr val="4E3B30"/>
                </a:solidFill>
                <a:cs typeface="Tahoma" pitchFamily="2"/>
              </a:rPr>
            </a:br>
            <a:r>
              <a:rPr lang="cs-CZ" sz="2000" kern="1200" dirty="0" err="1" smtClean="0">
                <a:solidFill>
                  <a:srgbClr val="4E3B30"/>
                </a:solidFill>
                <a:cs typeface="Tahoma" pitchFamily="2"/>
              </a:rPr>
              <a:t>The</a:t>
            </a:r>
            <a:r>
              <a:rPr lang="cs-CZ" sz="2000" kern="1200" dirty="0" smtClean="0">
                <a:solidFill>
                  <a:srgbClr val="4E3B30"/>
                </a:solidFill>
                <a:cs typeface="Tahoma" pitchFamily="2"/>
              </a:rPr>
              <a:t> </a:t>
            </a:r>
            <a:r>
              <a:rPr lang="cs-CZ" sz="2000" kern="1200" dirty="0">
                <a:solidFill>
                  <a:srgbClr val="4E3B30"/>
                </a:solidFill>
                <a:cs typeface="Tahoma" pitchFamily="2"/>
              </a:rPr>
              <a:t>story </a:t>
            </a:r>
            <a:r>
              <a:rPr lang="cs-CZ" sz="2000" kern="1200" dirty="0" err="1">
                <a:solidFill>
                  <a:srgbClr val="4E3B30"/>
                </a:solidFill>
                <a:cs typeface="Tahoma" pitchFamily="2"/>
              </a:rPr>
              <a:t>of</a:t>
            </a:r>
            <a:r>
              <a:rPr lang="cs-CZ" sz="2000" kern="1200" dirty="0">
                <a:solidFill>
                  <a:srgbClr val="4E3B30"/>
                </a:solidFill>
                <a:cs typeface="Tahoma" pitchFamily="2"/>
              </a:rPr>
              <a:t> </a:t>
            </a:r>
            <a:r>
              <a:rPr lang="cs-CZ" sz="2000" kern="1200" dirty="0" err="1" smtClean="0">
                <a:solidFill>
                  <a:srgbClr val="4E3B30"/>
                </a:solidFill>
                <a:cs typeface="Tahoma" pitchFamily="2"/>
              </a:rPr>
              <a:t>Boudicca</a:t>
            </a:r>
            <a:r>
              <a:rPr lang="en-US" sz="2000" kern="1200" dirty="0" smtClean="0">
                <a:solidFill>
                  <a:srgbClr val="4E3B30"/>
                </a:solidFill>
                <a:cs typeface="Tahoma" pitchFamily="2"/>
              </a:rPr>
              <a:t>, a </a:t>
            </a:r>
            <a:r>
              <a:rPr lang="en-US" sz="2000" dirty="0" smtClean="0">
                <a:solidFill>
                  <a:srgbClr val="4E3B30"/>
                </a:solidFill>
                <a:cs typeface="Tahoma" pitchFamily="2"/>
              </a:rPr>
              <a:t>warrior queen taking revenge on the</a:t>
            </a:r>
            <a:r>
              <a:rPr lang="en-US" sz="2000" kern="1200" dirty="0" smtClean="0">
                <a:solidFill>
                  <a:srgbClr val="4E3B30"/>
                </a:solidFill>
                <a:cs typeface="Tahoma" pitchFamily="2"/>
              </a:rPr>
              <a:t> Romans</a:t>
            </a:r>
            <a:r>
              <a:rPr lang="cs-CZ" sz="2000" kern="1200" dirty="0" smtClean="0">
                <a:solidFill>
                  <a:srgbClr val="4E3B30"/>
                </a:solidFill>
                <a:cs typeface="Tahoma" pitchFamily="2"/>
              </a:rPr>
              <a:t> </a:t>
            </a:r>
            <a:r>
              <a:rPr lang="cs-CZ" sz="2000" kern="1200" dirty="0">
                <a:solidFill>
                  <a:srgbClr val="4E3B30"/>
                </a:solidFill>
                <a:cs typeface="Tahoma" pitchFamily="2"/>
              </a:rPr>
              <a:t>(AD 61)</a:t>
            </a:r>
          </a:p>
        </p:txBody>
      </p:sp>
      <p:sp>
        <p:nvSpPr>
          <p:cNvPr id="3" name="Zástupný symbol pro text 3"/>
          <p:cNvSpPr txBox="1">
            <a:spLocks noGrp="1"/>
          </p:cNvSpPr>
          <p:nvPr>
            <p:ph type="body" idx="4294967295"/>
          </p:nvPr>
        </p:nvSpPr>
        <p:spPr>
          <a:xfrm>
            <a:off x="0" y="4509120"/>
            <a:ext cx="6207125" cy="1944068"/>
          </a:xfrm>
          <a:noFill/>
          <a:ln>
            <a:noFill/>
          </a:ln>
        </p:spPr>
        <p:txBody>
          <a:bodyPr wrap="square" lIns="90000" tIns="45000" rIns="90000" bIns="45000">
            <a:normAutofit/>
          </a:bodyPr>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marL="0" lvl="0" indent="0" rtl="0">
              <a:spcBef>
                <a:spcPts val="638"/>
              </a:spcBef>
              <a:buClr>
                <a:srgbClr val="F0A22E"/>
              </a:buClr>
              <a:buSzPct val="70000"/>
              <a:buFont typeface="Wingdings 2"/>
              <a:buChar char=""/>
            </a:pPr>
            <a:r>
              <a:rPr lang="cs-CZ" sz="1100" dirty="0">
                <a:latin typeface="Franklin Gothic Book" pitchFamily="18"/>
              </a:rPr>
              <a:t>"</a:t>
            </a:r>
            <a:r>
              <a:rPr lang="cs-CZ" sz="1100" dirty="0" err="1">
                <a:latin typeface="Franklin Gothic Book" pitchFamily="18"/>
              </a:rPr>
              <a:t>She</a:t>
            </a:r>
            <a:r>
              <a:rPr lang="cs-CZ" sz="1100" dirty="0">
                <a:latin typeface="Franklin Gothic Book" pitchFamily="18"/>
              </a:rPr>
              <a:t> </a:t>
            </a:r>
            <a:r>
              <a:rPr lang="cs-CZ" sz="1100" dirty="0" err="1">
                <a:latin typeface="Franklin Gothic Book" pitchFamily="18"/>
              </a:rPr>
              <a:t>was</a:t>
            </a:r>
            <a:r>
              <a:rPr lang="cs-CZ" sz="1100" dirty="0">
                <a:latin typeface="Franklin Gothic Book" pitchFamily="18"/>
              </a:rPr>
              <a:t> </a:t>
            </a:r>
            <a:r>
              <a:rPr lang="cs-CZ" sz="1100" dirty="0" err="1">
                <a:latin typeface="Franklin Gothic Book" pitchFamily="18"/>
              </a:rPr>
              <a:t>huge</a:t>
            </a:r>
            <a:r>
              <a:rPr lang="cs-CZ" sz="1100" dirty="0">
                <a:latin typeface="Franklin Gothic Book" pitchFamily="18"/>
              </a:rPr>
              <a:t> </a:t>
            </a:r>
            <a:r>
              <a:rPr lang="cs-CZ" sz="1100" dirty="0" err="1">
                <a:latin typeface="Franklin Gothic Book" pitchFamily="18"/>
              </a:rPr>
              <a:t>of</a:t>
            </a:r>
            <a:r>
              <a:rPr lang="cs-CZ" sz="1100" dirty="0">
                <a:latin typeface="Franklin Gothic Book" pitchFamily="18"/>
              </a:rPr>
              <a:t> </a:t>
            </a:r>
            <a:r>
              <a:rPr lang="cs-CZ" sz="1100" dirty="0" err="1">
                <a:latin typeface="Franklin Gothic Book" pitchFamily="18"/>
              </a:rPr>
              <a:t>frame</a:t>
            </a:r>
            <a:r>
              <a:rPr lang="cs-CZ" sz="1100" dirty="0">
                <a:latin typeface="Franklin Gothic Book" pitchFamily="18"/>
              </a:rPr>
              <a:t>, </a:t>
            </a:r>
            <a:r>
              <a:rPr lang="cs-CZ" sz="1100" dirty="0" err="1">
                <a:latin typeface="Franklin Gothic Book" pitchFamily="18"/>
              </a:rPr>
              <a:t>terrifying</a:t>
            </a:r>
            <a:r>
              <a:rPr lang="cs-CZ" sz="1100" dirty="0">
                <a:latin typeface="Franklin Gothic Book" pitchFamily="18"/>
              </a:rPr>
              <a:t> </a:t>
            </a:r>
            <a:r>
              <a:rPr lang="cs-CZ" sz="1100" dirty="0" err="1">
                <a:latin typeface="Franklin Gothic Book" pitchFamily="18"/>
              </a:rPr>
              <a:t>of</a:t>
            </a:r>
            <a:r>
              <a:rPr lang="cs-CZ" sz="1100" dirty="0">
                <a:latin typeface="Franklin Gothic Book" pitchFamily="18"/>
              </a:rPr>
              <a:t> </a:t>
            </a:r>
            <a:r>
              <a:rPr lang="cs-CZ" sz="1100" dirty="0" err="1">
                <a:latin typeface="Franklin Gothic Book" pitchFamily="18"/>
              </a:rPr>
              <a:t>aspect</a:t>
            </a:r>
            <a:r>
              <a:rPr lang="cs-CZ" sz="1100" dirty="0">
                <a:latin typeface="Franklin Gothic Book" pitchFamily="18"/>
              </a:rPr>
              <a:t>, and </a:t>
            </a:r>
            <a:r>
              <a:rPr lang="cs-CZ" sz="1100" dirty="0" err="1">
                <a:latin typeface="Franklin Gothic Book" pitchFamily="18"/>
              </a:rPr>
              <a:t>with</a:t>
            </a:r>
            <a:r>
              <a:rPr lang="cs-CZ" sz="1100" dirty="0">
                <a:latin typeface="Franklin Gothic Book" pitchFamily="18"/>
              </a:rPr>
              <a:t> a </a:t>
            </a:r>
            <a:r>
              <a:rPr lang="cs-CZ" sz="1100" dirty="0" err="1">
                <a:latin typeface="Franklin Gothic Book" pitchFamily="18"/>
              </a:rPr>
              <a:t>harsh</a:t>
            </a:r>
            <a:r>
              <a:rPr lang="cs-CZ" sz="1100" dirty="0">
                <a:latin typeface="Franklin Gothic Book" pitchFamily="18"/>
              </a:rPr>
              <a:t> </a:t>
            </a:r>
            <a:r>
              <a:rPr lang="cs-CZ" sz="1100" dirty="0" err="1">
                <a:latin typeface="Franklin Gothic Book" pitchFamily="18"/>
              </a:rPr>
              <a:t>voice</a:t>
            </a:r>
            <a:r>
              <a:rPr lang="cs-CZ" sz="1100" dirty="0">
                <a:latin typeface="Franklin Gothic Book" pitchFamily="18"/>
              </a:rPr>
              <a:t>. A </a:t>
            </a:r>
            <a:r>
              <a:rPr lang="cs-CZ" sz="1100" dirty="0" err="1">
                <a:latin typeface="Franklin Gothic Book" pitchFamily="18"/>
              </a:rPr>
              <a:t>great</a:t>
            </a:r>
            <a:r>
              <a:rPr lang="cs-CZ" sz="1100" dirty="0">
                <a:latin typeface="Franklin Gothic Book" pitchFamily="18"/>
              </a:rPr>
              <a:t> </a:t>
            </a:r>
            <a:r>
              <a:rPr lang="cs-CZ" sz="1100" dirty="0" err="1">
                <a:latin typeface="Franklin Gothic Book" pitchFamily="18"/>
              </a:rPr>
              <a:t>mass</a:t>
            </a:r>
            <a:r>
              <a:rPr lang="cs-CZ" sz="1100" dirty="0">
                <a:latin typeface="Franklin Gothic Book" pitchFamily="18"/>
              </a:rPr>
              <a:t> </a:t>
            </a:r>
            <a:r>
              <a:rPr lang="cs-CZ" sz="1100" dirty="0" err="1">
                <a:latin typeface="Franklin Gothic Book" pitchFamily="18"/>
              </a:rPr>
              <a:t>of</a:t>
            </a:r>
            <a:r>
              <a:rPr lang="cs-CZ" sz="1100" dirty="0">
                <a:latin typeface="Franklin Gothic Book" pitchFamily="18"/>
              </a:rPr>
              <a:t> </a:t>
            </a:r>
            <a:r>
              <a:rPr lang="cs-CZ" sz="1100" dirty="0" err="1">
                <a:latin typeface="Franklin Gothic Book" pitchFamily="18"/>
              </a:rPr>
              <a:t>bright</a:t>
            </a:r>
            <a:r>
              <a:rPr lang="cs-CZ" sz="1100" dirty="0">
                <a:latin typeface="Franklin Gothic Book" pitchFamily="18"/>
              </a:rPr>
              <a:t> </a:t>
            </a:r>
            <a:r>
              <a:rPr lang="cs-CZ" sz="1100" dirty="0" err="1">
                <a:latin typeface="Franklin Gothic Book" pitchFamily="18"/>
              </a:rPr>
              <a:t>red</a:t>
            </a:r>
            <a:r>
              <a:rPr lang="cs-CZ" sz="1100" dirty="0">
                <a:latin typeface="Franklin Gothic Book" pitchFamily="18"/>
              </a:rPr>
              <a:t> </a:t>
            </a:r>
            <a:r>
              <a:rPr lang="cs-CZ" sz="1100" dirty="0" err="1">
                <a:latin typeface="Franklin Gothic Book" pitchFamily="18"/>
              </a:rPr>
              <a:t>hair</a:t>
            </a:r>
            <a:r>
              <a:rPr lang="cs-CZ" sz="1100" dirty="0">
                <a:latin typeface="Franklin Gothic Book" pitchFamily="18"/>
              </a:rPr>
              <a:t> </a:t>
            </a:r>
            <a:r>
              <a:rPr lang="cs-CZ" sz="1100" dirty="0" err="1" smtClean="0">
                <a:latin typeface="Franklin Gothic Book" pitchFamily="18"/>
              </a:rPr>
              <a:t>fell</a:t>
            </a:r>
            <a:r>
              <a:rPr lang="cs-CZ" sz="1100" dirty="0" smtClean="0">
                <a:latin typeface="Franklin Gothic Book" pitchFamily="18"/>
              </a:rPr>
              <a:t> </a:t>
            </a:r>
            <a:r>
              <a:rPr lang="cs-CZ" sz="1100" dirty="0">
                <a:latin typeface="Franklin Gothic Book" pitchFamily="18"/>
              </a:rPr>
              <a:t>to her </a:t>
            </a:r>
            <a:r>
              <a:rPr lang="cs-CZ" sz="1100" dirty="0" err="1">
                <a:latin typeface="Franklin Gothic Book" pitchFamily="18"/>
              </a:rPr>
              <a:t>knees</a:t>
            </a:r>
            <a:r>
              <a:rPr lang="cs-CZ" sz="1100" dirty="0">
                <a:latin typeface="Franklin Gothic Book" pitchFamily="18"/>
              </a:rPr>
              <a:t>: </a:t>
            </a:r>
            <a:r>
              <a:rPr lang="cs-CZ" sz="1100" dirty="0" err="1">
                <a:latin typeface="Franklin Gothic Book" pitchFamily="18"/>
              </a:rPr>
              <a:t>She</a:t>
            </a:r>
            <a:r>
              <a:rPr lang="cs-CZ" sz="1100" dirty="0">
                <a:latin typeface="Franklin Gothic Book" pitchFamily="18"/>
              </a:rPr>
              <a:t> </a:t>
            </a:r>
            <a:r>
              <a:rPr lang="cs-CZ" sz="1100" dirty="0" err="1">
                <a:latin typeface="Franklin Gothic Book" pitchFamily="18"/>
              </a:rPr>
              <a:t>wore</a:t>
            </a:r>
            <a:r>
              <a:rPr lang="cs-CZ" sz="1100" dirty="0">
                <a:latin typeface="Franklin Gothic Book" pitchFamily="18"/>
              </a:rPr>
              <a:t> a </a:t>
            </a:r>
            <a:r>
              <a:rPr lang="cs-CZ" sz="1100" dirty="0" err="1">
                <a:latin typeface="Franklin Gothic Book" pitchFamily="18"/>
              </a:rPr>
              <a:t>great</a:t>
            </a:r>
            <a:r>
              <a:rPr lang="cs-CZ" sz="1100" dirty="0">
                <a:latin typeface="Franklin Gothic Book" pitchFamily="18"/>
              </a:rPr>
              <a:t> </a:t>
            </a:r>
            <a:r>
              <a:rPr lang="cs-CZ" sz="1100" dirty="0" err="1">
                <a:latin typeface="Franklin Gothic Book" pitchFamily="18"/>
              </a:rPr>
              <a:t>twisted</a:t>
            </a:r>
            <a:r>
              <a:rPr lang="cs-CZ" sz="1100" dirty="0">
                <a:latin typeface="Franklin Gothic Book" pitchFamily="18"/>
              </a:rPr>
              <a:t> </a:t>
            </a:r>
            <a:r>
              <a:rPr lang="cs-CZ" sz="1100" dirty="0" err="1">
                <a:latin typeface="Franklin Gothic Book" pitchFamily="18"/>
              </a:rPr>
              <a:t>golden</a:t>
            </a:r>
            <a:r>
              <a:rPr lang="cs-CZ" sz="1100" dirty="0">
                <a:latin typeface="Franklin Gothic Book" pitchFamily="18"/>
              </a:rPr>
              <a:t> </a:t>
            </a:r>
            <a:r>
              <a:rPr lang="cs-CZ" sz="1100" dirty="0" err="1">
                <a:latin typeface="Franklin Gothic Book" pitchFamily="18"/>
              </a:rPr>
              <a:t>necklace</a:t>
            </a:r>
            <a:r>
              <a:rPr lang="cs-CZ" sz="1100" dirty="0">
                <a:latin typeface="Franklin Gothic Book" pitchFamily="18"/>
              </a:rPr>
              <a:t>, and a </a:t>
            </a:r>
            <a:r>
              <a:rPr lang="cs-CZ" sz="1100" dirty="0" err="1">
                <a:latin typeface="Franklin Gothic Book" pitchFamily="18"/>
              </a:rPr>
              <a:t>tunic</a:t>
            </a:r>
            <a:r>
              <a:rPr lang="cs-CZ" sz="1100" dirty="0">
                <a:latin typeface="Franklin Gothic Book" pitchFamily="18"/>
              </a:rPr>
              <a:t> </a:t>
            </a:r>
            <a:r>
              <a:rPr lang="cs-CZ" sz="1100" dirty="0" err="1">
                <a:latin typeface="Franklin Gothic Book" pitchFamily="18"/>
              </a:rPr>
              <a:t>of</a:t>
            </a:r>
            <a:r>
              <a:rPr lang="cs-CZ" sz="1100" dirty="0">
                <a:latin typeface="Franklin Gothic Book" pitchFamily="18"/>
              </a:rPr>
              <a:t> many </a:t>
            </a:r>
            <a:r>
              <a:rPr lang="cs-CZ" sz="1100" dirty="0" err="1">
                <a:latin typeface="Franklin Gothic Book" pitchFamily="18"/>
              </a:rPr>
              <a:t>colors</a:t>
            </a:r>
            <a:r>
              <a:rPr lang="cs-CZ" sz="1100" dirty="0">
                <a:latin typeface="Franklin Gothic Book" pitchFamily="18"/>
              </a:rPr>
              <a:t>, </a:t>
            </a:r>
            <a:r>
              <a:rPr lang="cs-CZ" sz="1100" dirty="0" err="1">
                <a:latin typeface="Franklin Gothic Book" pitchFamily="18"/>
              </a:rPr>
              <a:t>over</a:t>
            </a:r>
            <a:r>
              <a:rPr lang="cs-CZ" sz="1100" dirty="0">
                <a:latin typeface="Franklin Gothic Book" pitchFamily="18"/>
              </a:rPr>
              <a:t> </a:t>
            </a:r>
            <a:r>
              <a:rPr lang="cs-CZ" sz="1100" dirty="0" err="1">
                <a:latin typeface="Franklin Gothic Book" pitchFamily="18"/>
              </a:rPr>
              <a:t>which</a:t>
            </a:r>
            <a:r>
              <a:rPr lang="cs-CZ" sz="1100" dirty="0">
                <a:latin typeface="Franklin Gothic Book" pitchFamily="18"/>
              </a:rPr>
              <a:t> </a:t>
            </a:r>
            <a:r>
              <a:rPr lang="cs-CZ" sz="1100" dirty="0" err="1">
                <a:latin typeface="Franklin Gothic Book" pitchFamily="18"/>
              </a:rPr>
              <a:t>was</a:t>
            </a:r>
            <a:r>
              <a:rPr lang="cs-CZ" sz="1100" dirty="0">
                <a:latin typeface="Franklin Gothic Book" pitchFamily="18"/>
              </a:rPr>
              <a:t> a </a:t>
            </a:r>
            <a:r>
              <a:rPr lang="cs-CZ" sz="1100" dirty="0" err="1">
                <a:latin typeface="Franklin Gothic Book" pitchFamily="18"/>
              </a:rPr>
              <a:t>thick</a:t>
            </a:r>
            <a:r>
              <a:rPr lang="cs-CZ" sz="1100" dirty="0">
                <a:latin typeface="Franklin Gothic Book" pitchFamily="18"/>
              </a:rPr>
              <a:t> mantle, </a:t>
            </a:r>
            <a:r>
              <a:rPr lang="cs-CZ" sz="1100" dirty="0" err="1">
                <a:latin typeface="Franklin Gothic Book" pitchFamily="18"/>
              </a:rPr>
              <a:t>fastened</a:t>
            </a:r>
            <a:r>
              <a:rPr lang="cs-CZ" sz="1100" dirty="0">
                <a:latin typeface="Franklin Gothic Book" pitchFamily="18"/>
              </a:rPr>
              <a:t> by a </a:t>
            </a:r>
            <a:r>
              <a:rPr lang="cs-CZ" sz="1100" dirty="0" err="1">
                <a:latin typeface="Franklin Gothic Book" pitchFamily="18"/>
              </a:rPr>
              <a:t>brooch</a:t>
            </a:r>
            <a:r>
              <a:rPr lang="cs-CZ" sz="1100" dirty="0">
                <a:latin typeface="Franklin Gothic Book" pitchFamily="18"/>
              </a:rPr>
              <a:t>. </a:t>
            </a:r>
            <a:r>
              <a:rPr lang="cs-CZ" sz="1100" dirty="0" err="1">
                <a:latin typeface="Franklin Gothic Book" pitchFamily="18"/>
              </a:rPr>
              <a:t>Now</a:t>
            </a:r>
            <a:r>
              <a:rPr lang="cs-CZ" sz="1100" dirty="0">
                <a:latin typeface="Franklin Gothic Book" pitchFamily="18"/>
              </a:rPr>
              <a:t> </a:t>
            </a:r>
            <a:r>
              <a:rPr lang="cs-CZ" sz="1100" dirty="0" err="1">
                <a:latin typeface="Franklin Gothic Book" pitchFamily="18"/>
              </a:rPr>
              <a:t>she</a:t>
            </a:r>
            <a:r>
              <a:rPr lang="cs-CZ" sz="1100" dirty="0">
                <a:latin typeface="Franklin Gothic Book" pitchFamily="18"/>
              </a:rPr>
              <a:t> </a:t>
            </a:r>
            <a:r>
              <a:rPr lang="cs-CZ" sz="1100" dirty="0" err="1">
                <a:latin typeface="Franklin Gothic Book" pitchFamily="18"/>
              </a:rPr>
              <a:t>grasped</a:t>
            </a:r>
            <a:r>
              <a:rPr lang="cs-CZ" sz="1100" dirty="0">
                <a:latin typeface="Franklin Gothic Book" pitchFamily="18"/>
              </a:rPr>
              <a:t> a </a:t>
            </a:r>
            <a:r>
              <a:rPr lang="cs-CZ" sz="1100" dirty="0" err="1">
                <a:latin typeface="Franklin Gothic Book" pitchFamily="18"/>
              </a:rPr>
              <a:t>spear</a:t>
            </a:r>
            <a:r>
              <a:rPr lang="cs-CZ" sz="1100" dirty="0">
                <a:latin typeface="Franklin Gothic Book" pitchFamily="18"/>
              </a:rPr>
              <a:t>, to strike </a:t>
            </a:r>
            <a:r>
              <a:rPr lang="cs-CZ" sz="1100" dirty="0" err="1">
                <a:latin typeface="Franklin Gothic Book" pitchFamily="18"/>
              </a:rPr>
              <a:t>fear</a:t>
            </a:r>
            <a:r>
              <a:rPr lang="cs-CZ" sz="1100" dirty="0">
                <a:latin typeface="Franklin Gothic Book" pitchFamily="18"/>
              </a:rPr>
              <a:t> </a:t>
            </a:r>
            <a:r>
              <a:rPr lang="cs-CZ" sz="1100" dirty="0" err="1">
                <a:latin typeface="Franklin Gothic Book" pitchFamily="18"/>
              </a:rPr>
              <a:t>into</a:t>
            </a:r>
            <a:r>
              <a:rPr lang="cs-CZ" sz="1100" dirty="0">
                <a:latin typeface="Franklin Gothic Book" pitchFamily="18"/>
              </a:rPr>
              <a:t> </a:t>
            </a:r>
            <a:r>
              <a:rPr lang="cs-CZ" sz="1100" dirty="0" err="1">
                <a:latin typeface="Franklin Gothic Book" pitchFamily="18"/>
              </a:rPr>
              <a:t>all</a:t>
            </a:r>
            <a:r>
              <a:rPr lang="cs-CZ" sz="1100" dirty="0">
                <a:latin typeface="Franklin Gothic Book" pitchFamily="18"/>
              </a:rPr>
              <a:t> </a:t>
            </a:r>
            <a:r>
              <a:rPr lang="cs-CZ" sz="1100" dirty="0" err="1">
                <a:latin typeface="Franklin Gothic Book" pitchFamily="18"/>
              </a:rPr>
              <a:t>who</a:t>
            </a:r>
            <a:r>
              <a:rPr lang="cs-CZ" sz="1100" dirty="0">
                <a:latin typeface="Franklin Gothic Book" pitchFamily="18"/>
              </a:rPr>
              <a:t> </a:t>
            </a:r>
            <a:r>
              <a:rPr lang="cs-CZ" sz="1100" dirty="0" err="1">
                <a:latin typeface="Franklin Gothic Book" pitchFamily="18"/>
              </a:rPr>
              <a:t>watched</a:t>
            </a:r>
            <a:r>
              <a:rPr lang="cs-CZ" sz="1100" dirty="0">
                <a:latin typeface="Franklin Gothic Book" pitchFamily="18"/>
              </a:rPr>
              <a:t> her...…" -</a:t>
            </a:r>
            <a:r>
              <a:rPr lang="cs-CZ" sz="1100" dirty="0" err="1">
                <a:latin typeface="Franklin Gothic Book" pitchFamily="18"/>
              </a:rPr>
              <a:t>Dio</a:t>
            </a:r>
            <a:r>
              <a:rPr lang="cs-CZ" sz="1100" dirty="0">
                <a:latin typeface="Franklin Gothic Book" pitchFamily="18"/>
              </a:rPr>
              <a:t> </a:t>
            </a:r>
            <a:r>
              <a:rPr lang="cs-CZ" sz="1100" dirty="0" err="1" smtClean="0">
                <a:latin typeface="Franklin Gothic Book" pitchFamily="18"/>
              </a:rPr>
              <a:t>Cassius</a:t>
            </a:r>
            <a:r>
              <a:rPr lang="cs-CZ" sz="1100" dirty="0" smtClean="0">
                <a:latin typeface="Franklin Gothic Book" pitchFamily="18"/>
              </a:rPr>
              <a:t> </a:t>
            </a:r>
            <a:r>
              <a:rPr lang="cs-CZ" sz="1100" dirty="0">
                <a:latin typeface="Franklin Gothic Book" pitchFamily="18"/>
              </a:rPr>
              <a:t>(</a:t>
            </a:r>
            <a:r>
              <a:rPr lang="cs-CZ" sz="1100" dirty="0" err="1">
                <a:latin typeface="Franklin Gothic Book" pitchFamily="18"/>
              </a:rPr>
              <a:t>Dudley</a:t>
            </a:r>
            <a:r>
              <a:rPr lang="cs-CZ" sz="1100" dirty="0">
                <a:latin typeface="Franklin Gothic Book" pitchFamily="18"/>
              </a:rPr>
              <a:t> and </a:t>
            </a:r>
            <a:r>
              <a:rPr lang="cs-CZ" sz="1100" dirty="0" err="1">
                <a:latin typeface="Franklin Gothic Book" pitchFamily="18"/>
              </a:rPr>
              <a:t>Webster</a:t>
            </a:r>
            <a:r>
              <a:rPr lang="cs-CZ" sz="1100" dirty="0">
                <a:latin typeface="Franklin Gothic Book" pitchFamily="18"/>
              </a:rPr>
              <a:t>, </a:t>
            </a:r>
            <a:r>
              <a:rPr lang="cs-CZ" sz="1100" dirty="0" smtClean="0">
                <a:latin typeface="Franklin Gothic Book" pitchFamily="18"/>
              </a:rPr>
              <a:t>54)</a:t>
            </a:r>
          </a:p>
          <a:p>
            <a:pPr marL="0" lvl="0" indent="0" rtl="0">
              <a:spcBef>
                <a:spcPts val="638"/>
              </a:spcBef>
              <a:buNone/>
            </a:pPr>
            <a:endParaRPr lang="cs-CZ" sz="1100" dirty="0">
              <a:latin typeface="Franklin Gothic Book" pitchFamily="18"/>
            </a:endParaRPr>
          </a:p>
        </p:txBody>
      </p:sp>
      <p:pic>
        <p:nvPicPr>
          <p:cNvPr id="4" name="Picture 3"/>
          <p:cNvPicPr>
            <a:picLocks noChangeAspect="1"/>
          </p:cNvPicPr>
          <p:nvPr/>
        </p:nvPicPr>
        <p:blipFill>
          <a:blip r:embed="rId3">
            <a:lum/>
            <a:alphaModFix/>
          </a:blip>
          <a:srcRect/>
          <a:stretch>
            <a:fillRect/>
          </a:stretch>
        </p:blipFill>
        <p:spPr>
          <a:xfrm>
            <a:off x="6095834" y="1916832"/>
            <a:ext cx="2124000" cy="2376000"/>
          </a:xfrm>
          <a:prstGeom prst="rect">
            <a:avLst/>
          </a:prstGeom>
          <a:noFill/>
          <a:ln>
            <a:noFill/>
          </a:ln>
        </p:spPr>
      </p:pic>
      <p:pic>
        <p:nvPicPr>
          <p:cNvPr id="5" name="Picture 5"/>
          <p:cNvPicPr>
            <a:picLocks noChangeAspect="1"/>
          </p:cNvPicPr>
          <p:nvPr/>
        </p:nvPicPr>
        <p:blipFill>
          <a:blip r:embed="rId4">
            <a:lum/>
            <a:alphaModFix/>
          </a:blip>
          <a:srcRect/>
          <a:stretch>
            <a:fillRect/>
          </a:stretch>
        </p:blipFill>
        <p:spPr>
          <a:xfrm>
            <a:off x="173703" y="620688"/>
            <a:ext cx="4387680" cy="2951999"/>
          </a:xfrm>
          <a:prstGeom prst="rect">
            <a:avLst/>
          </a:prstGeom>
          <a:noFill/>
          <a:ln>
            <a:noFill/>
          </a:ln>
        </p:spPr>
      </p:pic>
      <p:pic>
        <p:nvPicPr>
          <p:cNvPr id="6" name="Picture 6"/>
          <p:cNvPicPr>
            <a:picLocks noChangeAspect="1"/>
          </p:cNvPicPr>
          <p:nvPr/>
        </p:nvPicPr>
        <p:blipFill>
          <a:blip r:embed="rId5">
            <a:lum/>
            <a:alphaModFix/>
          </a:blip>
          <a:srcRect/>
          <a:stretch>
            <a:fillRect/>
          </a:stretch>
        </p:blipFill>
        <p:spPr>
          <a:xfrm>
            <a:off x="4499992" y="1290928"/>
            <a:ext cx="1512168" cy="2133106"/>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name="page6">
    <p:spTree>
      <p:nvGrpSpPr>
        <p:cNvPr id="1" name=""/>
        <p:cNvGrpSpPr/>
        <p:nvPr/>
      </p:nvGrpSpPr>
      <p:grpSpPr>
        <a:xfrm>
          <a:off x="0" y="0"/>
          <a:ext cx="0" cy="0"/>
          <a:chOff x="0" y="0"/>
          <a:chExt cx="0" cy="0"/>
        </a:xfrm>
      </p:grpSpPr>
      <p:sp>
        <p:nvSpPr>
          <p:cNvPr id="7" name="Zástupný symbol pro datum 1"/>
          <p:cNvSpPr>
            <a:spLocks noGrp="1"/>
          </p:cNvSpPr>
          <p:nvPr>
            <p:ph type="dt" sz="half" idx="10"/>
          </p:nvPr>
        </p:nvSpPr>
        <p:spPr/>
        <p:txBody>
          <a:bodyPr/>
          <a:lstStyle/>
          <a:p>
            <a:fld id="{AD9BA861-B4D4-43AA-B0EF-9B65C9B588EC}" type="datetimeFigureOut">
              <a:rPr lang="cs-CZ" smtClean="0"/>
              <a:t>15.9.2014</a:t>
            </a:fld>
            <a:endParaRPr lang="cs-CZ"/>
          </a:p>
        </p:txBody>
      </p:sp>
      <p:sp>
        <p:nvSpPr>
          <p:cNvPr id="2" name="Nadpis 2"/>
          <p:cNvSpPr txBox="1">
            <a:spLocks noGrp="1"/>
          </p:cNvSpPr>
          <p:nvPr>
            <p:ph type="title" idx="4294967295"/>
          </p:nvPr>
        </p:nvSpPr>
        <p:spPr>
          <a:xfrm>
            <a:off x="0" y="4994275"/>
            <a:ext cx="5867400" cy="522288"/>
          </a:xfrm>
          <a:noFill/>
          <a:ln>
            <a:noFill/>
          </a:ln>
        </p:spPr>
        <p:txBody>
          <a:bodyPr wrap="square" lIns="90000" tIns="45000" rIns="90000" bIns="45000"/>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lgn="l" rtl="0">
              <a:buNone/>
            </a:pPr>
            <a:r>
              <a:rPr lang="cs-CZ" sz="2800" kern="1200">
                <a:solidFill>
                  <a:srgbClr val="4E3B30"/>
                </a:solidFill>
                <a:latin typeface="Franklin Gothic Medium" pitchFamily="18"/>
                <a:cs typeface="Tahoma" pitchFamily="2"/>
              </a:rPr>
              <a:t>Celtic Christianity</a:t>
            </a:r>
          </a:p>
        </p:txBody>
      </p:sp>
      <p:sp>
        <p:nvSpPr>
          <p:cNvPr id="3" name="Zástupný symbol pro text 3"/>
          <p:cNvSpPr txBox="1">
            <a:spLocks noGrp="1"/>
          </p:cNvSpPr>
          <p:nvPr>
            <p:ph type="body" idx="4294967295"/>
          </p:nvPr>
        </p:nvSpPr>
        <p:spPr>
          <a:xfrm>
            <a:off x="0" y="5532438"/>
            <a:ext cx="5867400" cy="768350"/>
          </a:xfrm>
          <a:noFill/>
          <a:ln>
            <a:noFill/>
          </a:ln>
        </p:spPr>
        <p:txBody>
          <a:bodyPr wrap="square" lIns="90000" tIns="45000" rIns="90000" bIns="45000">
            <a:normAutofit/>
          </a:bodyPr>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marL="0" lvl="0" indent="0" rtl="0">
              <a:spcBef>
                <a:spcPts val="638"/>
              </a:spcBef>
              <a:buClr>
                <a:srgbClr val="F0A22E"/>
              </a:buClr>
              <a:buSzPct val="70000"/>
              <a:buFont typeface="Wingdings 2"/>
              <a:buChar char=""/>
            </a:pPr>
            <a:r>
              <a:rPr lang="cs-CZ" sz="2000" dirty="0">
                <a:latin typeface="+mn-lt"/>
              </a:rPr>
              <a:t>St. Patrick; </a:t>
            </a:r>
            <a:r>
              <a:rPr lang="cs-CZ" sz="2000" dirty="0" err="1">
                <a:latin typeface="+mn-lt"/>
              </a:rPr>
              <a:t>the</a:t>
            </a:r>
            <a:r>
              <a:rPr lang="cs-CZ" sz="2000" dirty="0">
                <a:latin typeface="+mn-lt"/>
              </a:rPr>
              <a:t> </a:t>
            </a:r>
            <a:r>
              <a:rPr lang="cs-CZ" sz="2000" dirty="0" err="1">
                <a:latin typeface="+mn-lt"/>
              </a:rPr>
              <a:t>Lindisfarne</a:t>
            </a:r>
            <a:r>
              <a:rPr lang="cs-CZ" sz="2000" dirty="0">
                <a:latin typeface="+mn-lt"/>
              </a:rPr>
              <a:t> </a:t>
            </a:r>
            <a:r>
              <a:rPr lang="cs-CZ" sz="2000" dirty="0" err="1">
                <a:latin typeface="+mn-lt"/>
              </a:rPr>
              <a:t>Gospels</a:t>
            </a:r>
            <a:r>
              <a:rPr lang="cs-CZ" sz="2000" dirty="0">
                <a:latin typeface="+mn-lt"/>
              </a:rPr>
              <a:t>; a </a:t>
            </a:r>
            <a:r>
              <a:rPr lang="cs-CZ" sz="2000" dirty="0" err="1">
                <a:latin typeface="+mn-lt"/>
              </a:rPr>
              <a:t>Celtic</a:t>
            </a:r>
            <a:r>
              <a:rPr lang="cs-CZ" sz="2000" dirty="0">
                <a:latin typeface="+mn-lt"/>
              </a:rPr>
              <a:t> </a:t>
            </a:r>
            <a:r>
              <a:rPr lang="cs-CZ" sz="2000" dirty="0" err="1">
                <a:latin typeface="+mn-lt"/>
              </a:rPr>
              <a:t>Cross</a:t>
            </a:r>
            <a:endParaRPr lang="cs-CZ" sz="2000" dirty="0">
              <a:latin typeface="+mn-lt"/>
            </a:endParaRPr>
          </a:p>
        </p:txBody>
      </p:sp>
      <p:pic>
        <p:nvPicPr>
          <p:cNvPr id="4" name="Picture 2"/>
          <p:cNvPicPr>
            <a:picLocks noChangeAspect="1"/>
          </p:cNvPicPr>
          <p:nvPr/>
        </p:nvPicPr>
        <p:blipFill>
          <a:blip r:embed="rId3">
            <a:lum/>
            <a:alphaModFix/>
          </a:blip>
          <a:srcRect/>
          <a:stretch>
            <a:fillRect/>
          </a:stretch>
        </p:blipFill>
        <p:spPr>
          <a:xfrm>
            <a:off x="3420000" y="360000"/>
            <a:ext cx="3240000" cy="4860000"/>
          </a:xfrm>
          <a:prstGeom prst="rect">
            <a:avLst/>
          </a:prstGeom>
          <a:noFill/>
          <a:ln>
            <a:noFill/>
          </a:ln>
        </p:spPr>
      </p:pic>
      <p:pic>
        <p:nvPicPr>
          <p:cNvPr id="5" name="Picture 5"/>
          <p:cNvPicPr>
            <a:picLocks noChangeAspect="1"/>
          </p:cNvPicPr>
          <p:nvPr/>
        </p:nvPicPr>
        <p:blipFill>
          <a:blip r:embed="rId4">
            <a:lum/>
            <a:alphaModFix/>
          </a:blip>
          <a:srcRect/>
          <a:stretch>
            <a:fillRect/>
          </a:stretch>
        </p:blipFill>
        <p:spPr>
          <a:xfrm>
            <a:off x="755639" y="548640"/>
            <a:ext cx="2333160" cy="3018960"/>
          </a:xfrm>
          <a:prstGeom prst="rect">
            <a:avLst/>
          </a:prstGeom>
          <a:noFill/>
          <a:ln>
            <a:noFill/>
          </a:ln>
        </p:spPr>
      </p:pic>
      <p:pic>
        <p:nvPicPr>
          <p:cNvPr id="6" name="Picture 6"/>
          <p:cNvPicPr>
            <a:picLocks noChangeAspect="1"/>
          </p:cNvPicPr>
          <p:nvPr/>
        </p:nvPicPr>
        <p:blipFill>
          <a:blip r:embed="rId5">
            <a:lum/>
            <a:alphaModFix/>
          </a:blip>
          <a:srcRect/>
          <a:stretch>
            <a:fillRect/>
          </a:stretch>
        </p:blipFill>
        <p:spPr>
          <a:xfrm>
            <a:off x="6804360" y="980640"/>
            <a:ext cx="2095199" cy="3142799"/>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name="page7">
    <p:spTree>
      <p:nvGrpSpPr>
        <p:cNvPr id="1" name=""/>
        <p:cNvGrpSpPr/>
        <p:nvPr/>
      </p:nvGrpSpPr>
      <p:grpSpPr>
        <a:xfrm>
          <a:off x="0" y="0"/>
          <a:ext cx="0" cy="0"/>
          <a:chOff x="0" y="0"/>
          <a:chExt cx="0" cy="0"/>
        </a:xfrm>
      </p:grpSpPr>
      <p:sp>
        <p:nvSpPr>
          <p:cNvPr id="8" name="Zástupný symbol pro datum 1"/>
          <p:cNvSpPr>
            <a:spLocks noGrp="1"/>
          </p:cNvSpPr>
          <p:nvPr>
            <p:ph type="dt" sz="half" idx="10"/>
          </p:nvPr>
        </p:nvSpPr>
        <p:spPr/>
        <p:txBody>
          <a:bodyPr/>
          <a:lstStyle/>
          <a:p>
            <a:fld id="{AD9BA861-B4D4-43AA-B0EF-9B65C9B588EC}" type="datetimeFigureOut">
              <a:rPr lang="cs-CZ" smtClean="0"/>
              <a:t>15.9.2014</a:t>
            </a:fld>
            <a:endParaRPr lang="cs-CZ"/>
          </a:p>
        </p:txBody>
      </p:sp>
      <p:sp>
        <p:nvSpPr>
          <p:cNvPr id="2" name="Nadpis 2"/>
          <p:cNvSpPr txBox="1">
            <a:spLocks noGrp="1"/>
          </p:cNvSpPr>
          <p:nvPr>
            <p:ph type="title" idx="4294967295"/>
          </p:nvPr>
        </p:nvSpPr>
        <p:spPr>
          <a:xfrm>
            <a:off x="0" y="4994275"/>
            <a:ext cx="5867400" cy="522288"/>
          </a:xfrm>
          <a:noFill/>
          <a:ln>
            <a:noFill/>
          </a:ln>
        </p:spPr>
        <p:txBody>
          <a:bodyPr wrap="square" lIns="90000" tIns="45000" rIns="90000" bIns="45000"/>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lgn="l" rtl="0">
              <a:buNone/>
            </a:pPr>
            <a:r>
              <a:rPr lang="cs-CZ" sz="2600" kern="1200">
                <a:solidFill>
                  <a:srgbClr val="4E3B30"/>
                </a:solidFill>
                <a:latin typeface="Franklin Gothic Medium" pitchFamily="18"/>
                <a:cs typeface="Tahoma" pitchFamily="2"/>
              </a:rPr>
              <a:t>Popular Celtic legacy</a:t>
            </a:r>
          </a:p>
        </p:txBody>
      </p:sp>
      <p:sp>
        <p:nvSpPr>
          <p:cNvPr id="3" name="Zástupný symbol pro text 3"/>
          <p:cNvSpPr txBox="1">
            <a:spLocks noGrp="1"/>
          </p:cNvSpPr>
          <p:nvPr>
            <p:ph type="body" idx="4294967295"/>
          </p:nvPr>
        </p:nvSpPr>
        <p:spPr>
          <a:xfrm>
            <a:off x="0" y="5532438"/>
            <a:ext cx="5867400" cy="768350"/>
          </a:xfrm>
          <a:noFill/>
          <a:ln>
            <a:noFill/>
          </a:ln>
        </p:spPr>
        <p:txBody>
          <a:bodyPr wrap="square" lIns="90000" tIns="45000" rIns="90000" bIns="45000">
            <a:normAutofit fontScale="62500" lnSpcReduction="20000"/>
          </a:bodyPr>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marL="0" lvl="0" indent="0" rtl="0">
              <a:spcBef>
                <a:spcPts val="638"/>
              </a:spcBef>
              <a:buClr>
                <a:srgbClr val="F0A22E"/>
              </a:buClr>
              <a:buSzPct val="70000"/>
              <a:buFont typeface="Wingdings 2"/>
              <a:buChar char=""/>
            </a:pPr>
            <a:r>
              <a:rPr lang="cs-CZ" sz="1800">
                <a:latin typeface="Franklin Gothic Book" pitchFamily="18"/>
              </a:rPr>
              <a:t>– Loreena Mc Kennit; Spirituality – New Age/Druidism; St Patrick's Day; Celtic jewellery</a:t>
            </a:r>
          </a:p>
          <a:p>
            <a:pPr marL="0" lvl="0" indent="0" rtl="0">
              <a:spcBef>
                <a:spcPts val="638"/>
              </a:spcBef>
              <a:buClr>
                <a:srgbClr val="F0A22E"/>
              </a:buClr>
              <a:buSzPct val="70000"/>
              <a:buFont typeface="Wingdings 2"/>
              <a:buChar char=""/>
            </a:pPr>
            <a:r>
              <a:rPr lang="cs-CZ" sz="2200">
                <a:latin typeface="Franklin Gothic Book" pitchFamily="18"/>
              </a:rPr>
              <a:t>Design – Celtic jewellery; St Patrick’s Day</a:t>
            </a:r>
          </a:p>
        </p:txBody>
      </p:sp>
      <p:pic>
        <p:nvPicPr>
          <p:cNvPr id="4" name="Picture 2"/>
          <p:cNvPicPr>
            <a:picLocks noChangeAspect="1"/>
          </p:cNvPicPr>
          <p:nvPr/>
        </p:nvPicPr>
        <p:blipFill>
          <a:blip r:embed="rId3">
            <a:lum/>
            <a:alphaModFix/>
          </a:blip>
          <a:srcRect/>
          <a:stretch>
            <a:fillRect/>
          </a:stretch>
        </p:blipFill>
        <p:spPr>
          <a:xfrm>
            <a:off x="4788000" y="188640"/>
            <a:ext cx="4153319" cy="3059640"/>
          </a:xfrm>
          <a:prstGeom prst="rect">
            <a:avLst/>
          </a:prstGeom>
          <a:noFill/>
          <a:ln>
            <a:noFill/>
          </a:ln>
        </p:spPr>
      </p:pic>
      <p:pic>
        <p:nvPicPr>
          <p:cNvPr id="5" name="Picture 3"/>
          <p:cNvPicPr>
            <a:picLocks noChangeAspect="1"/>
          </p:cNvPicPr>
          <p:nvPr/>
        </p:nvPicPr>
        <p:blipFill>
          <a:blip r:embed="rId4">
            <a:lum/>
            <a:alphaModFix/>
          </a:blip>
          <a:srcRect/>
          <a:stretch>
            <a:fillRect/>
          </a:stretch>
        </p:blipFill>
        <p:spPr>
          <a:xfrm>
            <a:off x="971640" y="476640"/>
            <a:ext cx="3047760" cy="3047760"/>
          </a:xfrm>
          <a:prstGeom prst="rect">
            <a:avLst/>
          </a:prstGeom>
          <a:noFill/>
          <a:ln>
            <a:noFill/>
          </a:ln>
        </p:spPr>
      </p:pic>
      <p:pic>
        <p:nvPicPr>
          <p:cNvPr id="6" name="Picture 4"/>
          <p:cNvPicPr>
            <a:picLocks noChangeAspect="1"/>
          </p:cNvPicPr>
          <p:nvPr/>
        </p:nvPicPr>
        <p:blipFill>
          <a:blip r:embed="rId5">
            <a:lum/>
            <a:alphaModFix/>
          </a:blip>
          <a:srcRect/>
          <a:stretch>
            <a:fillRect/>
          </a:stretch>
        </p:blipFill>
        <p:spPr>
          <a:xfrm>
            <a:off x="6300360" y="3645000"/>
            <a:ext cx="2376000" cy="2376000"/>
          </a:xfrm>
          <a:prstGeom prst="rect">
            <a:avLst/>
          </a:prstGeom>
          <a:noFill/>
          <a:ln>
            <a:noFill/>
          </a:ln>
        </p:spPr>
      </p:pic>
      <p:pic>
        <p:nvPicPr>
          <p:cNvPr id="7" name="Picture 5"/>
          <p:cNvPicPr>
            <a:picLocks noChangeAspect="1"/>
          </p:cNvPicPr>
          <p:nvPr/>
        </p:nvPicPr>
        <p:blipFill>
          <a:blip r:embed="rId6">
            <a:lum/>
            <a:alphaModFix/>
          </a:blip>
          <a:srcRect/>
          <a:stretch>
            <a:fillRect/>
          </a:stretch>
        </p:blipFill>
        <p:spPr>
          <a:xfrm>
            <a:off x="3131999" y="2493000"/>
            <a:ext cx="3059279" cy="2562119"/>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name="page8">
    <p:spTree>
      <p:nvGrpSpPr>
        <p:cNvPr id="1" name=""/>
        <p:cNvGrpSpPr/>
        <p:nvPr/>
      </p:nvGrpSpPr>
      <p:grpSpPr>
        <a:xfrm>
          <a:off x="0" y="0"/>
          <a:ext cx="0" cy="0"/>
          <a:chOff x="0" y="0"/>
          <a:chExt cx="0" cy="0"/>
        </a:xfrm>
      </p:grpSpPr>
      <p:sp>
        <p:nvSpPr>
          <p:cNvPr id="4" name="Zástupný symbol pro datum 1"/>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2" name="Nadpis 4"/>
          <p:cNvSpPr txBox="1">
            <a:spLocks noGrp="1"/>
          </p:cNvSpPr>
          <p:nvPr>
            <p:ph type="title" idx="4294967295"/>
          </p:nvPr>
        </p:nvSpPr>
        <p:spPr>
          <a:xfrm>
            <a:off x="457200" y="457200"/>
            <a:ext cx="8686800" cy="838200"/>
          </a:xfrm>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cs-CZ"/>
              <a:t>Celtic impact on the English language</a:t>
            </a:r>
          </a:p>
        </p:txBody>
      </p:sp>
      <p:sp>
        <p:nvSpPr>
          <p:cNvPr id="3" name="Zástupný symbol pro obsah 5"/>
          <p:cNvSpPr txBox="1">
            <a:spLocks noGrp="1"/>
          </p:cNvSpPr>
          <p:nvPr>
            <p:ph type="body" idx="4294967295"/>
          </p:nvPr>
        </p:nvSpPr>
        <p:spPr>
          <a:xfrm>
            <a:off x="457200" y="1554163"/>
            <a:ext cx="8686800" cy="4525962"/>
          </a:xfrm>
        </p:spPr>
        <p:txBody>
          <a:bodyPr>
            <a:normAutofit lnSpcReduction="10000"/>
          </a:bodyPr>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marL="0" lvl="0" indent="0">
              <a:spcBef>
                <a:spcPts val="638"/>
              </a:spcBef>
              <a:buClr>
                <a:srgbClr val="F0A22E"/>
              </a:buClr>
              <a:buSzPct val="70000"/>
              <a:buFont typeface="Wingdings 2"/>
              <a:buChar char=""/>
            </a:pPr>
            <a:r>
              <a:rPr lang="en-US" sz="2600" dirty="0">
                <a:latin typeface="Arial" pitchFamily="34"/>
              </a:rPr>
              <a:t> </a:t>
            </a:r>
            <a:r>
              <a:rPr lang="cs-CZ" sz="2600" dirty="0" err="1" smtClean="0">
                <a:latin typeface="Arial" pitchFamily="34"/>
              </a:rPr>
              <a:t>there</a:t>
            </a:r>
            <a:r>
              <a:rPr lang="cs-CZ" sz="2600" dirty="0" smtClean="0">
                <a:latin typeface="Arial" pitchFamily="34"/>
              </a:rPr>
              <a:t> </a:t>
            </a:r>
            <a:r>
              <a:rPr lang="cs-CZ" sz="2600" dirty="0">
                <a:latin typeface="Arial" pitchFamily="34"/>
              </a:rPr>
              <a:t>are very </a:t>
            </a:r>
            <a:r>
              <a:rPr lang="cs-CZ" sz="2600" dirty="0" err="1">
                <a:latin typeface="Arial" pitchFamily="34"/>
              </a:rPr>
              <a:t>few</a:t>
            </a:r>
            <a:r>
              <a:rPr lang="cs-CZ" sz="2600" dirty="0">
                <a:latin typeface="Arial" pitchFamily="34"/>
              </a:rPr>
              <a:t> </a:t>
            </a:r>
            <a:r>
              <a:rPr lang="cs-CZ" sz="2600" dirty="0" err="1">
                <a:latin typeface="Arial" pitchFamily="34"/>
              </a:rPr>
              <a:t>borrowings</a:t>
            </a:r>
            <a:r>
              <a:rPr lang="cs-CZ" sz="2600" dirty="0">
                <a:latin typeface="Arial" pitchFamily="34"/>
              </a:rPr>
              <a:t> </a:t>
            </a:r>
            <a:r>
              <a:rPr lang="cs-CZ" sz="2600" dirty="0" err="1">
                <a:latin typeface="Arial" pitchFamily="34"/>
              </a:rPr>
              <a:t>from</a:t>
            </a:r>
            <a:r>
              <a:rPr lang="cs-CZ" sz="2600" dirty="0">
                <a:latin typeface="Arial" pitchFamily="34"/>
              </a:rPr>
              <a:t> </a:t>
            </a:r>
            <a:r>
              <a:rPr lang="cs-CZ" sz="2600" dirty="0" err="1">
                <a:latin typeface="Arial" pitchFamily="34"/>
              </a:rPr>
              <a:t>Celtic</a:t>
            </a:r>
            <a:r>
              <a:rPr lang="cs-CZ" sz="2600" dirty="0">
                <a:latin typeface="Arial" pitchFamily="34"/>
              </a:rPr>
              <a:t> </a:t>
            </a:r>
            <a:r>
              <a:rPr lang="cs-CZ" sz="2600" dirty="0" err="1">
                <a:latin typeface="Arial" pitchFamily="34"/>
              </a:rPr>
              <a:t>languages</a:t>
            </a:r>
            <a:r>
              <a:rPr lang="cs-CZ" sz="2600" dirty="0">
                <a:latin typeface="Arial" pitchFamily="34"/>
              </a:rPr>
              <a:t> in </a:t>
            </a:r>
            <a:r>
              <a:rPr lang="cs-CZ" sz="2600" dirty="0" err="1">
                <a:latin typeface="Arial" pitchFamily="34"/>
              </a:rPr>
              <a:t>English</a:t>
            </a:r>
            <a:endParaRPr lang="cs-CZ" sz="2600" dirty="0">
              <a:latin typeface="Arial" pitchFamily="34"/>
            </a:endParaRPr>
          </a:p>
          <a:p>
            <a:pPr marL="0" lvl="0" indent="0">
              <a:spcBef>
                <a:spcPts val="638"/>
              </a:spcBef>
              <a:buClr>
                <a:srgbClr val="F0A22E"/>
              </a:buClr>
              <a:buSzPct val="70000"/>
              <a:buFont typeface="Wingdings 2"/>
              <a:buChar char=""/>
            </a:pPr>
            <a:r>
              <a:rPr lang="cs-CZ" sz="2600" dirty="0" err="1">
                <a:latin typeface="Arial" pitchFamily="34"/>
              </a:rPr>
              <a:t>Common</a:t>
            </a:r>
            <a:r>
              <a:rPr lang="cs-CZ" sz="2600" dirty="0">
                <a:latin typeface="Arial" pitchFamily="34"/>
              </a:rPr>
              <a:t> </a:t>
            </a:r>
            <a:r>
              <a:rPr lang="cs-CZ" sz="2600" dirty="0" err="1">
                <a:latin typeface="Arial" pitchFamily="34"/>
              </a:rPr>
              <a:t>nouns</a:t>
            </a:r>
            <a:r>
              <a:rPr lang="cs-CZ" sz="2600" dirty="0">
                <a:latin typeface="Arial" pitchFamily="34"/>
              </a:rPr>
              <a:t> – </a:t>
            </a:r>
            <a:r>
              <a:rPr lang="cs-CZ" sz="2600" dirty="0" err="1">
                <a:latin typeface="Arial" pitchFamily="34"/>
              </a:rPr>
              <a:t>a</a:t>
            </a:r>
            <a:r>
              <a:rPr lang="cs-CZ" sz="2600" i="1" dirty="0" err="1">
                <a:latin typeface="Arial" pitchFamily="34"/>
              </a:rPr>
              <a:t>mbassador</a:t>
            </a:r>
            <a:r>
              <a:rPr lang="cs-CZ" sz="2600" i="1" dirty="0">
                <a:latin typeface="Arial" pitchFamily="34"/>
              </a:rPr>
              <a:t>, bard, </a:t>
            </a:r>
            <a:r>
              <a:rPr lang="cs-CZ" sz="2600" i="1" dirty="0" err="1">
                <a:latin typeface="Arial" pitchFamily="34"/>
              </a:rPr>
              <a:t>bucket</a:t>
            </a:r>
            <a:r>
              <a:rPr lang="cs-CZ" sz="2600" i="1" dirty="0">
                <a:latin typeface="Arial" pitchFamily="34"/>
              </a:rPr>
              <a:t>, car, </a:t>
            </a:r>
            <a:r>
              <a:rPr lang="cs-CZ" sz="2600" i="1" dirty="0" err="1">
                <a:latin typeface="Arial" pitchFamily="34"/>
              </a:rPr>
              <a:t>career</a:t>
            </a:r>
            <a:r>
              <a:rPr lang="cs-CZ" sz="2600" i="1" dirty="0">
                <a:latin typeface="Arial" pitchFamily="34"/>
              </a:rPr>
              <a:t>, </a:t>
            </a:r>
            <a:r>
              <a:rPr lang="cs-CZ" sz="2600" i="1" dirty="0" err="1">
                <a:latin typeface="Arial" pitchFamily="34"/>
              </a:rPr>
              <a:t>cargo</a:t>
            </a:r>
            <a:r>
              <a:rPr lang="cs-CZ" sz="2600" i="1" dirty="0">
                <a:latin typeface="Arial" pitchFamily="34"/>
              </a:rPr>
              <a:t>, </a:t>
            </a:r>
            <a:r>
              <a:rPr lang="cs-CZ" sz="2600" i="1" dirty="0" err="1">
                <a:latin typeface="Arial" pitchFamily="34"/>
              </a:rPr>
              <a:t>carpenter</a:t>
            </a:r>
            <a:r>
              <a:rPr lang="cs-CZ" sz="2600" i="1" dirty="0">
                <a:latin typeface="Arial" pitchFamily="34"/>
              </a:rPr>
              <a:t>, </a:t>
            </a:r>
            <a:r>
              <a:rPr lang="cs-CZ" sz="2600" i="1" dirty="0" err="1">
                <a:latin typeface="Arial" pitchFamily="34"/>
              </a:rPr>
              <a:t>carry</a:t>
            </a:r>
            <a:r>
              <a:rPr lang="cs-CZ" sz="2600" i="1" dirty="0">
                <a:latin typeface="Arial" pitchFamily="34"/>
              </a:rPr>
              <a:t>, </a:t>
            </a:r>
            <a:r>
              <a:rPr lang="cs-CZ" sz="2600" i="1" dirty="0" err="1">
                <a:latin typeface="Arial" pitchFamily="34"/>
              </a:rPr>
              <a:t>flannel</a:t>
            </a:r>
            <a:r>
              <a:rPr lang="cs-CZ" sz="2600" i="1" dirty="0">
                <a:latin typeface="Arial" pitchFamily="34"/>
              </a:rPr>
              <a:t>, </a:t>
            </a:r>
            <a:r>
              <a:rPr lang="cs-CZ" sz="2600" i="1" dirty="0" err="1">
                <a:latin typeface="Arial" pitchFamily="34"/>
              </a:rPr>
              <a:t>glen</a:t>
            </a:r>
            <a:r>
              <a:rPr lang="cs-CZ" sz="2600" i="1" dirty="0">
                <a:latin typeface="Arial" pitchFamily="34"/>
              </a:rPr>
              <a:t>, slogan, </a:t>
            </a:r>
            <a:r>
              <a:rPr lang="cs-CZ" sz="2600" i="1" dirty="0" err="1">
                <a:latin typeface="Arial" pitchFamily="34"/>
              </a:rPr>
              <a:t>truant</a:t>
            </a:r>
            <a:r>
              <a:rPr lang="cs-CZ" sz="2600" dirty="0">
                <a:latin typeface="Arial" pitchFamily="34"/>
              </a:rPr>
              <a:t>. </a:t>
            </a:r>
            <a:br>
              <a:rPr lang="cs-CZ" sz="2600" dirty="0">
                <a:latin typeface="Arial" pitchFamily="34"/>
              </a:rPr>
            </a:br>
            <a:endParaRPr lang="cs-CZ" sz="2600" dirty="0">
              <a:latin typeface="Arial" pitchFamily="34"/>
            </a:endParaRPr>
          </a:p>
          <a:p>
            <a:pPr marL="0" lvl="0" indent="0">
              <a:spcBef>
                <a:spcPts val="638"/>
              </a:spcBef>
              <a:buClr>
                <a:srgbClr val="F0A22E"/>
              </a:buClr>
              <a:buSzPct val="70000"/>
              <a:buFont typeface="Wingdings 2"/>
              <a:buChar char=""/>
            </a:pPr>
            <a:r>
              <a:rPr lang="cs-CZ" sz="2600" b="1" dirty="0">
                <a:latin typeface="Arial" pitchFamily="34"/>
              </a:rPr>
              <a:t>Place </a:t>
            </a:r>
            <a:r>
              <a:rPr lang="cs-CZ" sz="2600" b="1" dirty="0" err="1">
                <a:latin typeface="Arial" pitchFamily="34"/>
              </a:rPr>
              <a:t>names</a:t>
            </a:r>
            <a:r>
              <a:rPr lang="cs-CZ" sz="2600" b="1" dirty="0">
                <a:latin typeface="Arial" pitchFamily="34"/>
              </a:rPr>
              <a:t> </a:t>
            </a:r>
            <a:r>
              <a:rPr lang="cs-CZ" sz="2600" dirty="0">
                <a:latin typeface="Arial" pitchFamily="34"/>
              </a:rPr>
              <a:t>–</a:t>
            </a:r>
            <a:r>
              <a:rPr lang="cs-CZ" sz="2600" i="1" dirty="0" err="1">
                <a:latin typeface="Arial" pitchFamily="34"/>
              </a:rPr>
              <a:t>Thames</a:t>
            </a:r>
            <a:r>
              <a:rPr lang="cs-CZ" sz="2600" i="1" dirty="0">
                <a:latin typeface="Arial" pitchFamily="34"/>
              </a:rPr>
              <a:t>, Avon, </a:t>
            </a:r>
            <a:r>
              <a:rPr lang="cs-CZ" sz="2600" i="1" dirty="0" err="1">
                <a:latin typeface="Arial" pitchFamily="34"/>
              </a:rPr>
              <a:t>Severn</a:t>
            </a:r>
            <a:r>
              <a:rPr lang="cs-CZ" sz="2600" i="1" dirty="0">
                <a:latin typeface="Arial" pitchFamily="34"/>
              </a:rPr>
              <a:t>, </a:t>
            </a:r>
            <a:r>
              <a:rPr lang="cs-CZ" sz="2600" i="1" dirty="0" err="1">
                <a:latin typeface="Arial" pitchFamily="34"/>
              </a:rPr>
              <a:t>Ouse</a:t>
            </a:r>
            <a:endParaRPr lang="cs-CZ" sz="2600" i="1" dirty="0">
              <a:latin typeface="Arial" pitchFamily="34"/>
            </a:endParaRPr>
          </a:p>
          <a:p>
            <a:pPr marL="0" lvl="0" indent="0">
              <a:spcBef>
                <a:spcPts val="638"/>
              </a:spcBef>
              <a:buClr>
                <a:srgbClr val="F0A22E"/>
              </a:buClr>
              <a:buSzPct val="70000"/>
              <a:buFont typeface="Wingdings 2"/>
              <a:buChar char=""/>
            </a:pPr>
            <a:r>
              <a:rPr lang="cs-CZ" sz="2600" dirty="0">
                <a:latin typeface="Arial" pitchFamily="34"/>
              </a:rPr>
              <a:t>- </a:t>
            </a:r>
            <a:r>
              <a:rPr lang="cs-CZ" sz="2600" i="1" dirty="0">
                <a:latin typeface="Arial" pitchFamily="34"/>
              </a:rPr>
              <a:t>London, </a:t>
            </a:r>
            <a:r>
              <a:rPr lang="cs-CZ" sz="2600" i="1" dirty="0" err="1">
                <a:latin typeface="Arial" pitchFamily="34"/>
              </a:rPr>
              <a:t>Exeter</a:t>
            </a:r>
            <a:r>
              <a:rPr lang="cs-CZ" sz="2600" i="1" dirty="0">
                <a:latin typeface="Arial" pitchFamily="34"/>
              </a:rPr>
              <a:t>, Gloucester, Manchester, </a:t>
            </a:r>
            <a:r>
              <a:rPr lang="cs-CZ" sz="2600" i="1" dirty="0" err="1">
                <a:latin typeface="Arial" pitchFamily="34"/>
              </a:rPr>
              <a:t>Salisbury</a:t>
            </a:r>
            <a:r>
              <a:rPr lang="cs-CZ" sz="2600" i="1" dirty="0">
                <a:latin typeface="Arial" pitchFamily="34"/>
              </a:rPr>
              <a:t> </a:t>
            </a:r>
            <a:r>
              <a:rPr lang="cs-CZ" sz="2600" dirty="0">
                <a:latin typeface="Arial" pitchFamily="34"/>
              </a:rPr>
              <a:t>(</a:t>
            </a:r>
            <a:r>
              <a:rPr lang="cs-CZ" sz="2600" dirty="0" err="1">
                <a:latin typeface="Arial" pitchFamily="34"/>
              </a:rPr>
              <a:t>despite</a:t>
            </a:r>
            <a:r>
              <a:rPr lang="cs-CZ" sz="2600" dirty="0">
                <a:latin typeface="Arial" pitchFamily="34"/>
              </a:rPr>
              <a:t> </a:t>
            </a:r>
            <a:r>
              <a:rPr lang="cs-CZ" sz="2600" dirty="0" err="1">
                <a:latin typeface="Arial" pitchFamily="34"/>
              </a:rPr>
              <a:t>the</a:t>
            </a:r>
            <a:r>
              <a:rPr lang="cs-CZ" sz="2600" dirty="0">
                <a:latin typeface="Arial" pitchFamily="34"/>
              </a:rPr>
              <a:t> Roman and </a:t>
            </a:r>
            <a:r>
              <a:rPr lang="cs-CZ" sz="2600" dirty="0" err="1">
                <a:latin typeface="Arial" pitchFamily="34"/>
              </a:rPr>
              <a:t>Anglo-Saxon</a:t>
            </a:r>
            <a:r>
              <a:rPr lang="cs-CZ" sz="2600" dirty="0">
                <a:latin typeface="Arial" pitchFamily="34"/>
              </a:rPr>
              <a:t> </a:t>
            </a:r>
            <a:r>
              <a:rPr lang="cs-CZ" sz="2600" dirty="0" err="1">
                <a:latin typeface="Arial" pitchFamily="34"/>
              </a:rPr>
              <a:t>endings</a:t>
            </a:r>
            <a:r>
              <a:rPr lang="cs-CZ" sz="2600" dirty="0">
                <a:latin typeface="Arial" pitchFamily="34"/>
              </a:rPr>
              <a:t>)</a:t>
            </a:r>
            <a:br>
              <a:rPr lang="cs-CZ" sz="2600" dirty="0">
                <a:latin typeface="Arial" pitchFamily="34"/>
              </a:rPr>
            </a:br>
            <a:endParaRPr lang="cs-CZ" sz="2600" dirty="0">
              <a:latin typeface="Arial" pitchFamily="34"/>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name="page9">
    <p:spTree>
      <p:nvGrpSpPr>
        <p:cNvPr id="1" name=""/>
        <p:cNvGrpSpPr/>
        <p:nvPr/>
      </p:nvGrpSpPr>
      <p:grpSpPr>
        <a:xfrm>
          <a:off x="0" y="0"/>
          <a:ext cx="0" cy="0"/>
          <a:chOff x="0" y="0"/>
          <a:chExt cx="0" cy="0"/>
        </a:xfrm>
      </p:grpSpPr>
      <p:sp>
        <p:nvSpPr>
          <p:cNvPr id="4" name="Zástupný symbol pro datum 1"/>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2" name="Nadpis 1"/>
          <p:cNvSpPr txBox="1">
            <a:spLocks noGrp="1"/>
          </p:cNvSpPr>
          <p:nvPr>
            <p:ph type="title" idx="4294967295"/>
          </p:nvPr>
        </p:nvSpPr>
        <p:spPr>
          <a:xfrm>
            <a:off x="457200" y="457200"/>
            <a:ext cx="8686800" cy="838200"/>
          </a:xfrm>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cs-CZ"/>
              <a:t>Roman Britain (AD 43 - CCA 410)</a:t>
            </a:r>
          </a:p>
        </p:txBody>
      </p:sp>
      <p:sp>
        <p:nvSpPr>
          <p:cNvPr id="3" name="Zástupný symbol pro obsah 2"/>
          <p:cNvSpPr txBox="1">
            <a:spLocks noGrp="1"/>
          </p:cNvSpPr>
          <p:nvPr>
            <p:ph type="body" idx="4294967295"/>
          </p:nvPr>
        </p:nvSpPr>
        <p:spPr>
          <a:xfrm>
            <a:off x="457200" y="1554163"/>
            <a:ext cx="8686800" cy="4525962"/>
          </a:xfrm>
        </p:spPr>
        <p:txBody>
          <a:bodyPr>
            <a:normAutofit lnSpcReduction="10000"/>
          </a:bodyPr>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marL="0" lvl="0" indent="0">
              <a:spcBef>
                <a:spcPts val="638"/>
              </a:spcBef>
              <a:buClr>
                <a:srgbClr val="F0A22E"/>
              </a:buClr>
              <a:buSzPct val="70000"/>
              <a:buFont typeface="Wingdings 2"/>
              <a:buChar char=""/>
            </a:pPr>
            <a:r>
              <a:rPr lang="cs-CZ" sz="2000">
                <a:latin typeface="Arial" pitchFamily="34"/>
              </a:rPr>
              <a:t>AD 43 &gt; Britain invaded by the army of Emperor Claudius (in his attempt to gain prestige)</a:t>
            </a:r>
          </a:p>
          <a:p>
            <a:pPr marL="0" lvl="0" indent="0">
              <a:spcBef>
                <a:spcPts val="638"/>
              </a:spcBef>
              <a:buClr>
                <a:srgbClr val="F0A22E"/>
              </a:buClr>
              <a:buSzPct val="70000"/>
              <a:buFont typeface="Wingdings 2"/>
              <a:buChar char=""/>
            </a:pPr>
            <a:r>
              <a:rPr lang="cs-CZ" sz="2000">
                <a:latin typeface="Arial" pitchFamily="34"/>
              </a:rPr>
              <a:t>The Romans –  established a provincial government, and a specific Romano-British culture emerged</a:t>
            </a:r>
          </a:p>
          <a:p>
            <a:pPr marL="0" lvl="0" indent="0">
              <a:spcBef>
                <a:spcPts val="638"/>
              </a:spcBef>
              <a:buClr>
                <a:srgbClr val="F0A22E"/>
              </a:buClr>
              <a:buSzPct val="70000"/>
              <a:buFont typeface="Wingdings 2"/>
              <a:buChar char=""/>
            </a:pPr>
            <a:r>
              <a:rPr lang="cs-CZ" sz="2000" i="1">
                <a:latin typeface="Arial" pitchFamily="34"/>
              </a:rPr>
              <a:t>“The Roman invasion of Britain was arguably the most significant event ever to happen to the British Isles. It affected our language, our culture, our geography, our architecture and even the way we think. Our island has a Roman name, its capital is a Roman city and for centuries (even after the Norman Conquest) the language of our religion and administration was a Roman one.“</a:t>
            </a:r>
          </a:p>
          <a:p>
            <a:pPr marL="0" lvl="0" indent="0">
              <a:spcBef>
                <a:spcPts val="638"/>
              </a:spcBef>
              <a:buClr>
                <a:srgbClr val="F0A22E"/>
              </a:buClr>
              <a:buSzPct val="70000"/>
              <a:buFont typeface="Wingdings 2"/>
              <a:buChar char=""/>
            </a:pPr>
            <a:r>
              <a:rPr lang="cs-CZ" sz="1200" i="1">
                <a:latin typeface="Arial" pitchFamily="34"/>
              </a:rPr>
              <a:t>Dr Mike Ibeji: </a:t>
            </a:r>
            <a:r>
              <a:rPr lang="cs-CZ" sz="1200" b="1">
                <a:latin typeface="Arial" pitchFamily="34"/>
              </a:rPr>
              <a:t>An Overview of Roman Britain</a:t>
            </a:r>
          </a:p>
          <a:p>
            <a:pPr marL="0" lvl="0" indent="0">
              <a:spcBef>
                <a:spcPts val="638"/>
              </a:spcBef>
              <a:buClr>
                <a:srgbClr val="F0A22E"/>
              </a:buClr>
              <a:buSzPct val="70000"/>
              <a:buFont typeface="Wingdings 2"/>
              <a:buChar char=""/>
            </a:pPr>
            <a:r>
              <a:rPr lang="cs-CZ" sz="1100" i="1">
                <a:latin typeface="Arial" pitchFamily="34"/>
                <a:hlinkClick r:id="rId3"/>
              </a:rPr>
              <a:t>http://www.bbc.co.uk/history/ancient/romans/questions_01.shtml</a:t>
            </a:r>
          </a:p>
          <a:p>
            <a:pPr marL="0" lvl="0" indent="0">
              <a:spcBef>
                <a:spcPts val="638"/>
              </a:spcBef>
              <a:buNone/>
            </a:pPr>
            <a:endParaRPr lang="cs-CZ" sz="1800" i="1">
              <a:latin typeface="Arial" pitchFamily="34"/>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name="page10">
    <p:spTree>
      <p:nvGrpSpPr>
        <p:cNvPr id="1" name=""/>
        <p:cNvGrpSpPr/>
        <p:nvPr/>
      </p:nvGrpSpPr>
      <p:grpSpPr>
        <a:xfrm>
          <a:off x="0" y="0"/>
          <a:ext cx="0" cy="0"/>
          <a:chOff x="0" y="0"/>
          <a:chExt cx="0" cy="0"/>
        </a:xfrm>
      </p:grpSpPr>
      <p:sp>
        <p:nvSpPr>
          <p:cNvPr id="7" name="Zástupný symbol pro datum 1"/>
          <p:cNvSpPr>
            <a:spLocks noGrp="1"/>
          </p:cNvSpPr>
          <p:nvPr>
            <p:ph type="dt" sz="half" idx="10"/>
          </p:nvPr>
        </p:nvSpPr>
        <p:spPr/>
        <p:txBody>
          <a:bodyPr/>
          <a:lstStyle/>
          <a:p>
            <a:pPr lvl="0"/>
            <a:fld id="{C9081923-71DC-4C7F-8F84-E817E57544B8}" type="datetime1">
              <a:rPr lang="cs-CZ" smtClean="0"/>
              <a:pPr lvl="0"/>
              <a:t>15.9.2014</a:t>
            </a:fld>
            <a:endParaRPr lang="cs-CZ"/>
          </a:p>
        </p:txBody>
      </p:sp>
      <p:sp>
        <p:nvSpPr>
          <p:cNvPr id="2" name="Obdélník 4"/>
          <p:cNvSpPr/>
          <p:nvPr/>
        </p:nvSpPr>
        <p:spPr>
          <a:xfrm>
            <a:off x="2286000" y="3105719"/>
            <a:ext cx="4571640" cy="175392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compatLnSpc="0"/>
          <a:lstStyle/>
          <a:p>
            <a:pPr marL="0" marR="0" lvl="0" indent="0" algn="l" rtl="0" hangingPunct="1">
              <a:buNone/>
              <a:tabLst/>
            </a:pPr>
            <a:r>
              <a:rPr lang="cs-CZ" sz="2000" b="0" i="0" u="none" strike="noStrike">
                <a:solidFill>
                  <a:srgbClr val="000000"/>
                </a:solidFill>
                <a:latin typeface="Franklin Gothic Book" pitchFamily="18"/>
                <a:ea typeface="Lucida Sans Unicode" pitchFamily="2"/>
                <a:cs typeface="Tahoma" pitchFamily="2"/>
              </a:rPr>
              <a:t>All right... all right... but apart from better sanitation and medicine and education and irrigation and public health and roads and a freshwater system and baths and public order... what </a:t>
            </a:r>
            <a:r>
              <a:rPr lang="cs-CZ" sz="2000" b="0" i="1" u="none" strike="noStrike">
                <a:solidFill>
                  <a:srgbClr val="000000"/>
                </a:solidFill>
                <a:latin typeface="Franklin Gothic Book" pitchFamily="18"/>
                <a:ea typeface="Lucida Sans Unicode" pitchFamily="2"/>
                <a:cs typeface="Tahoma" pitchFamily="2"/>
              </a:rPr>
              <a:t>have</a:t>
            </a:r>
            <a:r>
              <a:rPr lang="cs-CZ" sz="2000" b="0" i="0" u="none" strike="noStrike">
                <a:solidFill>
                  <a:srgbClr val="000000"/>
                </a:solidFill>
                <a:latin typeface="Franklin Gothic Book" pitchFamily="18"/>
                <a:ea typeface="Lucida Sans Unicode" pitchFamily="2"/>
                <a:cs typeface="Tahoma" pitchFamily="2"/>
              </a:rPr>
              <a:t> the Romans done for </a:t>
            </a:r>
            <a:r>
              <a:rPr lang="cs-CZ" sz="2000" b="0" i="1" u="none" strike="noStrike">
                <a:solidFill>
                  <a:srgbClr val="000000"/>
                </a:solidFill>
                <a:latin typeface="Franklin Gothic Book" pitchFamily="18"/>
                <a:ea typeface="Lucida Sans Unicode" pitchFamily="2"/>
                <a:cs typeface="Tahoma" pitchFamily="2"/>
              </a:rPr>
              <a:t>us</a:t>
            </a:r>
            <a:r>
              <a:rPr lang="cs-CZ" sz="2000" b="0" i="0" u="none" strike="noStrike">
                <a:solidFill>
                  <a:srgbClr val="000000"/>
                </a:solidFill>
                <a:latin typeface="Franklin Gothic Book" pitchFamily="18"/>
                <a:ea typeface="Lucida Sans Unicode" pitchFamily="2"/>
                <a:cs typeface="Tahoma" pitchFamily="2"/>
              </a:rPr>
              <a:t>?</a:t>
            </a:r>
            <a:r>
              <a:rPr lang="cs-CZ" sz="2400" b="0" i="0" u="none" strike="noStrike">
                <a:solidFill>
                  <a:srgbClr val="000000"/>
                </a:solidFill>
                <a:latin typeface="Franklin Gothic Book" pitchFamily="18"/>
                <a:ea typeface="Lucida Sans Unicode" pitchFamily="2"/>
                <a:cs typeface="Tahoma" pitchFamily="2"/>
              </a:rPr>
              <a:t>  </a:t>
            </a:r>
            <a:r>
              <a:rPr lang="cs-CZ" sz="1400" b="0" i="0" u="none" strike="noStrike">
                <a:solidFill>
                  <a:srgbClr val="000000"/>
                </a:solidFill>
                <a:latin typeface="Franklin Gothic Book" pitchFamily="18"/>
                <a:ea typeface="Lucida Sans Unicode" pitchFamily="2"/>
                <a:cs typeface="Tahoma" pitchFamily="2"/>
              </a:rPr>
              <a:t>Monty Python: The Life of Brian</a:t>
            </a:r>
          </a:p>
        </p:txBody>
      </p:sp>
      <p:pic>
        <p:nvPicPr>
          <p:cNvPr id="3" name="Picture 3"/>
          <p:cNvPicPr>
            <a:picLocks noChangeAspect="1"/>
          </p:cNvPicPr>
          <p:nvPr/>
        </p:nvPicPr>
        <p:blipFill>
          <a:blip r:embed="rId3">
            <a:lum/>
            <a:alphaModFix/>
          </a:blip>
          <a:srcRect/>
          <a:stretch>
            <a:fillRect/>
          </a:stretch>
        </p:blipFill>
        <p:spPr>
          <a:xfrm>
            <a:off x="611640" y="548640"/>
            <a:ext cx="4106520" cy="2232000"/>
          </a:xfrm>
          <a:prstGeom prst="rect">
            <a:avLst/>
          </a:prstGeom>
          <a:noFill/>
          <a:ln>
            <a:noFill/>
          </a:ln>
        </p:spPr>
      </p:pic>
      <p:pic>
        <p:nvPicPr>
          <p:cNvPr id="4" name="Picture 2"/>
          <p:cNvPicPr>
            <a:picLocks noChangeAspect="1"/>
          </p:cNvPicPr>
          <p:nvPr/>
        </p:nvPicPr>
        <p:blipFill>
          <a:blip r:embed="rId4">
            <a:lum/>
            <a:alphaModFix/>
          </a:blip>
          <a:srcRect/>
          <a:stretch>
            <a:fillRect/>
          </a:stretch>
        </p:blipFill>
        <p:spPr>
          <a:xfrm>
            <a:off x="5220000" y="260640"/>
            <a:ext cx="3674160" cy="2671920"/>
          </a:xfrm>
          <a:prstGeom prst="rect">
            <a:avLst/>
          </a:prstGeom>
          <a:noFill/>
          <a:ln>
            <a:noFill/>
          </a:ln>
        </p:spPr>
      </p:pic>
      <p:pic>
        <p:nvPicPr>
          <p:cNvPr id="5" name="Picture 2"/>
          <p:cNvPicPr>
            <a:picLocks noChangeAspect="1"/>
          </p:cNvPicPr>
          <p:nvPr/>
        </p:nvPicPr>
        <p:blipFill>
          <a:blip r:embed="rId5">
            <a:lum/>
            <a:alphaModFix/>
          </a:blip>
          <a:srcRect/>
          <a:stretch>
            <a:fillRect/>
          </a:stretch>
        </p:blipFill>
        <p:spPr>
          <a:xfrm>
            <a:off x="0" y="4140000"/>
            <a:ext cx="2160000" cy="1980000"/>
          </a:xfrm>
          <a:prstGeom prst="rect">
            <a:avLst/>
          </a:prstGeom>
          <a:noFill/>
          <a:ln>
            <a:noFill/>
          </a:ln>
        </p:spPr>
      </p:pic>
      <p:pic>
        <p:nvPicPr>
          <p:cNvPr id="6" name="Picture 3"/>
          <p:cNvPicPr>
            <a:picLocks noChangeAspect="1"/>
          </p:cNvPicPr>
          <p:nvPr/>
        </p:nvPicPr>
        <p:blipFill>
          <a:blip r:embed="rId6">
            <a:lum/>
            <a:alphaModFix/>
          </a:blip>
          <a:srcRect/>
          <a:stretch>
            <a:fillRect/>
          </a:stretch>
        </p:blipFill>
        <p:spPr>
          <a:xfrm>
            <a:off x="5400000" y="5220000"/>
            <a:ext cx="2880000" cy="144000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name="page11">
    <p:spTree>
      <p:nvGrpSpPr>
        <p:cNvPr id="1" name=""/>
        <p:cNvGrpSpPr/>
        <p:nvPr/>
      </p:nvGrpSpPr>
      <p:grpSpPr>
        <a:xfrm>
          <a:off x="0" y="0"/>
          <a:ext cx="0" cy="0"/>
          <a:chOff x="0" y="0"/>
          <a:chExt cx="0" cy="0"/>
        </a:xfrm>
      </p:grpSpPr>
      <p:sp>
        <p:nvSpPr>
          <p:cNvPr id="4" name="Zástupný symbol pro datum 1"/>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2" name="Nadpis 1"/>
          <p:cNvSpPr txBox="1">
            <a:spLocks noGrp="1"/>
          </p:cNvSpPr>
          <p:nvPr>
            <p:ph type="title" idx="4294967295"/>
          </p:nvPr>
        </p:nvSpPr>
        <p:spPr>
          <a:xfrm>
            <a:off x="457200" y="457200"/>
            <a:ext cx="8686800" cy="838200"/>
          </a:xfrm>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cs-CZ"/>
              <a:t>Anglo-Saxon Britain (410-1066)</a:t>
            </a:r>
          </a:p>
        </p:txBody>
      </p:sp>
      <p:sp>
        <p:nvSpPr>
          <p:cNvPr id="3" name="Zástupný symbol pro obsah 2"/>
          <p:cNvSpPr txBox="1">
            <a:spLocks noGrp="1"/>
          </p:cNvSpPr>
          <p:nvPr>
            <p:ph type="body" idx="4294967295"/>
          </p:nvPr>
        </p:nvSpPr>
        <p:spPr>
          <a:xfrm>
            <a:off x="457200" y="1554163"/>
            <a:ext cx="8686800" cy="4525962"/>
          </a:xfrm>
        </p:spPr>
        <p:txBody>
          <a:bodyPr>
            <a:normAutofit fontScale="92500" lnSpcReduction="10000"/>
          </a:bodyPr>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marL="0" lvl="0" indent="0">
              <a:spcBef>
                <a:spcPts val="638"/>
              </a:spcBef>
              <a:buClr>
                <a:srgbClr val="F0A22E"/>
              </a:buClr>
              <a:buSzPct val="70000"/>
              <a:buFont typeface="Wingdings 2"/>
              <a:buChar char=""/>
            </a:pPr>
            <a:r>
              <a:rPr lang="en-US" sz="1800" dirty="0">
                <a:latin typeface="Arial" pitchFamily="34"/>
              </a:rPr>
              <a:t> </a:t>
            </a:r>
            <a:r>
              <a:rPr lang="cs-CZ" sz="1800" dirty="0" err="1" smtClean="0">
                <a:latin typeface="Arial" pitchFamily="34"/>
              </a:rPr>
              <a:t>the</a:t>
            </a:r>
            <a:r>
              <a:rPr lang="cs-CZ" sz="1800" dirty="0" smtClean="0">
                <a:latin typeface="Arial" pitchFamily="34"/>
              </a:rPr>
              <a:t> </a:t>
            </a:r>
            <a:r>
              <a:rPr lang="cs-CZ" sz="1800" dirty="0">
                <a:latin typeface="Arial" pitchFamily="34"/>
              </a:rPr>
              <a:t>term “</a:t>
            </a:r>
            <a:r>
              <a:rPr lang="cs-CZ" sz="1800" dirty="0" err="1">
                <a:latin typeface="Arial" pitchFamily="34"/>
              </a:rPr>
              <a:t>Anglo-Saxon</a:t>
            </a:r>
            <a:r>
              <a:rPr lang="cs-CZ" sz="1800" dirty="0">
                <a:latin typeface="Arial" pitchFamily="34"/>
              </a:rPr>
              <a:t>” &gt; </a:t>
            </a:r>
            <a:r>
              <a:rPr lang="cs-CZ" sz="1800" dirty="0" err="1">
                <a:latin typeface="Arial" pitchFamily="34"/>
              </a:rPr>
              <a:t>relatively</a:t>
            </a:r>
            <a:r>
              <a:rPr lang="cs-CZ" sz="1800" dirty="0">
                <a:latin typeface="Arial" pitchFamily="34"/>
              </a:rPr>
              <a:t> </a:t>
            </a:r>
            <a:r>
              <a:rPr lang="cs-CZ" sz="1800" dirty="0" err="1">
                <a:latin typeface="Arial" pitchFamily="34"/>
              </a:rPr>
              <a:t>modern</a:t>
            </a:r>
            <a:endParaRPr lang="cs-CZ" sz="1800" dirty="0">
              <a:latin typeface="Arial" pitchFamily="34"/>
            </a:endParaRPr>
          </a:p>
          <a:p>
            <a:pPr marL="0" lvl="0" indent="0">
              <a:spcBef>
                <a:spcPts val="638"/>
              </a:spcBef>
              <a:buClr>
                <a:srgbClr val="F0A22E"/>
              </a:buClr>
              <a:buSzPct val="70000"/>
              <a:buFont typeface="Wingdings 2"/>
              <a:buChar char=""/>
            </a:pPr>
            <a:r>
              <a:rPr lang="cs-CZ" sz="1800" dirty="0" err="1">
                <a:latin typeface="Arial" pitchFamily="34"/>
              </a:rPr>
              <a:t>It</a:t>
            </a:r>
            <a:r>
              <a:rPr lang="cs-CZ" sz="1800" dirty="0">
                <a:latin typeface="Arial" pitchFamily="34"/>
              </a:rPr>
              <a:t> </a:t>
            </a:r>
            <a:r>
              <a:rPr lang="cs-CZ" sz="1800" dirty="0" err="1">
                <a:latin typeface="Arial" pitchFamily="34"/>
              </a:rPr>
              <a:t>refers</a:t>
            </a:r>
            <a:r>
              <a:rPr lang="cs-CZ" sz="1800" dirty="0">
                <a:latin typeface="Arial" pitchFamily="34"/>
              </a:rPr>
              <a:t> to </a:t>
            </a:r>
            <a:r>
              <a:rPr lang="cs-CZ" sz="1800" dirty="0" err="1">
                <a:latin typeface="Arial" pitchFamily="34"/>
              </a:rPr>
              <a:t>invading</a:t>
            </a:r>
            <a:r>
              <a:rPr lang="cs-CZ" sz="1800" dirty="0">
                <a:latin typeface="Arial" pitchFamily="34"/>
              </a:rPr>
              <a:t> </a:t>
            </a:r>
            <a:r>
              <a:rPr lang="cs-CZ" sz="1800" dirty="0" err="1">
                <a:latin typeface="Arial" pitchFamily="34"/>
              </a:rPr>
              <a:t>Germanic</a:t>
            </a:r>
            <a:r>
              <a:rPr lang="cs-CZ" sz="1800" dirty="0">
                <a:latin typeface="Arial" pitchFamily="34"/>
              </a:rPr>
              <a:t> </a:t>
            </a:r>
            <a:r>
              <a:rPr lang="cs-CZ" sz="1800" dirty="0" err="1">
                <a:latin typeface="Arial" pitchFamily="34"/>
              </a:rPr>
              <a:t>tribes</a:t>
            </a:r>
            <a:r>
              <a:rPr lang="cs-CZ" sz="1800" dirty="0">
                <a:latin typeface="Arial" pitchFamily="34"/>
              </a:rPr>
              <a:t> </a:t>
            </a:r>
            <a:r>
              <a:rPr lang="cs-CZ" sz="1800" dirty="0" err="1">
                <a:latin typeface="Arial" pitchFamily="34"/>
              </a:rPr>
              <a:t>from</a:t>
            </a:r>
            <a:r>
              <a:rPr lang="cs-CZ" sz="1800" dirty="0">
                <a:latin typeface="Arial" pitchFamily="34"/>
              </a:rPr>
              <a:t> </a:t>
            </a:r>
            <a:r>
              <a:rPr lang="cs-CZ" sz="1800" dirty="0" err="1">
                <a:latin typeface="Arial" pitchFamily="34"/>
              </a:rPr>
              <a:t>across</a:t>
            </a:r>
            <a:r>
              <a:rPr lang="cs-CZ" sz="1800" dirty="0">
                <a:latin typeface="Arial" pitchFamily="34"/>
              </a:rPr>
              <a:t> </a:t>
            </a:r>
            <a:r>
              <a:rPr lang="cs-CZ" sz="1800" dirty="0" err="1">
                <a:latin typeface="Arial" pitchFamily="34"/>
              </a:rPr>
              <a:t>the</a:t>
            </a:r>
            <a:r>
              <a:rPr lang="cs-CZ" sz="1800" dirty="0">
                <a:latin typeface="Arial" pitchFamily="34"/>
              </a:rPr>
              <a:t> </a:t>
            </a:r>
            <a:r>
              <a:rPr lang="cs-CZ" sz="1800" dirty="0" err="1">
                <a:latin typeface="Arial" pitchFamily="34"/>
              </a:rPr>
              <a:t>North</a:t>
            </a:r>
            <a:r>
              <a:rPr lang="cs-CZ" sz="1800" dirty="0">
                <a:latin typeface="Arial" pitchFamily="34"/>
              </a:rPr>
              <a:t> </a:t>
            </a:r>
            <a:r>
              <a:rPr lang="cs-CZ" sz="1800" dirty="0" err="1">
                <a:latin typeface="Arial" pitchFamily="34"/>
              </a:rPr>
              <a:t>Sea</a:t>
            </a:r>
            <a:r>
              <a:rPr lang="cs-CZ" sz="1800" dirty="0">
                <a:latin typeface="Arial" pitchFamily="34"/>
              </a:rPr>
              <a:t> </a:t>
            </a:r>
            <a:r>
              <a:rPr lang="cs-CZ" sz="1800" dirty="0" err="1">
                <a:latin typeface="Arial" pitchFamily="34"/>
              </a:rPr>
              <a:t>who</a:t>
            </a:r>
            <a:r>
              <a:rPr lang="cs-CZ" sz="1800" dirty="0">
                <a:latin typeface="Arial" pitchFamily="34"/>
              </a:rPr>
              <a:t> </a:t>
            </a:r>
            <a:r>
              <a:rPr lang="cs-CZ" sz="1800" dirty="0" err="1">
                <a:latin typeface="Arial" pitchFamily="34"/>
              </a:rPr>
              <a:t>began</a:t>
            </a:r>
            <a:r>
              <a:rPr lang="cs-CZ" sz="1800" dirty="0">
                <a:latin typeface="Arial" pitchFamily="34"/>
              </a:rPr>
              <a:t> to </a:t>
            </a:r>
            <a:r>
              <a:rPr lang="cs-CZ" sz="1800" dirty="0" err="1">
                <a:latin typeface="Arial" pitchFamily="34"/>
              </a:rPr>
              <a:t>settle</a:t>
            </a:r>
            <a:r>
              <a:rPr lang="cs-CZ" sz="1800" dirty="0">
                <a:latin typeface="Arial" pitchFamily="34"/>
              </a:rPr>
              <a:t> in </a:t>
            </a:r>
            <a:r>
              <a:rPr lang="cs-CZ" sz="1800" dirty="0" err="1">
                <a:latin typeface="Arial" pitchFamily="34"/>
              </a:rPr>
              <a:t>Britain</a:t>
            </a:r>
            <a:r>
              <a:rPr lang="cs-CZ" sz="1800" dirty="0">
                <a:latin typeface="Arial" pitchFamily="34"/>
              </a:rPr>
              <a:t> </a:t>
            </a:r>
            <a:r>
              <a:rPr lang="cs-CZ" sz="1800" dirty="0" err="1">
                <a:latin typeface="Arial" pitchFamily="34"/>
              </a:rPr>
              <a:t>after</a:t>
            </a:r>
            <a:r>
              <a:rPr lang="cs-CZ" sz="1800" dirty="0">
                <a:latin typeface="Arial" pitchFamily="34"/>
              </a:rPr>
              <a:t> </a:t>
            </a:r>
            <a:r>
              <a:rPr lang="cs-CZ" sz="1800" dirty="0" err="1">
                <a:latin typeface="Arial" pitchFamily="34"/>
              </a:rPr>
              <a:t>the</a:t>
            </a:r>
            <a:r>
              <a:rPr lang="cs-CZ" sz="1800" dirty="0">
                <a:latin typeface="Arial" pitchFamily="34"/>
              </a:rPr>
              <a:t> </a:t>
            </a:r>
            <a:r>
              <a:rPr lang="cs-CZ" sz="1800" dirty="0" err="1">
                <a:latin typeface="Arial" pitchFamily="34"/>
              </a:rPr>
              <a:t>withdrawal</a:t>
            </a:r>
            <a:r>
              <a:rPr lang="cs-CZ" sz="1800" dirty="0">
                <a:latin typeface="Arial" pitchFamily="34"/>
              </a:rPr>
              <a:t> </a:t>
            </a:r>
            <a:r>
              <a:rPr lang="cs-CZ" sz="1800" dirty="0" err="1">
                <a:latin typeface="Arial" pitchFamily="34"/>
              </a:rPr>
              <a:t>of</a:t>
            </a:r>
            <a:r>
              <a:rPr lang="cs-CZ" sz="1800" dirty="0">
                <a:latin typeface="Arial" pitchFamily="34"/>
              </a:rPr>
              <a:t> Roman </a:t>
            </a:r>
            <a:r>
              <a:rPr lang="cs-CZ" sz="1800" dirty="0" err="1">
                <a:latin typeface="Arial" pitchFamily="34"/>
              </a:rPr>
              <a:t>troops</a:t>
            </a:r>
            <a:r>
              <a:rPr lang="cs-CZ" sz="1800" dirty="0">
                <a:latin typeface="Arial" pitchFamily="34"/>
              </a:rPr>
              <a:t> in 410</a:t>
            </a:r>
          </a:p>
          <a:p>
            <a:pPr marL="0" lvl="0" indent="0">
              <a:spcBef>
                <a:spcPts val="638"/>
              </a:spcBef>
              <a:buClr>
                <a:srgbClr val="F0A22E"/>
              </a:buClr>
              <a:buSzPct val="70000"/>
              <a:buFont typeface="Wingdings 2"/>
              <a:buChar char=""/>
            </a:pPr>
            <a:r>
              <a:rPr lang="cs-CZ" sz="1800" b="1" dirty="0" err="1">
                <a:latin typeface="Arial" pitchFamily="34"/>
              </a:rPr>
              <a:t>The</a:t>
            </a:r>
            <a:r>
              <a:rPr lang="cs-CZ" sz="1800" b="1" dirty="0">
                <a:latin typeface="Arial" pitchFamily="34"/>
              </a:rPr>
              <a:t> </a:t>
            </a:r>
            <a:r>
              <a:rPr lang="cs-CZ" sz="1800" b="1" dirty="0" err="1">
                <a:latin typeface="Arial" pitchFamily="34"/>
              </a:rPr>
              <a:t>Angles</a:t>
            </a:r>
            <a:r>
              <a:rPr lang="cs-CZ" sz="1800" b="1" dirty="0">
                <a:latin typeface="Arial" pitchFamily="34"/>
              </a:rPr>
              <a:t> </a:t>
            </a:r>
            <a:r>
              <a:rPr lang="cs-CZ" sz="1800" dirty="0">
                <a:latin typeface="Arial" pitchFamily="34"/>
              </a:rPr>
              <a:t>– </a:t>
            </a:r>
            <a:r>
              <a:rPr lang="cs-CZ" sz="1800" dirty="0" err="1">
                <a:latin typeface="Arial" pitchFamily="34"/>
              </a:rPr>
              <a:t>settle</a:t>
            </a:r>
            <a:r>
              <a:rPr lang="cs-CZ" sz="1800" dirty="0">
                <a:latin typeface="Arial" pitchFamily="34"/>
              </a:rPr>
              <a:t> </a:t>
            </a:r>
            <a:r>
              <a:rPr lang="cs-CZ" sz="1800" dirty="0" err="1">
                <a:latin typeface="Arial" pitchFamily="34"/>
              </a:rPr>
              <a:t>along</a:t>
            </a:r>
            <a:r>
              <a:rPr lang="cs-CZ" sz="1800" dirty="0">
                <a:latin typeface="Arial" pitchFamily="34"/>
              </a:rPr>
              <a:t> </a:t>
            </a:r>
            <a:r>
              <a:rPr lang="cs-CZ" sz="1800" dirty="0" err="1">
                <a:latin typeface="Arial" pitchFamily="34"/>
              </a:rPr>
              <a:t>the</a:t>
            </a:r>
            <a:r>
              <a:rPr lang="cs-CZ" sz="1800" dirty="0">
                <a:latin typeface="Arial" pitchFamily="34"/>
              </a:rPr>
              <a:t> East Coast</a:t>
            </a:r>
          </a:p>
          <a:p>
            <a:pPr marL="0" lvl="0" indent="0">
              <a:spcBef>
                <a:spcPts val="638"/>
              </a:spcBef>
              <a:buClr>
                <a:srgbClr val="F0A22E"/>
              </a:buClr>
              <a:buSzPct val="70000"/>
              <a:buFont typeface="Wingdings 2"/>
              <a:buChar char=""/>
            </a:pPr>
            <a:r>
              <a:rPr lang="cs-CZ" sz="1800" b="1" dirty="0" err="1">
                <a:latin typeface="Arial" pitchFamily="34"/>
              </a:rPr>
              <a:t>The</a:t>
            </a:r>
            <a:r>
              <a:rPr lang="cs-CZ" sz="1800" b="1" dirty="0">
                <a:latin typeface="Arial" pitchFamily="34"/>
              </a:rPr>
              <a:t> </a:t>
            </a:r>
            <a:r>
              <a:rPr lang="cs-CZ" sz="1800" b="1" dirty="0" err="1">
                <a:latin typeface="Arial" pitchFamily="34"/>
              </a:rPr>
              <a:t>Saxons</a:t>
            </a:r>
            <a:r>
              <a:rPr lang="cs-CZ" sz="1800" dirty="0">
                <a:latin typeface="Arial" pitchFamily="34"/>
              </a:rPr>
              <a:t> – in </a:t>
            </a:r>
            <a:r>
              <a:rPr lang="cs-CZ" sz="1800" dirty="0" err="1">
                <a:latin typeface="Arial" pitchFamily="34"/>
              </a:rPr>
              <a:t>the</a:t>
            </a:r>
            <a:r>
              <a:rPr lang="cs-CZ" sz="1800" dirty="0">
                <a:latin typeface="Arial" pitchFamily="34"/>
              </a:rPr>
              <a:t> </a:t>
            </a:r>
            <a:r>
              <a:rPr lang="cs-CZ" sz="1800" dirty="0" err="1">
                <a:latin typeface="Arial" pitchFamily="34"/>
              </a:rPr>
              <a:t>South</a:t>
            </a:r>
            <a:r>
              <a:rPr lang="cs-CZ" sz="1800" dirty="0">
                <a:latin typeface="Arial" pitchFamily="34"/>
              </a:rPr>
              <a:t> and </a:t>
            </a:r>
            <a:r>
              <a:rPr lang="cs-CZ" sz="1800" dirty="0" err="1">
                <a:latin typeface="Arial" pitchFamily="34"/>
              </a:rPr>
              <a:t>West</a:t>
            </a:r>
            <a:r>
              <a:rPr lang="cs-CZ" sz="1800" dirty="0">
                <a:latin typeface="Arial" pitchFamily="34"/>
              </a:rPr>
              <a:t> (</a:t>
            </a:r>
            <a:r>
              <a:rPr lang="cs-CZ" sz="1800" dirty="0" err="1">
                <a:latin typeface="Arial" pitchFamily="34"/>
              </a:rPr>
              <a:t>all</a:t>
            </a:r>
            <a:r>
              <a:rPr lang="cs-CZ" sz="1800" dirty="0">
                <a:latin typeface="Arial" pitchFamily="34"/>
              </a:rPr>
              <a:t> </a:t>
            </a:r>
            <a:r>
              <a:rPr lang="cs-CZ" sz="1800" dirty="0" err="1">
                <a:latin typeface="Arial" pitchFamily="34"/>
              </a:rPr>
              <a:t>the</a:t>
            </a:r>
            <a:r>
              <a:rPr lang="cs-CZ" sz="1800" dirty="0">
                <a:latin typeface="Arial" pitchFamily="34"/>
              </a:rPr>
              <a:t> </a:t>
            </a:r>
            <a:r>
              <a:rPr lang="cs-CZ" sz="1800" dirty="0" err="1">
                <a:latin typeface="Arial" pitchFamily="34"/>
              </a:rPr>
              <a:t>shires</a:t>
            </a:r>
            <a:r>
              <a:rPr lang="cs-CZ" sz="1800" dirty="0">
                <a:latin typeface="Arial" pitchFamily="34"/>
              </a:rPr>
              <a:t> </a:t>
            </a:r>
            <a:r>
              <a:rPr lang="cs-CZ" sz="1800" dirty="0" err="1">
                <a:latin typeface="Arial" pitchFamily="34"/>
              </a:rPr>
              <a:t>ending</a:t>
            </a:r>
            <a:r>
              <a:rPr lang="cs-CZ" sz="1800" dirty="0">
                <a:latin typeface="Arial" pitchFamily="34"/>
              </a:rPr>
              <a:t> in –sex &gt; </a:t>
            </a:r>
            <a:r>
              <a:rPr lang="cs-CZ" sz="1800" dirty="0" err="1">
                <a:latin typeface="Arial" pitchFamily="34"/>
              </a:rPr>
              <a:t>Sussex</a:t>
            </a:r>
            <a:r>
              <a:rPr lang="cs-CZ" sz="1800" dirty="0">
                <a:latin typeface="Arial" pitchFamily="34"/>
              </a:rPr>
              <a:t>, Wessex, </a:t>
            </a:r>
            <a:r>
              <a:rPr lang="cs-CZ" sz="1800" dirty="0" err="1">
                <a:latin typeface="Arial" pitchFamily="34"/>
              </a:rPr>
              <a:t>Middlesex</a:t>
            </a:r>
            <a:r>
              <a:rPr lang="cs-CZ" sz="1800" dirty="0">
                <a:latin typeface="Arial" pitchFamily="34"/>
              </a:rPr>
              <a:t>, Essex)</a:t>
            </a:r>
          </a:p>
          <a:p>
            <a:pPr marL="0" lvl="0" indent="0">
              <a:spcBef>
                <a:spcPts val="638"/>
              </a:spcBef>
              <a:buClr>
                <a:srgbClr val="F0A22E"/>
              </a:buClr>
              <a:buSzPct val="70000"/>
              <a:buFont typeface="Wingdings 2"/>
              <a:buChar char=""/>
            </a:pPr>
            <a:r>
              <a:rPr lang="cs-CZ" sz="1800" b="1" dirty="0" err="1">
                <a:latin typeface="Arial" pitchFamily="34"/>
              </a:rPr>
              <a:t>The</a:t>
            </a:r>
            <a:r>
              <a:rPr lang="cs-CZ" sz="1800" b="1" dirty="0">
                <a:latin typeface="Arial" pitchFamily="34"/>
              </a:rPr>
              <a:t> </a:t>
            </a:r>
            <a:r>
              <a:rPr lang="cs-CZ" sz="1800" b="1" dirty="0" err="1">
                <a:latin typeface="Arial" pitchFamily="34"/>
              </a:rPr>
              <a:t>Jutes</a:t>
            </a:r>
            <a:r>
              <a:rPr lang="cs-CZ" sz="1800" dirty="0">
                <a:latin typeface="Arial" pitchFamily="34"/>
              </a:rPr>
              <a:t> – in Kent</a:t>
            </a:r>
          </a:p>
          <a:p>
            <a:pPr marL="0" lvl="0" indent="0">
              <a:spcBef>
                <a:spcPts val="638"/>
              </a:spcBef>
              <a:buClr>
                <a:srgbClr val="F0A22E"/>
              </a:buClr>
              <a:buSzPct val="70000"/>
              <a:buFont typeface="Wingdings 2"/>
              <a:buChar char=""/>
            </a:pPr>
            <a:r>
              <a:rPr lang="cs-CZ" sz="1800" dirty="0">
                <a:latin typeface="Arial" pitchFamily="34"/>
              </a:rPr>
              <a:t>Early </a:t>
            </a:r>
            <a:r>
              <a:rPr lang="cs-CZ" sz="1800" dirty="0" err="1">
                <a:latin typeface="Arial" pitchFamily="34"/>
              </a:rPr>
              <a:t>historical</a:t>
            </a:r>
            <a:r>
              <a:rPr lang="cs-CZ" sz="1800" dirty="0">
                <a:latin typeface="Arial" pitchFamily="34"/>
              </a:rPr>
              <a:t> </a:t>
            </a:r>
            <a:r>
              <a:rPr lang="cs-CZ" sz="1800" dirty="0" err="1">
                <a:latin typeface="Arial" pitchFamily="34"/>
              </a:rPr>
              <a:t>accounts</a:t>
            </a:r>
            <a:r>
              <a:rPr lang="cs-CZ" sz="1800" dirty="0">
                <a:latin typeface="Arial" pitchFamily="34"/>
              </a:rPr>
              <a:t> </a:t>
            </a:r>
            <a:r>
              <a:rPr lang="cs-CZ" sz="1800" dirty="0" err="1">
                <a:latin typeface="Arial" pitchFamily="34"/>
              </a:rPr>
              <a:t>of</a:t>
            </a:r>
            <a:r>
              <a:rPr lang="cs-CZ" sz="1800" dirty="0">
                <a:latin typeface="Arial" pitchFamily="34"/>
              </a:rPr>
              <a:t> </a:t>
            </a:r>
            <a:r>
              <a:rPr lang="cs-CZ" sz="1800" dirty="0" err="1">
                <a:latin typeface="Arial" pitchFamily="34"/>
              </a:rPr>
              <a:t>the</a:t>
            </a:r>
            <a:r>
              <a:rPr lang="cs-CZ" sz="1800" dirty="0">
                <a:latin typeface="Arial" pitchFamily="34"/>
              </a:rPr>
              <a:t> </a:t>
            </a:r>
            <a:r>
              <a:rPr lang="cs-CZ" sz="1800" dirty="0" err="1">
                <a:latin typeface="Arial" pitchFamily="34"/>
              </a:rPr>
              <a:t>invasion</a:t>
            </a:r>
            <a:r>
              <a:rPr lang="cs-CZ" sz="1800" dirty="0">
                <a:latin typeface="Arial" pitchFamily="34"/>
              </a:rPr>
              <a:t> (</a:t>
            </a:r>
            <a:r>
              <a:rPr lang="cs-CZ" sz="1800" dirty="0" err="1">
                <a:latin typeface="Arial" pitchFamily="34"/>
              </a:rPr>
              <a:t>Gildas</a:t>
            </a:r>
            <a:r>
              <a:rPr lang="cs-CZ" sz="1800" dirty="0">
                <a:latin typeface="Arial" pitchFamily="34"/>
              </a:rPr>
              <a:t>, </a:t>
            </a:r>
            <a:r>
              <a:rPr lang="cs-CZ" sz="1800" dirty="0" err="1">
                <a:latin typeface="Arial" pitchFamily="34"/>
              </a:rPr>
              <a:t>Bede</a:t>
            </a:r>
            <a:r>
              <a:rPr lang="cs-CZ" sz="1800" dirty="0">
                <a:latin typeface="Arial" pitchFamily="34"/>
              </a:rPr>
              <a:t>) &gt; </a:t>
            </a:r>
            <a:r>
              <a:rPr lang="cs-CZ" sz="1800" dirty="0" err="1">
                <a:latin typeface="Arial" pitchFamily="34"/>
              </a:rPr>
              <a:t>state</a:t>
            </a:r>
            <a:r>
              <a:rPr lang="cs-CZ" sz="1800" dirty="0">
                <a:latin typeface="Arial" pitchFamily="34"/>
              </a:rPr>
              <a:t> </a:t>
            </a:r>
            <a:r>
              <a:rPr lang="cs-CZ" sz="1800" dirty="0" err="1">
                <a:latin typeface="Arial" pitchFamily="34"/>
              </a:rPr>
              <a:t>that</a:t>
            </a:r>
            <a:r>
              <a:rPr lang="cs-CZ" sz="1800" dirty="0">
                <a:latin typeface="Arial" pitchFamily="34"/>
              </a:rPr>
              <a:t> </a:t>
            </a:r>
            <a:r>
              <a:rPr lang="cs-CZ" sz="1800" dirty="0" err="1">
                <a:latin typeface="Arial" pitchFamily="34"/>
              </a:rPr>
              <a:t>the</a:t>
            </a:r>
            <a:r>
              <a:rPr lang="cs-CZ" sz="1800" dirty="0">
                <a:latin typeface="Arial" pitchFamily="34"/>
              </a:rPr>
              <a:t> </a:t>
            </a:r>
            <a:r>
              <a:rPr lang="cs-CZ" sz="1800" dirty="0" err="1">
                <a:latin typeface="Arial" pitchFamily="34"/>
              </a:rPr>
              <a:t>Saxons</a:t>
            </a:r>
            <a:r>
              <a:rPr lang="cs-CZ" sz="1800" dirty="0">
                <a:latin typeface="Arial" pitchFamily="34"/>
              </a:rPr>
              <a:t> </a:t>
            </a:r>
            <a:r>
              <a:rPr lang="cs-CZ" sz="1800" dirty="0" err="1">
                <a:latin typeface="Arial" pitchFamily="34"/>
              </a:rPr>
              <a:t>were</a:t>
            </a:r>
            <a:r>
              <a:rPr lang="cs-CZ" sz="1800" dirty="0">
                <a:latin typeface="Arial" pitchFamily="34"/>
              </a:rPr>
              <a:t> </a:t>
            </a:r>
            <a:r>
              <a:rPr lang="cs-CZ" sz="1800" dirty="0" err="1">
                <a:latin typeface="Arial" pitchFamily="34"/>
              </a:rPr>
              <a:t>invited</a:t>
            </a:r>
            <a:r>
              <a:rPr lang="cs-CZ" sz="1800" dirty="0">
                <a:latin typeface="Arial" pitchFamily="34"/>
              </a:rPr>
              <a:t> to </a:t>
            </a:r>
            <a:r>
              <a:rPr lang="cs-CZ" sz="1800" dirty="0" err="1">
                <a:latin typeface="Arial" pitchFamily="34"/>
              </a:rPr>
              <a:t>Britain</a:t>
            </a:r>
            <a:r>
              <a:rPr lang="cs-CZ" sz="1800" dirty="0">
                <a:latin typeface="Arial" pitchFamily="34"/>
              </a:rPr>
              <a:t> by </a:t>
            </a:r>
            <a:r>
              <a:rPr lang="cs-CZ" sz="1800" dirty="0" err="1">
                <a:latin typeface="Arial" pitchFamily="34"/>
              </a:rPr>
              <a:t>local</a:t>
            </a:r>
            <a:r>
              <a:rPr lang="cs-CZ" sz="1800" dirty="0">
                <a:latin typeface="Arial" pitchFamily="34"/>
              </a:rPr>
              <a:t> </a:t>
            </a:r>
            <a:r>
              <a:rPr lang="cs-CZ" sz="1800" dirty="0" err="1">
                <a:latin typeface="Arial" pitchFamily="34"/>
              </a:rPr>
              <a:t>kings</a:t>
            </a:r>
            <a:r>
              <a:rPr lang="cs-CZ" sz="1800" dirty="0">
                <a:latin typeface="Arial" pitchFamily="34"/>
              </a:rPr>
              <a:t> to </a:t>
            </a:r>
            <a:r>
              <a:rPr lang="cs-CZ" sz="1800" dirty="0" err="1">
                <a:latin typeface="Arial" pitchFamily="34"/>
              </a:rPr>
              <a:t>defend</a:t>
            </a:r>
            <a:r>
              <a:rPr lang="cs-CZ" sz="1800" dirty="0">
                <a:latin typeface="Arial" pitchFamily="34"/>
              </a:rPr>
              <a:t> </a:t>
            </a:r>
            <a:r>
              <a:rPr lang="cs-CZ" sz="1800" dirty="0" err="1">
                <a:latin typeface="Arial" pitchFamily="34"/>
              </a:rPr>
              <a:t>them</a:t>
            </a:r>
            <a:r>
              <a:rPr lang="cs-CZ" sz="1800" dirty="0">
                <a:latin typeface="Arial" pitchFamily="34"/>
              </a:rPr>
              <a:t> </a:t>
            </a:r>
            <a:r>
              <a:rPr lang="cs-CZ" sz="1800" dirty="0" err="1">
                <a:latin typeface="Arial" pitchFamily="34"/>
              </a:rPr>
              <a:t>from</a:t>
            </a:r>
            <a:r>
              <a:rPr lang="cs-CZ" sz="1800" dirty="0">
                <a:latin typeface="Arial" pitchFamily="34"/>
              </a:rPr>
              <a:t> </a:t>
            </a:r>
            <a:r>
              <a:rPr lang="cs-CZ" sz="1800" dirty="0" err="1">
                <a:latin typeface="Arial" pitchFamily="34"/>
              </a:rPr>
              <a:t>the</a:t>
            </a:r>
            <a:r>
              <a:rPr lang="cs-CZ" sz="1800" dirty="0">
                <a:latin typeface="Arial" pitchFamily="34"/>
              </a:rPr>
              <a:t> </a:t>
            </a:r>
            <a:r>
              <a:rPr lang="cs-CZ" sz="1800" dirty="0" err="1">
                <a:latin typeface="Arial" pitchFamily="34"/>
              </a:rPr>
              <a:t>attacks</a:t>
            </a:r>
            <a:r>
              <a:rPr lang="cs-CZ" sz="1800" dirty="0">
                <a:latin typeface="Arial" pitchFamily="34"/>
              </a:rPr>
              <a:t> </a:t>
            </a:r>
            <a:r>
              <a:rPr lang="cs-CZ" sz="1800" dirty="0" err="1">
                <a:latin typeface="Arial" pitchFamily="34"/>
              </a:rPr>
              <a:t>of</a:t>
            </a:r>
            <a:r>
              <a:rPr lang="cs-CZ" sz="1800" dirty="0">
                <a:latin typeface="Arial" pitchFamily="34"/>
              </a:rPr>
              <a:t> </a:t>
            </a:r>
            <a:r>
              <a:rPr lang="cs-CZ" sz="1800" dirty="0" err="1">
                <a:latin typeface="Arial" pitchFamily="34"/>
              </a:rPr>
              <a:t>the</a:t>
            </a:r>
            <a:r>
              <a:rPr lang="cs-CZ" sz="1800" dirty="0">
                <a:latin typeface="Arial" pitchFamily="34"/>
              </a:rPr>
              <a:t> </a:t>
            </a:r>
            <a:r>
              <a:rPr lang="cs-CZ" sz="1800" dirty="0" err="1">
                <a:latin typeface="Arial" pitchFamily="34"/>
              </a:rPr>
              <a:t>Picts</a:t>
            </a:r>
            <a:endParaRPr lang="cs-CZ" sz="1800" dirty="0">
              <a:latin typeface="Arial" pitchFamily="34"/>
            </a:endParaRPr>
          </a:p>
          <a:p>
            <a:pPr marL="0" lvl="0" indent="0">
              <a:spcBef>
                <a:spcPts val="638"/>
              </a:spcBef>
              <a:buClr>
                <a:srgbClr val="F0A22E"/>
              </a:buClr>
              <a:buSzPct val="70000"/>
              <a:buFont typeface="Wingdings 2"/>
              <a:buChar char=""/>
            </a:pPr>
            <a:r>
              <a:rPr lang="cs-CZ" sz="1800" dirty="0">
                <a:latin typeface="Arial" pitchFamily="34"/>
              </a:rPr>
              <a:t>In reality &gt; </a:t>
            </a:r>
            <a:r>
              <a:rPr lang="cs-CZ" sz="1800" dirty="0" err="1">
                <a:latin typeface="Arial" pitchFamily="34"/>
              </a:rPr>
              <a:t>the</a:t>
            </a:r>
            <a:r>
              <a:rPr lang="cs-CZ" sz="1800" dirty="0">
                <a:latin typeface="Arial" pitchFamily="34"/>
              </a:rPr>
              <a:t> </a:t>
            </a:r>
            <a:r>
              <a:rPr lang="cs-CZ" sz="1800" dirty="0" err="1">
                <a:latin typeface="Arial" pitchFamily="34"/>
              </a:rPr>
              <a:t>invasion</a:t>
            </a:r>
            <a:r>
              <a:rPr lang="cs-CZ" sz="1800" dirty="0">
                <a:latin typeface="Arial" pitchFamily="34"/>
              </a:rPr>
              <a:t> </a:t>
            </a:r>
            <a:r>
              <a:rPr lang="cs-CZ" sz="1800" dirty="0" err="1">
                <a:latin typeface="Arial" pitchFamily="34"/>
              </a:rPr>
              <a:t>was</a:t>
            </a:r>
            <a:r>
              <a:rPr lang="cs-CZ" sz="1800" dirty="0">
                <a:latin typeface="Arial" pitchFamily="34"/>
              </a:rPr>
              <a:t> </a:t>
            </a:r>
            <a:r>
              <a:rPr lang="cs-CZ" sz="1800" dirty="0" err="1">
                <a:latin typeface="Arial" pitchFamily="34"/>
              </a:rPr>
              <a:t>probably</a:t>
            </a:r>
            <a:r>
              <a:rPr lang="cs-CZ" sz="1800" dirty="0">
                <a:latin typeface="Arial" pitchFamily="34"/>
              </a:rPr>
              <a:t> </a:t>
            </a:r>
            <a:r>
              <a:rPr lang="cs-CZ" sz="1800" dirty="0" err="1">
                <a:latin typeface="Arial" pitchFamily="34"/>
              </a:rPr>
              <a:t>caused</a:t>
            </a:r>
            <a:r>
              <a:rPr lang="cs-CZ" sz="1800" dirty="0">
                <a:latin typeface="Arial" pitchFamily="34"/>
              </a:rPr>
              <a:t> by </a:t>
            </a:r>
            <a:r>
              <a:rPr lang="cs-CZ" sz="1800" dirty="0" err="1">
                <a:latin typeface="Arial" pitchFamily="34"/>
              </a:rPr>
              <a:t>tensions</a:t>
            </a:r>
            <a:r>
              <a:rPr lang="cs-CZ" sz="1800" dirty="0">
                <a:latin typeface="Arial" pitchFamily="34"/>
              </a:rPr>
              <a:t> on </a:t>
            </a:r>
            <a:r>
              <a:rPr lang="cs-CZ" sz="1800" dirty="0" err="1">
                <a:latin typeface="Arial" pitchFamily="34"/>
              </a:rPr>
              <a:t>the</a:t>
            </a:r>
            <a:r>
              <a:rPr lang="cs-CZ" sz="1800" dirty="0">
                <a:latin typeface="Arial" pitchFamily="34"/>
              </a:rPr>
              <a:t> </a:t>
            </a:r>
            <a:r>
              <a:rPr lang="cs-CZ" sz="1800" dirty="0" err="1">
                <a:latin typeface="Arial" pitchFamily="34"/>
              </a:rPr>
              <a:t>Continent</a:t>
            </a:r>
            <a:r>
              <a:rPr lang="cs-CZ" sz="1800" dirty="0">
                <a:latin typeface="Arial" pitchFamily="34"/>
              </a:rPr>
              <a:t> (</a:t>
            </a:r>
            <a:r>
              <a:rPr lang="cs-CZ" sz="1800" dirty="0" err="1">
                <a:latin typeface="Arial" pitchFamily="34"/>
              </a:rPr>
              <a:t>pressed</a:t>
            </a:r>
            <a:r>
              <a:rPr lang="cs-CZ" sz="1800" dirty="0">
                <a:latin typeface="Arial" pitchFamily="34"/>
              </a:rPr>
              <a:t> by </a:t>
            </a:r>
            <a:r>
              <a:rPr lang="cs-CZ" sz="1800" dirty="0" err="1">
                <a:latin typeface="Arial" pitchFamily="34"/>
              </a:rPr>
              <a:t>the</a:t>
            </a:r>
            <a:r>
              <a:rPr lang="cs-CZ" sz="1800" dirty="0">
                <a:latin typeface="Arial" pitchFamily="34"/>
              </a:rPr>
              <a:t> </a:t>
            </a:r>
            <a:r>
              <a:rPr lang="cs-CZ" sz="1800" dirty="0" err="1">
                <a:latin typeface="Arial" pitchFamily="34"/>
              </a:rPr>
              <a:t>arrival</a:t>
            </a:r>
            <a:r>
              <a:rPr lang="cs-CZ" sz="1800" dirty="0">
                <a:latin typeface="Arial" pitchFamily="34"/>
              </a:rPr>
              <a:t> </a:t>
            </a:r>
            <a:r>
              <a:rPr lang="cs-CZ" sz="1800" dirty="0" err="1">
                <a:latin typeface="Arial" pitchFamily="34"/>
              </a:rPr>
              <a:t>of</a:t>
            </a:r>
            <a:r>
              <a:rPr lang="cs-CZ" sz="1800" dirty="0">
                <a:latin typeface="Arial" pitchFamily="34"/>
              </a:rPr>
              <a:t> </a:t>
            </a:r>
            <a:r>
              <a:rPr lang="cs-CZ" sz="1800" dirty="0" err="1">
                <a:latin typeface="Arial" pitchFamily="34"/>
              </a:rPr>
              <a:t>other</a:t>
            </a:r>
            <a:r>
              <a:rPr lang="cs-CZ" sz="1800" dirty="0">
                <a:latin typeface="Arial" pitchFamily="34"/>
              </a:rPr>
              <a:t> </a:t>
            </a:r>
            <a:r>
              <a:rPr lang="cs-CZ" sz="1800" dirty="0" err="1">
                <a:latin typeface="Arial" pitchFamily="34"/>
              </a:rPr>
              <a:t>tribes</a:t>
            </a:r>
            <a:r>
              <a:rPr lang="cs-CZ" sz="1800" dirty="0">
                <a:latin typeface="Arial" pitchFamily="34"/>
              </a:rPr>
              <a:t> &gt; </a:t>
            </a:r>
            <a:r>
              <a:rPr lang="cs-CZ" sz="1800" dirty="0" err="1">
                <a:latin typeface="Arial" pitchFamily="34"/>
              </a:rPr>
              <a:t>the</a:t>
            </a:r>
            <a:r>
              <a:rPr lang="cs-CZ" sz="1800" dirty="0">
                <a:latin typeface="Arial" pitchFamily="34"/>
              </a:rPr>
              <a:t> </a:t>
            </a:r>
            <a:r>
              <a:rPr lang="cs-CZ" sz="1800" dirty="0" err="1">
                <a:latin typeface="Arial" pitchFamily="34"/>
              </a:rPr>
              <a:t>Angles</a:t>
            </a:r>
            <a:r>
              <a:rPr lang="cs-CZ" sz="1800" dirty="0">
                <a:latin typeface="Arial" pitchFamily="34"/>
              </a:rPr>
              <a:t> and </a:t>
            </a:r>
            <a:r>
              <a:rPr lang="cs-CZ" sz="1800" dirty="0" err="1">
                <a:latin typeface="Arial" pitchFamily="34"/>
              </a:rPr>
              <a:t>Saxons</a:t>
            </a:r>
            <a:r>
              <a:rPr lang="cs-CZ" sz="1800" dirty="0">
                <a:latin typeface="Arial" pitchFamily="34"/>
              </a:rPr>
              <a:t> </a:t>
            </a:r>
            <a:r>
              <a:rPr lang="cs-CZ" sz="1800" dirty="0" err="1">
                <a:latin typeface="Arial" pitchFamily="34"/>
              </a:rPr>
              <a:t>seek</a:t>
            </a:r>
            <a:r>
              <a:rPr lang="cs-CZ" sz="1800" dirty="0">
                <a:latin typeface="Arial" pitchFamily="34"/>
              </a:rPr>
              <a:t> </a:t>
            </a:r>
            <a:r>
              <a:rPr lang="cs-CZ" sz="1800" dirty="0" err="1">
                <a:latin typeface="Arial" pitchFamily="34"/>
              </a:rPr>
              <a:t>new</a:t>
            </a:r>
            <a:r>
              <a:rPr lang="cs-CZ" sz="1800" dirty="0">
                <a:latin typeface="Arial" pitchFamily="34"/>
              </a:rPr>
              <a:t>  </a:t>
            </a:r>
            <a:r>
              <a:rPr lang="cs-CZ" sz="1800" dirty="0" err="1">
                <a:latin typeface="Arial" pitchFamily="34"/>
              </a:rPr>
              <a:t>territory</a:t>
            </a:r>
            <a:r>
              <a:rPr lang="cs-CZ" sz="1800" dirty="0">
                <a:latin typeface="Arial" pitchFamily="34"/>
              </a:rPr>
              <a:t> and </a:t>
            </a:r>
            <a:r>
              <a:rPr lang="cs-CZ" sz="1800" dirty="0" err="1">
                <a:latin typeface="Arial" pitchFamily="34"/>
              </a:rPr>
              <a:t>livelihood</a:t>
            </a:r>
            <a:r>
              <a:rPr lang="cs-CZ" sz="1800" dirty="0">
                <a:latin typeface="Arial" pitchFamily="34"/>
              </a:rPr>
              <a:t>)</a:t>
            </a:r>
          </a:p>
          <a:p>
            <a:pPr marL="0" lvl="0" indent="0">
              <a:spcBef>
                <a:spcPts val="638"/>
              </a:spcBef>
              <a:buNone/>
            </a:pPr>
            <a:endParaRPr lang="cs-CZ" sz="1800" dirty="0">
              <a:latin typeface="Arial" pitchFamily="34"/>
            </a:endParaRPr>
          </a:p>
          <a:p>
            <a:pPr marL="0" lvl="0" indent="0">
              <a:spcBef>
                <a:spcPts val="638"/>
              </a:spcBef>
              <a:buNone/>
            </a:pPr>
            <a:endParaRPr lang="cs-CZ" sz="1800" dirty="0">
              <a:latin typeface="Arial" pitchFamily="34"/>
            </a:endParaRPr>
          </a:p>
          <a:p>
            <a:pPr marL="0" lvl="0" indent="0">
              <a:spcBef>
                <a:spcPts val="638"/>
              </a:spcBef>
              <a:buNone/>
            </a:pPr>
            <a:endParaRPr lang="cs-CZ" sz="1800" dirty="0">
              <a:latin typeface="Arial" pitchFamily="34"/>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name="page12">
    <p:spTree>
      <p:nvGrpSpPr>
        <p:cNvPr id="1" name=""/>
        <p:cNvGrpSpPr/>
        <p:nvPr/>
      </p:nvGrpSpPr>
      <p:grpSpPr>
        <a:xfrm>
          <a:off x="0" y="0"/>
          <a:ext cx="0" cy="0"/>
          <a:chOff x="0" y="0"/>
          <a:chExt cx="0" cy="0"/>
        </a:xfrm>
      </p:grpSpPr>
      <p:sp>
        <p:nvSpPr>
          <p:cNvPr id="4" name="Zástupný symbol pro datum 1"/>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2" name="Nadpis 1"/>
          <p:cNvSpPr txBox="1">
            <a:spLocks noGrp="1"/>
          </p:cNvSpPr>
          <p:nvPr>
            <p:ph type="title" idx="4294967295"/>
          </p:nvPr>
        </p:nvSpPr>
        <p:spPr>
          <a:xfrm>
            <a:off x="457200" y="457200"/>
            <a:ext cx="8686800" cy="838200"/>
          </a:xfrm>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cs-CZ"/>
              <a:t>Anglo-Saxon Britain (410-1066)</a:t>
            </a:r>
          </a:p>
        </p:txBody>
      </p:sp>
      <p:sp>
        <p:nvSpPr>
          <p:cNvPr id="3" name="Zástupný symbol pro obsah 2"/>
          <p:cNvSpPr txBox="1">
            <a:spLocks noGrp="1"/>
          </p:cNvSpPr>
          <p:nvPr>
            <p:ph type="body" idx="4294967295"/>
          </p:nvPr>
        </p:nvSpPr>
        <p:spPr>
          <a:xfrm>
            <a:off x="457200" y="1554163"/>
            <a:ext cx="8686800" cy="4525962"/>
          </a:xfrm>
        </p:spPr>
        <p:txBody>
          <a:bodyPr>
            <a:normAutofit fontScale="92500" lnSpcReduction="10000"/>
          </a:bodyPr>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marL="0" lvl="0" indent="0">
              <a:spcBef>
                <a:spcPts val="638"/>
              </a:spcBef>
              <a:buClr>
                <a:srgbClr val="F0A22E"/>
              </a:buClr>
              <a:buSzPct val="70000"/>
              <a:buFont typeface="Wingdings 2"/>
              <a:buChar char=""/>
            </a:pPr>
            <a:r>
              <a:rPr lang="cs-CZ" sz="1800">
                <a:latin typeface="Arial" pitchFamily="34"/>
              </a:rPr>
              <a:t>- the term “Anglo-Saxon” &gt; relatively modern</a:t>
            </a:r>
          </a:p>
          <a:p>
            <a:pPr marL="0" lvl="0" indent="0">
              <a:spcBef>
                <a:spcPts val="638"/>
              </a:spcBef>
              <a:buClr>
                <a:srgbClr val="F0A22E"/>
              </a:buClr>
              <a:buSzPct val="70000"/>
              <a:buFont typeface="Wingdings 2"/>
              <a:buChar char=""/>
            </a:pPr>
            <a:r>
              <a:rPr lang="cs-CZ" sz="1800">
                <a:latin typeface="Arial" pitchFamily="34"/>
              </a:rPr>
              <a:t>It refers to invading Germanic tribes from across the North Sea who began to settle in Britain after the withdrawal of Roman troops in 410</a:t>
            </a:r>
          </a:p>
          <a:p>
            <a:pPr marL="0" lvl="0" indent="0">
              <a:spcBef>
                <a:spcPts val="638"/>
              </a:spcBef>
              <a:buClr>
                <a:srgbClr val="F0A22E"/>
              </a:buClr>
              <a:buSzPct val="70000"/>
              <a:buFont typeface="Wingdings 2"/>
              <a:buChar char=""/>
            </a:pPr>
            <a:r>
              <a:rPr lang="cs-CZ" sz="1800">
                <a:latin typeface="Arial" pitchFamily="34"/>
              </a:rPr>
              <a:t>The Angles – settle along the East Coast</a:t>
            </a:r>
          </a:p>
          <a:p>
            <a:pPr marL="0" lvl="0" indent="0">
              <a:spcBef>
                <a:spcPts val="638"/>
              </a:spcBef>
              <a:buClr>
                <a:srgbClr val="F0A22E"/>
              </a:buClr>
              <a:buSzPct val="70000"/>
              <a:buFont typeface="Wingdings 2"/>
              <a:buChar char=""/>
            </a:pPr>
            <a:r>
              <a:rPr lang="cs-CZ" sz="1800">
                <a:latin typeface="Arial" pitchFamily="34"/>
              </a:rPr>
              <a:t>The Saxons – in the South and West (all the shires ending in –sex &gt; Sussex, Wessex, Middlesex, Essex)</a:t>
            </a:r>
          </a:p>
          <a:p>
            <a:pPr marL="0" lvl="0" indent="0">
              <a:spcBef>
                <a:spcPts val="638"/>
              </a:spcBef>
              <a:buClr>
                <a:srgbClr val="F0A22E"/>
              </a:buClr>
              <a:buSzPct val="70000"/>
              <a:buFont typeface="Wingdings 2"/>
              <a:buChar char=""/>
            </a:pPr>
            <a:r>
              <a:rPr lang="cs-CZ" sz="1800">
                <a:latin typeface="Arial" pitchFamily="34"/>
              </a:rPr>
              <a:t>The Jutes – in Kent</a:t>
            </a:r>
          </a:p>
          <a:p>
            <a:pPr marL="0" lvl="0" indent="0">
              <a:spcBef>
                <a:spcPts val="638"/>
              </a:spcBef>
              <a:buClr>
                <a:srgbClr val="F0A22E"/>
              </a:buClr>
              <a:buSzPct val="70000"/>
              <a:buFont typeface="Wingdings 2"/>
              <a:buChar char=""/>
            </a:pPr>
            <a:r>
              <a:rPr lang="cs-CZ" sz="1800">
                <a:latin typeface="Arial" pitchFamily="34"/>
              </a:rPr>
              <a:t>Early historical accounts of the invasion (Gildas, Bede) &gt; state that the Saxons were invited to Britain by local kings to defend them from the attacks of the Picts</a:t>
            </a:r>
          </a:p>
          <a:p>
            <a:pPr marL="0" lvl="0" indent="0">
              <a:spcBef>
                <a:spcPts val="638"/>
              </a:spcBef>
              <a:buClr>
                <a:srgbClr val="F0A22E"/>
              </a:buClr>
              <a:buSzPct val="70000"/>
              <a:buFont typeface="Wingdings 2"/>
              <a:buChar char=""/>
            </a:pPr>
            <a:r>
              <a:rPr lang="cs-CZ" sz="1800">
                <a:latin typeface="Arial" pitchFamily="34"/>
              </a:rPr>
              <a:t>In reality &gt; the invasion was probably caused by tensions on the Continent (pressed by the arrival of other tribes &gt; the Angles and Saxons seek new  territory and livelihood)</a:t>
            </a:r>
          </a:p>
          <a:p>
            <a:pPr marL="0" lvl="0" indent="0">
              <a:spcBef>
                <a:spcPts val="638"/>
              </a:spcBef>
              <a:buNone/>
            </a:pPr>
            <a:endParaRPr lang="cs-CZ" sz="1800">
              <a:latin typeface="Arial" pitchFamily="34"/>
            </a:endParaRPr>
          </a:p>
          <a:p>
            <a:pPr marL="0" lvl="0" indent="0">
              <a:spcBef>
                <a:spcPts val="638"/>
              </a:spcBef>
              <a:buNone/>
            </a:pPr>
            <a:endParaRPr lang="cs-CZ" sz="1800">
              <a:latin typeface="Arial" pitchFamily="34"/>
            </a:endParaRPr>
          </a:p>
          <a:p>
            <a:pPr marL="0" lvl="0" indent="0">
              <a:spcBef>
                <a:spcPts val="638"/>
              </a:spcBef>
              <a:buNone/>
            </a:pPr>
            <a:endParaRPr lang="cs-CZ" sz="1800">
              <a:latin typeface="Arial" pitchFamily="34"/>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name="page13">
    <p:spTree>
      <p:nvGrpSpPr>
        <p:cNvPr id="1" name=""/>
        <p:cNvGrpSpPr/>
        <p:nvPr/>
      </p:nvGrpSpPr>
      <p:grpSpPr>
        <a:xfrm>
          <a:off x="0" y="0"/>
          <a:ext cx="0" cy="0"/>
          <a:chOff x="0" y="0"/>
          <a:chExt cx="0" cy="0"/>
        </a:xfrm>
      </p:grpSpPr>
      <p:sp>
        <p:nvSpPr>
          <p:cNvPr id="5" name="Zástupný symbol pro datum 1"/>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2" name="Nadpis 1"/>
          <p:cNvSpPr txBox="1">
            <a:spLocks noGrp="1"/>
          </p:cNvSpPr>
          <p:nvPr>
            <p:ph type="title" idx="4294967295"/>
          </p:nvPr>
        </p:nvSpPr>
        <p:spPr>
          <a:xfrm>
            <a:off x="457200" y="457200"/>
            <a:ext cx="8686800" cy="838200"/>
          </a:xfrm>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cs-CZ"/>
              <a:t>           More on the Anglo-Saxons</a:t>
            </a:r>
          </a:p>
        </p:txBody>
      </p:sp>
      <p:sp>
        <p:nvSpPr>
          <p:cNvPr id="4" name="Obdélník 3"/>
          <p:cNvSpPr/>
          <p:nvPr/>
        </p:nvSpPr>
        <p:spPr>
          <a:xfrm>
            <a:off x="1259639" y="1700639"/>
            <a:ext cx="5958000" cy="44316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compatLnSpc="0"/>
          <a:lstStyle/>
          <a:p>
            <a:pPr marL="0" marR="0" lvl="0" indent="0" algn="l" rtl="0" hangingPunct="1">
              <a:buNone/>
              <a:tabLst/>
            </a:pPr>
            <a:r>
              <a:rPr lang="cs-CZ" sz="1800" b="0" i="1" u="none" strike="noStrike">
                <a:solidFill>
                  <a:srgbClr val="000000"/>
                </a:solidFill>
                <a:latin typeface="Arial" pitchFamily="34"/>
                <a:ea typeface="Lucida Sans Unicode" pitchFamily="2"/>
                <a:cs typeface="Tahoma" pitchFamily="2"/>
              </a:rPr>
              <a:t>“So far as is known, they had a very imperfect and unformed political organization. Their kings were merely chieftains who led them in way; their political meetings were the gatherings of leading men, or of the whole fighting force of the tribe, to decide on warlike adventures; their villages were collections of thatched huts made of wood or turf; and their agriculture consisted principally of yearly ploughings of the soil and the raising of oats, beans, barley, and the like. The people were divided into nobles, freemen, and slaves; their villages were inhabited by families united by blood and religious ties; all lived on flesh, milk, and grains, and because of the wet climate and their rough life, they were heavy drinkers of mead and ale</a:t>
            </a:r>
            <a:r>
              <a:rPr lang="cs-CZ" sz="1800" b="0" i="0" u="none" strike="noStrike">
                <a:solidFill>
                  <a:srgbClr val="000000"/>
                </a:solidFill>
                <a:latin typeface="Arial" pitchFamily="34"/>
                <a:ea typeface="Lucida Sans Unicode" pitchFamily="2"/>
                <a:cs typeface="Tahoma" pitchFamily="2"/>
              </a:rPr>
              <a:t>.“</a:t>
            </a:r>
          </a:p>
          <a:p>
            <a:pPr marL="0" marR="0" lvl="0" indent="0" algn="l" rtl="0" hangingPunct="1">
              <a:buNone/>
              <a:tabLst/>
            </a:pPr>
            <a:r>
              <a:rPr lang="cs-CZ" sz="1100" b="1" i="0" u="none" strike="noStrike">
                <a:solidFill>
                  <a:srgbClr val="000000"/>
                </a:solidFill>
                <a:latin typeface="Arial" pitchFamily="34"/>
                <a:ea typeface="Lucida Sans Unicode" pitchFamily="2"/>
                <a:cs typeface="Tahoma" pitchFamily="2"/>
              </a:rPr>
              <a:t>Charles M Andrews: History of England Part 1</a:t>
            </a:r>
            <a:r>
              <a:rPr lang="cs-CZ" sz="1800" b="1" i="0" u="none" strike="noStrike">
                <a:solidFill>
                  <a:srgbClr val="000000"/>
                </a:solidFill>
                <a:latin typeface="Arial" pitchFamily="34"/>
                <a:ea typeface="Lucida Sans Unicode" pitchFamily="2"/>
                <a:cs typeface="Tahoma" pitchFamily="2"/>
              </a:rPr>
              <a:t> </a:t>
            </a:r>
            <a:r>
              <a:rPr lang="cs-CZ" sz="1000" b="0" i="0" u="none" strike="noStrike">
                <a:solidFill>
                  <a:srgbClr val="000000"/>
                </a:solidFill>
                <a:latin typeface="Arial" pitchFamily="34"/>
                <a:ea typeface="Lucida Sans Unicode" pitchFamily="2"/>
                <a:cs typeface="Tahoma" pitchFamily="2"/>
              </a:rPr>
              <a:t>http://britain.library4history.org/Andrews-Celts-Henry-III/ANGLO-SAXON-CONQUEST/Anglo-Saxons-and-Jutes.html</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name="page14">
    <p:spTree>
      <p:nvGrpSpPr>
        <p:cNvPr id="1" name=""/>
        <p:cNvGrpSpPr/>
        <p:nvPr/>
      </p:nvGrpSpPr>
      <p:grpSpPr>
        <a:xfrm>
          <a:off x="0" y="0"/>
          <a:ext cx="0" cy="0"/>
          <a:chOff x="0" y="0"/>
          <a:chExt cx="0" cy="0"/>
        </a:xfrm>
      </p:grpSpPr>
      <p:sp>
        <p:nvSpPr>
          <p:cNvPr id="3" name="Zástupný symbol pro datum 1"/>
          <p:cNvSpPr>
            <a:spLocks noGrp="1"/>
          </p:cNvSpPr>
          <p:nvPr>
            <p:ph type="dt" sz="half" idx="10"/>
          </p:nvPr>
        </p:nvSpPr>
        <p:spPr/>
        <p:txBody>
          <a:bodyPr/>
          <a:lstStyle/>
          <a:p>
            <a:pPr lvl="0"/>
            <a:fld id="{C9081923-71DC-4C7F-8F84-E817E57544B8}" type="datetime1">
              <a:rPr lang="cs-CZ" smtClean="0"/>
              <a:pPr lvl="0"/>
              <a:t>15.9.2014</a:t>
            </a:fld>
            <a:endParaRPr lang="cs-CZ"/>
          </a:p>
        </p:txBody>
      </p:sp>
      <p:pic>
        <p:nvPicPr>
          <p:cNvPr id="2" name="Picture 3"/>
          <p:cNvPicPr>
            <a:picLocks noChangeAspect="1"/>
          </p:cNvPicPr>
          <p:nvPr/>
        </p:nvPicPr>
        <p:blipFill>
          <a:blip r:embed="rId3">
            <a:lum/>
            <a:alphaModFix/>
          </a:blip>
          <a:srcRect/>
          <a:stretch>
            <a:fillRect/>
          </a:stretch>
        </p:blipFill>
        <p:spPr>
          <a:xfrm>
            <a:off x="1979640" y="260640"/>
            <a:ext cx="4685400" cy="6403679"/>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name="page15">
    <p:spTree>
      <p:nvGrpSpPr>
        <p:cNvPr id="1" name=""/>
        <p:cNvGrpSpPr/>
        <p:nvPr/>
      </p:nvGrpSpPr>
      <p:grpSpPr>
        <a:xfrm>
          <a:off x="0" y="0"/>
          <a:ext cx="0" cy="0"/>
          <a:chOff x="0" y="0"/>
          <a:chExt cx="0" cy="0"/>
        </a:xfrm>
      </p:grpSpPr>
      <p:sp>
        <p:nvSpPr>
          <p:cNvPr id="4" name="Zástupný symbol pro datum 1"/>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2" name="Nadpis 1"/>
          <p:cNvSpPr txBox="1">
            <a:spLocks noGrp="1"/>
          </p:cNvSpPr>
          <p:nvPr>
            <p:ph type="title" idx="4294967295"/>
          </p:nvPr>
        </p:nvSpPr>
        <p:spPr>
          <a:xfrm>
            <a:off x="457200" y="457200"/>
            <a:ext cx="8686800" cy="838200"/>
          </a:xfrm>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cs-CZ"/>
              <a:t>             Anglo-Saxons and Religion</a:t>
            </a:r>
          </a:p>
        </p:txBody>
      </p:sp>
      <p:sp>
        <p:nvSpPr>
          <p:cNvPr id="3" name="Zástupný symbol pro obsah 2"/>
          <p:cNvSpPr txBox="1">
            <a:spLocks noGrp="1"/>
          </p:cNvSpPr>
          <p:nvPr>
            <p:ph type="body" idx="4294967295"/>
          </p:nvPr>
        </p:nvSpPr>
        <p:spPr>
          <a:xfrm>
            <a:off x="457200" y="1554163"/>
            <a:ext cx="8686800" cy="4525962"/>
          </a:xfrm>
        </p:spPr>
        <p:txBody>
          <a:bodyPr/>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marL="0" lvl="0" indent="0">
              <a:spcBef>
                <a:spcPts val="638"/>
              </a:spcBef>
              <a:buNone/>
            </a:pPr>
            <a:r>
              <a:rPr lang="cs-CZ" sz="2000">
                <a:latin typeface="Arial" pitchFamily="34"/>
              </a:rPr>
              <a:t>The Anglo-Saxons - pagans worshipping a series of Germanic gods &gt; Tiw/Tyr (Tuesday) Woden/Odin (Wednesday), Frige/Frigg (Friday), etc.</a:t>
            </a:r>
          </a:p>
          <a:p>
            <a:pPr marL="0" lvl="0" indent="0">
              <a:spcBef>
                <a:spcPts val="638"/>
              </a:spcBef>
              <a:buNone/>
            </a:pPr>
            <a:r>
              <a:rPr lang="cs-CZ" sz="2000">
                <a:latin typeface="Arial" pitchFamily="34"/>
              </a:rPr>
              <a:t>The religion has a practical use &gt; invoking deities to secure a good harvest, success in battle, well-being of family, etc.</a:t>
            </a:r>
          </a:p>
          <a:p>
            <a:pPr marL="0" lvl="0" indent="0">
              <a:spcBef>
                <a:spcPts val="638"/>
              </a:spcBef>
              <a:buNone/>
            </a:pPr>
            <a:r>
              <a:rPr lang="cs-CZ" sz="2000">
                <a:latin typeface="Arial" pitchFamily="34"/>
              </a:rPr>
              <a:t>A fatalistic worldview &gt; fate (</a:t>
            </a:r>
            <a:r>
              <a:rPr lang="cs-CZ" sz="2000" i="1">
                <a:latin typeface="Arial" pitchFamily="34"/>
              </a:rPr>
              <a:t>wyrd</a:t>
            </a:r>
            <a:r>
              <a:rPr lang="cs-CZ" sz="2000">
                <a:latin typeface="Arial" pitchFamily="34"/>
              </a:rPr>
              <a:t>) dictates how one will live and die; in a society of warfarers, death was a </a:t>
            </a:r>
            <a:r>
              <a:rPr lang="cs-CZ" sz="2000" i="1">
                <a:latin typeface="Arial" pitchFamily="34"/>
              </a:rPr>
              <a:t>way of life</a:t>
            </a:r>
          </a:p>
          <a:p>
            <a:pPr marL="0" lvl="0" indent="0">
              <a:spcBef>
                <a:spcPts val="638"/>
              </a:spcBef>
              <a:buNone/>
            </a:pPr>
            <a:r>
              <a:rPr lang="cs-CZ" sz="2000">
                <a:latin typeface="Arial" pitchFamily="34"/>
              </a:rPr>
              <a:t>Belief in afterlife &gt; reflected in burial habits (the dead are buried along with their treasured belongings/weapons)</a:t>
            </a:r>
          </a:p>
          <a:p>
            <a:pPr marL="0" lvl="0" indent="0">
              <a:spcBef>
                <a:spcPts val="638"/>
              </a:spcBef>
              <a:buNone/>
            </a:pPr>
            <a:r>
              <a:rPr lang="cs-CZ" sz="2000">
                <a:latin typeface="Arial" pitchFamily="34"/>
              </a:rPr>
              <a:t>Noblemen – buried in barrows or ship burials</a:t>
            </a:r>
          </a:p>
          <a:p>
            <a:pPr marL="0" lvl="0" indent="0">
              <a:spcBef>
                <a:spcPts val="638"/>
              </a:spcBef>
              <a:buNone/>
            </a:pPr>
            <a:r>
              <a:rPr lang="cs-CZ" sz="2000">
                <a:latin typeface="Arial" pitchFamily="34"/>
              </a:rPr>
              <a:t>Belief in magic, witchcraft, charms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name="page16">
    <p:spTree>
      <p:nvGrpSpPr>
        <p:cNvPr id="1" name=""/>
        <p:cNvGrpSpPr/>
        <p:nvPr/>
      </p:nvGrpSpPr>
      <p:grpSpPr>
        <a:xfrm>
          <a:off x="0" y="0"/>
          <a:ext cx="0" cy="0"/>
          <a:chOff x="0" y="0"/>
          <a:chExt cx="0" cy="0"/>
        </a:xfrm>
      </p:grpSpPr>
      <p:sp>
        <p:nvSpPr>
          <p:cNvPr id="7" name="Zástupný symbol pro datum 1"/>
          <p:cNvSpPr>
            <a:spLocks noGrp="1"/>
          </p:cNvSpPr>
          <p:nvPr>
            <p:ph type="dt" sz="half" idx="10"/>
          </p:nvPr>
        </p:nvSpPr>
        <p:spPr/>
        <p:txBody>
          <a:bodyPr/>
          <a:lstStyle/>
          <a:p>
            <a:fld id="{AD9BA861-B4D4-43AA-B0EF-9B65C9B588EC}" type="datetimeFigureOut">
              <a:rPr lang="cs-CZ" smtClean="0"/>
              <a:t>15.9.2014</a:t>
            </a:fld>
            <a:endParaRPr lang="cs-CZ"/>
          </a:p>
        </p:txBody>
      </p:sp>
      <p:sp>
        <p:nvSpPr>
          <p:cNvPr id="2" name="Nadpis 3"/>
          <p:cNvSpPr txBox="1">
            <a:spLocks noGrp="1"/>
          </p:cNvSpPr>
          <p:nvPr>
            <p:ph type="title" idx="4294967295"/>
          </p:nvPr>
        </p:nvSpPr>
        <p:spPr>
          <a:xfrm>
            <a:off x="0" y="4994275"/>
            <a:ext cx="5867400" cy="522288"/>
          </a:xfrm>
          <a:noFill/>
          <a:ln>
            <a:noFill/>
          </a:ln>
        </p:spPr>
        <p:txBody>
          <a:bodyPr wrap="square" lIns="90000" tIns="45000" rIns="90000" bIns="45000">
            <a:normAutofit fontScale="90000"/>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lgn="l" rtl="0">
              <a:buNone/>
            </a:pPr>
            <a:r>
              <a:rPr lang="cs-CZ" sz="3600" kern="1200">
                <a:solidFill>
                  <a:srgbClr val="4E3B30"/>
                </a:solidFill>
                <a:latin typeface="Franklin Gothic Medium" pitchFamily="18"/>
                <a:cs typeface="Tahoma" pitchFamily="2"/>
              </a:rPr>
              <a:t>Anglo-Saxon Burial</a:t>
            </a:r>
          </a:p>
        </p:txBody>
      </p:sp>
      <p:sp>
        <p:nvSpPr>
          <p:cNvPr id="3" name="Zástupný symbol pro text 5"/>
          <p:cNvSpPr txBox="1">
            <a:spLocks noGrp="1"/>
          </p:cNvSpPr>
          <p:nvPr>
            <p:ph type="body" idx="4294967295"/>
          </p:nvPr>
        </p:nvSpPr>
        <p:spPr>
          <a:xfrm>
            <a:off x="0" y="5532438"/>
            <a:ext cx="5867400" cy="768350"/>
          </a:xfrm>
          <a:noFill/>
          <a:ln>
            <a:noFill/>
          </a:ln>
        </p:spPr>
        <p:txBody>
          <a:bodyPr wrap="square" lIns="90000" tIns="45000" rIns="90000" bIns="45000"/>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marL="0" lvl="0" indent="0" rtl="0">
              <a:spcBef>
                <a:spcPts val="638"/>
              </a:spcBef>
              <a:buClr>
                <a:srgbClr val="F0A22E"/>
              </a:buClr>
              <a:buSzPct val="70000"/>
              <a:buFont typeface="Wingdings 2"/>
              <a:buChar char=""/>
            </a:pPr>
            <a:r>
              <a:rPr lang="cs-CZ" sz="1800">
                <a:latin typeface="Franklin Gothic Book" pitchFamily="18"/>
              </a:rPr>
              <a:t>The Sutton Hoo ship burial plus a burial mound</a:t>
            </a:r>
          </a:p>
        </p:txBody>
      </p:sp>
      <p:pic>
        <p:nvPicPr>
          <p:cNvPr id="4" name="Picture 2"/>
          <p:cNvPicPr>
            <a:picLocks noChangeAspect="1"/>
          </p:cNvPicPr>
          <p:nvPr/>
        </p:nvPicPr>
        <p:blipFill>
          <a:blip r:embed="rId3">
            <a:lum/>
            <a:alphaModFix/>
          </a:blip>
          <a:srcRect/>
          <a:stretch>
            <a:fillRect/>
          </a:stretch>
        </p:blipFill>
        <p:spPr>
          <a:xfrm>
            <a:off x="6444360" y="2997000"/>
            <a:ext cx="2190240" cy="3209400"/>
          </a:xfrm>
          <a:prstGeom prst="rect">
            <a:avLst/>
          </a:prstGeom>
          <a:noFill/>
          <a:ln>
            <a:noFill/>
          </a:ln>
        </p:spPr>
      </p:pic>
      <p:pic>
        <p:nvPicPr>
          <p:cNvPr id="5" name="Picture 3"/>
          <p:cNvPicPr>
            <a:picLocks noChangeAspect="1"/>
          </p:cNvPicPr>
          <p:nvPr/>
        </p:nvPicPr>
        <p:blipFill>
          <a:blip r:embed="rId4">
            <a:lum/>
            <a:alphaModFix/>
          </a:blip>
          <a:srcRect/>
          <a:stretch>
            <a:fillRect/>
          </a:stretch>
        </p:blipFill>
        <p:spPr>
          <a:xfrm>
            <a:off x="5004000" y="404640"/>
            <a:ext cx="3168000" cy="2304000"/>
          </a:xfrm>
          <a:prstGeom prst="rect">
            <a:avLst/>
          </a:prstGeom>
          <a:noFill/>
          <a:ln>
            <a:noFill/>
          </a:ln>
        </p:spPr>
      </p:pic>
      <p:pic>
        <p:nvPicPr>
          <p:cNvPr id="6" name="Picture 5"/>
          <p:cNvPicPr>
            <a:picLocks noChangeAspect="1"/>
          </p:cNvPicPr>
          <p:nvPr/>
        </p:nvPicPr>
        <p:blipFill>
          <a:blip r:embed="rId5">
            <a:lum/>
            <a:alphaModFix/>
          </a:blip>
          <a:srcRect/>
          <a:stretch>
            <a:fillRect/>
          </a:stretch>
        </p:blipFill>
        <p:spPr>
          <a:xfrm>
            <a:off x="395640" y="836640"/>
            <a:ext cx="3976919" cy="395028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name="page17">
    <p:spTree>
      <p:nvGrpSpPr>
        <p:cNvPr id="1" name=""/>
        <p:cNvGrpSpPr/>
        <p:nvPr/>
      </p:nvGrpSpPr>
      <p:grpSpPr>
        <a:xfrm>
          <a:off x="0" y="0"/>
          <a:ext cx="0" cy="0"/>
          <a:chOff x="0" y="0"/>
          <a:chExt cx="0" cy="0"/>
        </a:xfrm>
      </p:grpSpPr>
      <p:sp>
        <p:nvSpPr>
          <p:cNvPr id="4" name="Zástupný symbol pro datum 1"/>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2" name="Nadpis 4"/>
          <p:cNvSpPr txBox="1">
            <a:spLocks noGrp="1"/>
          </p:cNvSpPr>
          <p:nvPr>
            <p:ph type="title" idx="4294967295"/>
          </p:nvPr>
        </p:nvSpPr>
        <p:spPr>
          <a:xfrm>
            <a:off x="457200" y="457200"/>
            <a:ext cx="8686800" cy="838200"/>
          </a:xfrm>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cs-CZ"/>
              <a:t>             Anglo-Saxons and Christianity</a:t>
            </a:r>
          </a:p>
        </p:txBody>
      </p:sp>
      <p:sp>
        <p:nvSpPr>
          <p:cNvPr id="3" name="Zástupný symbol pro obsah 5"/>
          <p:cNvSpPr txBox="1">
            <a:spLocks noGrp="1"/>
          </p:cNvSpPr>
          <p:nvPr>
            <p:ph type="body" idx="4294967295"/>
          </p:nvPr>
        </p:nvSpPr>
        <p:spPr>
          <a:xfrm>
            <a:off x="457200" y="1554163"/>
            <a:ext cx="8686800" cy="4525962"/>
          </a:xfrm>
        </p:spPr>
        <p:txBody>
          <a:bodyPr>
            <a:normAutofit lnSpcReduction="10000"/>
          </a:bodyPr>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marL="0" lvl="0" indent="0">
              <a:spcBef>
                <a:spcPts val="638"/>
              </a:spcBef>
              <a:buClr>
                <a:srgbClr val="F0A22E"/>
              </a:buClr>
              <a:buSzPct val="70000"/>
              <a:buFont typeface="Wingdings 2"/>
              <a:buChar char=""/>
            </a:pPr>
            <a:r>
              <a:rPr lang="cs-CZ" sz="1800">
                <a:latin typeface="Arial" pitchFamily="34"/>
              </a:rPr>
              <a:t>The arrival of Christianity &gt; one of the most significant developments of English history</a:t>
            </a:r>
          </a:p>
          <a:p>
            <a:pPr marL="0" lvl="0" indent="0">
              <a:spcBef>
                <a:spcPts val="638"/>
              </a:spcBef>
              <a:buClr>
                <a:srgbClr val="F0A22E"/>
              </a:buClr>
              <a:buSzPct val="70000"/>
              <a:buFont typeface="Wingdings 2"/>
              <a:buChar char=""/>
            </a:pPr>
            <a:r>
              <a:rPr lang="cs-CZ" sz="1800">
                <a:latin typeface="Arial" pitchFamily="34"/>
              </a:rPr>
              <a:t>2 main sources:</a:t>
            </a:r>
          </a:p>
          <a:p>
            <a:pPr marL="0" lvl="0" indent="0">
              <a:spcBef>
                <a:spcPts val="638"/>
              </a:spcBef>
              <a:buClr>
                <a:srgbClr val="F0A22E"/>
              </a:buClr>
              <a:buSzPct val="70000"/>
              <a:buFont typeface="Wingdings 2"/>
              <a:buChar char=""/>
            </a:pPr>
            <a:r>
              <a:rPr lang="cs-CZ" sz="1800">
                <a:latin typeface="Arial" pitchFamily="34"/>
              </a:rPr>
              <a:t>A] </a:t>
            </a:r>
            <a:r>
              <a:rPr lang="cs-CZ" sz="1800" b="1">
                <a:latin typeface="Arial" pitchFamily="34"/>
              </a:rPr>
              <a:t>Celtic Christianity </a:t>
            </a:r>
            <a:r>
              <a:rPr lang="cs-CZ" sz="1800">
                <a:latin typeface="Arial" pitchFamily="34"/>
              </a:rPr>
              <a:t>- St. Columba (founder of the Iona monastery in Scotland) and St. Aidan (founder of Lindisfarne in Northumbria)</a:t>
            </a:r>
          </a:p>
          <a:p>
            <a:pPr marL="0" lvl="0" indent="0">
              <a:spcBef>
                <a:spcPts val="638"/>
              </a:spcBef>
              <a:buClr>
                <a:srgbClr val="F0A22E"/>
              </a:buClr>
              <a:buSzPct val="70000"/>
              <a:buFont typeface="Wingdings 2"/>
              <a:buChar char=""/>
            </a:pPr>
            <a:r>
              <a:rPr lang="cs-CZ" sz="1800">
                <a:latin typeface="Arial" pitchFamily="34"/>
              </a:rPr>
              <a:t>B] </a:t>
            </a:r>
            <a:r>
              <a:rPr lang="cs-CZ" sz="1800" b="1">
                <a:latin typeface="Arial" pitchFamily="34"/>
              </a:rPr>
              <a:t>Latin Christianity </a:t>
            </a:r>
            <a:r>
              <a:rPr lang="cs-CZ" sz="1800">
                <a:latin typeface="Arial" pitchFamily="34"/>
              </a:rPr>
              <a:t>- brought to Britain by St. Augustine of Canterbury in 597, sent by the Pope to christianize the English people</a:t>
            </a:r>
          </a:p>
          <a:p>
            <a:pPr marL="0" lvl="0" indent="0">
              <a:spcBef>
                <a:spcPts val="638"/>
              </a:spcBef>
              <a:buClr>
                <a:srgbClr val="F0A22E"/>
              </a:buClr>
              <a:buSzPct val="70000"/>
              <a:buFont typeface="Wingdings 2"/>
              <a:buChar char=""/>
            </a:pPr>
            <a:r>
              <a:rPr lang="cs-CZ" sz="1800">
                <a:latin typeface="Arial" pitchFamily="34"/>
              </a:rPr>
              <a:t>Augustine – had more success with pagans than with Celtic Christians</a:t>
            </a:r>
          </a:p>
          <a:p>
            <a:pPr marL="0" lvl="0" indent="0">
              <a:spcBef>
                <a:spcPts val="638"/>
              </a:spcBef>
              <a:buNone/>
            </a:pPr>
            <a:r>
              <a:rPr lang="cs-CZ" sz="1800">
                <a:latin typeface="Arial" pitchFamily="34"/>
              </a:rPr>
              <a:t>Augustine’s strategy &gt; to purify rather than destroy pagan temples and customs; transform pagan rites into Christian feasts; keep local customs as much as possible</a:t>
            </a:r>
          </a:p>
          <a:p>
            <a:pPr marL="0" lvl="0" indent="0">
              <a:spcBef>
                <a:spcPts val="638"/>
              </a:spcBef>
              <a:buNone/>
            </a:pPr>
            <a:r>
              <a:rPr lang="cs-CZ" sz="1800">
                <a:latin typeface="Arial" pitchFamily="34"/>
              </a:rPr>
              <a:t>The Latin Church (better organized) &gt; gained supremacy in the 7th century</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name="page18">
    <p:spTree>
      <p:nvGrpSpPr>
        <p:cNvPr id="1" name=""/>
        <p:cNvGrpSpPr/>
        <p:nvPr/>
      </p:nvGrpSpPr>
      <p:grpSpPr>
        <a:xfrm>
          <a:off x="0" y="0"/>
          <a:ext cx="0" cy="0"/>
          <a:chOff x="0" y="0"/>
          <a:chExt cx="0" cy="0"/>
        </a:xfrm>
      </p:grpSpPr>
      <p:sp>
        <p:nvSpPr>
          <p:cNvPr id="7" name="Zástupný symbol pro datum 1"/>
          <p:cNvSpPr>
            <a:spLocks noGrp="1"/>
          </p:cNvSpPr>
          <p:nvPr>
            <p:ph type="dt" sz="half" idx="10"/>
          </p:nvPr>
        </p:nvSpPr>
        <p:spPr/>
        <p:txBody>
          <a:bodyPr/>
          <a:lstStyle/>
          <a:p>
            <a:fld id="{AD9BA861-B4D4-43AA-B0EF-9B65C9B588EC}" type="datetimeFigureOut">
              <a:rPr lang="cs-CZ" smtClean="0"/>
              <a:t>15.9.2014</a:t>
            </a:fld>
            <a:endParaRPr lang="cs-CZ"/>
          </a:p>
        </p:txBody>
      </p:sp>
      <p:sp>
        <p:nvSpPr>
          <p:cNvPr id="2" name="Nadpis 3"/>
          <p:cNvSpPr txBox="1">
            <a:spLocks noGrp="1"/>
          </p:cNvSpPr>
          <p:nvPr>
            <p:ph type="title" idx="4294967295"/>
          </p:nvPr>
        </p:nvSpPr>
        <p:spPr>
          <a:xfrm>
            <a:off x="0" y="4994275"/>
            <a:ext cx="5867400" cy="522288"/>
          </a:xfrm>
          <a:noFill/>
          <a:ln>
            <a:noFill/>
          </a:ln>
        </p:spPr>
        <p:txBody>
          <a:bodyPr wrap="square" lIns="90000" tIns="45000" rIns="90000" bIns="45000">
            <a:normAutofit fontScale="90000"/>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lgn="l" rtl="0">
              <a:buNone/>
            </a:pPr>
            <a:r>
              <a:rPr lang="cs-CZ" sz="3600" kern="1200">
                <a:solidFill>
                  <a:srgbClr val="4E3B30"/>
                </a:solidFill>
                <a:latin typeface="Franklin Gothic Medium" pitchFamily="18"/>
                <a:cs typeface="Tahoma" pitchFamily="2"/>
              </a:rPr>
              <a:t>Anglo-Saxon Christianity</a:t>
            </a:r>
          </a:p>
        </p:txBody>
      </p:sp>
      <p:sp>
        <p:nvSpPr>
          <p:cNvPr id="3" name="Zástupný symbol pro text 5"/>
          <p:cNvSpPr txBox="1">
            <a:spLocks noGrp="1"/>
          </p:cNvSpPr>
          <p:nvPr>
            <p:ph type="body" idx="4294967295"/>
          </p:nvPr>
        </p:nvSpPr>
        <p:spPr>
          <a:xfrm>
            <a:off x="0" y="5532438"/>
            <a:ext cx="5867400" cy="768350"/>
          </a:xfrm>
          <a:noFill/>
          <a:ln>
            <a:noFill/>
          </a:ln>
        </p:spPr>
        <p:txBody>
          <a:bodyPr wrap="square" lIns="90000" tIns="45000" rIns="90000" bIns="45000">
            <a:normAutofit/>
          </a:bodyPr>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marL="0" lvl="0" indent="0" rtl="0">
              <a:spcBef>
                <a:spcPts val="638"/>
              </a:spcBef>
              <a:buClr>
                <a:srgbClr val="F0A22E"/>
              </a:buClr>
              <a:buSzPct val="70000"/>
              <a:buFont typeface="Wingdings 2"/>
              <a:buChar char=""/>
            </a:pPr>
            <a:r>
              <a:rPr lang="cs-CZ" sz="1600" dirty="0" err="1">
                <a:latin typeface="+mj-lt"/>
              </a:rPr>
              <a:t>The</a:t>
            </a:r>
            <a:r>
              <a:rPr lang="cs-CZ" sz="1600" dirty="0">
                <a:latin typeface="+mj-lt"/>
              </a:rPr>
              <a:t> </a:t>
            </a:r>
            <a:r>
              <a:rPr lang="cs-CZ" sz="1600" dirty="0" err="1">
                <a:latin typeface="+mj-lt"/>
              </a:rPr>
              <a:t>monasteries</a:t>
            </a:r>
            <a:r>
              <a:rPr lang="cs-CZ" sz="1600" dirty="0">
                <a:latin typeface="+mj-lt"/>
              </a:rPr>
              <a:t> </a:t>
            </a:r>
            <a:r>
              <a:rPr lang="cs-CZ" sz="1600" dirty="0" err="1">
                <a:latin typeface="+mj-lt"/>
              </a:rPr>
              <a:t>of</a:t>
            </a:r>
            <a:r>
              <a:rPr lang="cs-CZ" sz="1600" dirty="0">
                <a:latin typeface="+mj-lt"/>
              </a:rPr>
              <a:t> </a:t>
            </a:r>
            <a:r>
              <a:rPr lang="cs-CZ" sz="1600" dirty="0" err="1">
                <a:latin typeface="+mj-lt"/>
              </a:rPr>
              <a:t>Iona</a:t>
            </a:r>
            <a:r>
              <a:rPr lang="cs-CZ" sz="1600" dirty="0">
                <a:latin typeface="+mj-lt"/>
              </a:rPr>
              <a:t> and </a:t>
            </a:r>
            <a:r>
              <a:rPr lang="cs-CZ" sz="1600" dirty="0" err="1">
                <a:latin typeface="+mj-lt"/>
              </a:rPr>
              <a:t>Lindisfarne</a:t>
            </a:r>
            <a:r>
              <a:rPr lang="cs-CZ" sz="1600" dirty="0">
                <a:latin typeface="+mj-lt"/>
              </a:rPr>
              <a:t>; a </a:t>
            </a:r>
            <a:r>
              <a:rPr lang="cs-CZ" sz="1600" dirty="0" err="1">
                <a:latin typeface="+mj-lt"/>
              </a:rPr>
              <a:t>Saxon</a:t>
            </a:r>
            <a:r>
              <a:rPr lang="cs-CZ" sz="1600" dirty="0">
                <a:latin typeface="+mj-lt"/>
              </a:rPr>
              <a:t> </a:t>
            </a:r>
            <a:r>
              <a:rPr lang="cs-CZ" sz="1600" dirty="0" err="1">
                <a:latin typeface="+mj-lt"/>
              </a:rPr>
              <a:t>church</a:t>
            </a:r>
            <a:r>
              <a:rPr lang="cs-CZ" sz="1600" dirty="0">
                <a:latin typeface="+mj-lt"/>
              </a:rPr>
              <a:t> in </a:t>
            </a:r>
            <a:r>
              <a:rPr lang="cs-CZ" sz="1600" dirty="0" err="1">
                <a:latin typeface="+mj-lt"/>
              </a:rPr>
              <a:t>Wiltshire</a:t>
            </a:r>
            <a:endParaRPr lang="cs-CZ" sz="1600" dirty="0">
              <a:latin typeface="+mj-lt"/>
            </a:endParaRPr>
          </a:p>
        </p:txBody>
      </p:sp>
      <p:pic>
        <p:nvPicPr>
          <p:cNvPr id="4" name="Picture 3"/>
          <p:cNvPicPr>
            <a:picLocks noChangeAspect="1"/>
          </p:cNvPicPr>
          <p:nvPr/>
        </p:nvPicPr>
        <p:blipFill>
          <a:blip r:embed="rId3">
            <a:lum/>
            <a:alphaModFix/>
          </a:blip>
          <a:srcRect/>
          <a:stretch>
            <a:fillRect/>
          </a:stretch>
        </p:blipFill>
        <p:spPr>
          <a:xfrm>
            <a:off x="5724000" y="692640"/>
            <a:ext cx="2669040" cy="2001599"/>
          </a:xfrm>
          <a:prstGeom prst="rect">
            <a:avLst/>
          </a:prstGeom>
          <a:noFill/>
          <a:ln>
            <a:noFill/>
          </a:ln>
        </p:spPr>
      </p:pic>
      <p:pic>
        <p:nvPicPr>
          <p:cNvPr id="5" name="Picture 4"/>
          <p:cNvPicPr>
            <a:picLocks noChangeAspect="1"/>
          </p:cNvPicPr>
          <p:nvPr/>
        </p:nvPicPr>
        <p:blipFill>
          <a:blip r:embed="rId4">
            <a:lum/>
            <a:alphaModFix/>
          </a:blip>
          <a:srcRect/>
          <a:stretch>
            <a:fillRect/>
          </a:stretch>
        </p:blipFill>
        <p:spPr>
          <a:xfrm>
            <a:off x="5652000" y="2997000"/>
            <a:ext cx="2520000" cy="1892160"/>
          </a:xfrm>
          <a:prstGeom prst="rect">
            <a:avLst/>
          </a:prstGeom>
          <a:noFill/>
          <a:ln>
            <a:noFill/>
          </a:ln>
        </p:spPr>
      </p:pic>
      <p:pic>
        <p:nvPicPr>
          <p:cNvPr id="6" name="Picture 2"/>
          <p:cNvPicPr>
            <a:picLocks noChangeAspect="1"/>
          </p:cNvPicPr>
          <p:nvPr/>
        </p:nvPicPr>
        <p:blipFill>
          <a:blip r:embed="rId5">
            <a:lum/>
            <a:alphaModFix/>
          </a:blip>
          <a:srcRect/>
          <a:stretch>
            <a:fillRect/>
          </a:stretch>
        </p:blipFill>
        <p:spPr>
          <a:xfrm>
            <a:off x="737700" y="1196752"/>
            <a:ext cx="4392000" cy="319428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name="page19">
    <p:spTree>
      <p:nvGrpSpPr>
        <p:cNvPr id="1" name=""/>
        <p:cNvGrpSpPr/>
        <p:nvPr/>
      </p:nvGrpSpPr>
      <p:grpSpPr>
        <a:xfrm>
          <a:off x="0" y="0"/>
          <a:ext cx="0" cy="0"/>
          <a:chOff x="0" y="0"/>
          <a:chExt cx="0" cy="0"/>
        </a:xfrm>
      </p:grpSpPr>
      <p:sp>
        <p:nvSpPr>
          <p:cNvPr id="4" name="Zástupný symbol pro datum 1"/>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2" name="Nadpis 4"/>
          <p:cNvSpPr txBox="1">
            <a:spLocks noGrp="1"/>
          </p:cNvSpPr>
          <p:nvPr>
            <p:ph type="title" idx="4294967295"/>
          </p:nvPr>
        </p:nvSpPr>
        <p:spPr>
          <a:xfrm>
            <a:off x="457200" y="457200"/>
            <a:ext cx="8686800" cy="838200"/>
          </a:xfrm>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cs-CZ"/>
              <a:t>       On the Anglo-Saxon society</a:t>
            </a:r>
          </a:p>
        </p:txBody>
      </p:sp>
      <p:sp>
        <p:nvSpPr>
          <p:cNvPr id="3" name="Zástupný symbol pro obsah 5"/>
          <p:cNvSpPr txBox="1">
            <a:spLocks noGrp="1"/>
          </p:cNvSpPr>
          <p:nvPr>
            <p:ph type="body" idx="4294967295"/>
          </p:nvPr>
        </p:nvSpPr>
        <p:spPr>
          <a:xfrm>
            <a:off x="457200" y="1554163"/>
            <a:ext cx="8686800" cy="4525962"/>
          </a:xfrm>
        </p:spPr>
        <p:txBody>
          <a:bodyPr>
            <a:normAutofit fontScale="92500" lnSpcReduction="10000"/>
          </a:bodyPr>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marL="0" lvl="0" indent="0">
              <a:spcBef>
                <a:spcPts val="638"/>
              </a:spcBef>
              <a:buClr>
                <a:srgbClr val="F0A22E"/>
              </a:buClr>
              <a:buSzPct val="70000"/>
              <a:buFont typeface="Wingdings 2"/>
              <a:buChar char=""/>
            </a:pPr>
            <a:r>
              <a:rPr lang="cs-CZ" sz="2000">
                <a:latin typeface="Arial" pitchFamily="34"/>
              </a:rPr>
              <a:t>A major aspect – loyalty to one’s lord/king</a:t>
            </a:r>
          </a:p>
          <a:p>
            <a:pPr marL="0" lvl="0" indent="0">
              <a:spcBef>
                <a:spcPts val="638"/>
              </a:spcBef>
              <a:buClr>
                <a:srgbClr val="F0A22E"/>
              </a:buClr>
              <a:buSzPct val="70000"/>
              <a:buFont typeface="Wingdings 2"/>
              <a:buChar char=""/>
            </a:pPr>
            <a:r>
              <a:rPr lang="cs-CZ" sz="2000">
                <a:latin typeface="Arial" pitchFamily="34"/>
              </a:rPr>
              <a:t>The lord – owned a hearth-hall where his warriors were housed</a:t>
            </a:r>
          </a:p>
          <a:p>
            <a:pPr marL="0" lvl="0" indent="0">
              <a:spcBef>
                <a:spcPts val="638"/>
              </a:spcBef>
              <a:buClr>
                <a:srgbClr val="F0A22E"/>
              </a:buClr>
              <a:buSzPct val="70000"/>
              <a:buFont typeface="Wingdings 2"/>
              <a:buChar char=""/>
            </a:pPr>
            <a:r>
              <a:rPr lang="cs-CZ" sz="2000">
                <a:latin typeface="Arial" pitchFamily="34"/>
              </a:rPr>
              <a:t>Local people fed the warriors with their produce, in return for protection from the lord</a:t>
            </a:r>
          </a:p>
          <a:p>
            <a:pPr marL="0" lvl="0" indent="0">
              <a:spcBef>
                <a:spcPts val="638"/>
              </a:spcBef>
              <a:buClr>
                <a:srgbClr val="F0A22E"/>
              </a:buClr>
              <a:buSzPct val="70000"/>
              <a:buFont typeface="Wingdings 2"/>
              <a:buChar char=""/>
            </a:pPr>
            <a:r>
              <a:rPr lang="cs-CZ" sz="2000">
                <a:latin typeface="Arial" pitchFamily="34"/>
              </a:rPr>
              <a:t>The image of the hearth-hall &gt; present in the Anglo-Saxon epic poem </a:t>
            </a:r>
            <a:r>
              <a:rPr lang="cs-CZ" sz="2000" i="1">
                <a:latin typeface="Arial" pitchFamily="34"/>
              </a:rPr>
              <a:t>Beowulf</a:t>
            </a:r>
          </a:p>
          <a:p>
            <a:pPr marL="0" lvl="0" indent="0">
              <a:spcBef>
                <a:spcPts val="638"/>
              </a:spcBef>
              <a:buClr>
                <a:srgbClr val="F0A22E"/>
              </a:buClr>
              <a:buSzPct val="70000"/>
              <a:buFont typeface="Wingdings 2"/>
              <a:buChar char=""/>
            </a:pPr>
            <a:r>
              <a:rPr lang="cs-CZ" sz="2000">
                <a:latin typeface="Arial" pitchFamily="34"/>
              </a:rPr>
              <a:t>Women in the Anglo-Saxon society &gt; enjoy much greater equality than later in the Middle Ages</a:t>
            </a:r>
          </a:p>
          <a:p>
            <a:pPr marL="0" lvl="0" indent="0">
              <a:spcBef>
                <a:spcPts val="638"/>
              </a:spcBef>
              <a:buClr>
                <a:srgbClr val="F0A22E"/>
              </a:buClr>
              <a:buSzPct val="70000"/>
              <a:buFont typeface="Wingdings 2"/>
              <a:buChar char=""/>
            </a:pPr>
            <a:r>
              <a:rPr lang="cs-CZ" sz="2000">
                <a:latin typeface="Arial" pitchFamily="34"/>
              </a:rPr>
              <a:t>can own property, can choose their husbands,  can pursue their destinies (see </a:t>
            </a:r>
            <a:r>
              <a:rPr lang="cs-CZ" sz="2000" i="1">
                <a:latin typeface="Arial" pitchFamily="34"/>
              </a:rPr>
              <a:t>the Lord of the Rings </a:t>
            </a:r>
            <a:r>
              <a:rPr lang="cs-CZ" sz="2000">
                <a:latin typeface="Arial" pitchFamily="34"/>
              </a:rPr>
              <a:t>&gt; the characters of Eówyn, Arwen, etc.) Marriage taken very seriously; strong emphasis on monogamy; the idea of the match as a „friendship“</a:t>
            </a:r>
          </a:p>
          <a:p>
            <a:pPr marL="0" lvl="0" indent="0">
              <a:spcBef>
                <a:spcPts val="638"/>
              </a:spcBef>
              <a:buNone/>
            </a:pPr>
            <a:endParaRPr lang="cs-CZ" sz="2000">
              <a:latin typeface="Arial" pitchFamily="34"/>
            </a:endParaRPr>
          </a:p>
          <a:p>
            <a:pPr marL="0" lvl="0" indent="0">
              <a:spcBef>
                <a:spcPts val="638"/>
              </a:spcBef>
              <a:buNone/>
            </a:pPr>
            <a:endParaRPr lang="cs-CZ" sz="2000">
              <a:latin typeface="Arial" pitchFamily="34"/>
            </a:endParaRPr>
          </a:p>
          <a:p>
            <a:pPr marL="0" lvl="0" indent="0">
              <a:spcBef>
                <a:spcPts val="638"/>
              </a:spcBef>
              <a:buNone/>
            </a:pPr>
            <a:endParaRPr lang="cs-CZ" sz="2000">
              <a:latin typeface="Arial" pitchFamily="34"/>
            </a:endParaRPr>
          </a:p>
          <a:p>
            <a:pPr marL="0" lvl="0" indent="0">
              <a:spcBef>
                <a:spcPts val="638"/>
              </a:spcBef>
              <a:buNone/>
            </a:pPr>
            <a:endParaRPr lang="cs-CZ" sz="2000">
              <a:latin typeface="Arial" pitchFamily="34"/>
            </a:endParaRPr>
          </a:p>
          <a:p>
            <a:pPr marL="0" lvl="0" indent="0">
              <a:spcBef>
                <a:spcPts val="638"/>
              </a:spcBef>
              <a:buNone/>
            </a:pPr>
            <a:endParaRPr lang="cs-CZ" sz="2000">
              <a:latin typeface="Arial" pitchFamily="34"/>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name="page20">
    <p:spTree>
      <p:nvGrpSpPr>
        <p:cNvPr id="1" name=""/>
        <p:cNvGrpSpPr/>
        <p:nvPr/>
      </p:nvGrpSpPr>
      <p:grpSpPr>
        <a:xfrm>
          <a:off x="0" y="0"/>
          <a:ext cx="0" cy="0"/>
          <a:chOff x="0" y="0"/>
          <a:chExt cx="0" cy="0"/>
        </a:xfrm>
      </p:grpSpPr>
      <p:sp>
        <p:nvSpPr>
          <p:cNvPr id="2" name="Nadpis 1"/>
          <p:cNvSpPr txBox="1">
            <a:spLocks noGrp="1"/>
          </p:cNvSpPr>
          <p:nvPr>
            <p:ph type="title"/>
          </p:nvPr>
        </p:nvSpPr>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cs-CZ" dirty="0"/>
              <a:t>  </a:t>
            </a:r>
            <a:r>
              <a:rPr lang="cs-CZ" dirty="0" err="1" smtClean="0"/>
              <a:t>Key</a:t>
            </a:r>
            <a:r>
              <a:rPr lang="cs-CZ" dirty="0" smtClean="0"/>
              <a:t> </a:t>
            </a:r>
            <a:r>
              <a:rPr lang="cs-CZ" dirty="0" err="1"/>
              <a:t>works</a:t>
            </a:r>
            <a:r>
              <a:rPr lang="cs-CZ" dirty="0"/>
              <a:t> </a:t>
            </a:r>
            <a:r>
              <a:rPr lang="cs-CZ" dirty="0" err="1"/>
              <a:t>of</a:t>
            </a:r>
            <a:r>
              <a:rPr lang="cs-CZ" dirty="0"/>
              <a:t> </a:t>
            </a:r>
            <a:r>
              <a:rPr lang="cs-CZ" dirty="0" err="1"/>
              <a:t>the</a:t>
            </a:r>
            <a:r>
              <a:rPr lang="cs-CZ" dirty="0"/>
              <a:t> A-S period</a:t>
            </a:r>
          </a:p>
        </p:txBody>
      </p:sp>
      <p:sp>
        <p:nvSpPr>
          <p:cNvPr id="3" name="Zástupný symbol pro obsah 2"/>
          <p:cNvSpPr txBox="1">
            <a:spLocks noGrp="1"/>
          </p:cNvSpPr>
          <p:nvPr>
            <p:ph sz="half" idx="1"/>
          </p:nvPr>
        </p:nvSpPr>
        <p:spPr/>
        <p:txBody>
          <a:bodyPr>
            <a:normAutofit fontScale="70000" lnSpcReduction="20000"/>
          </a:bodyPr>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marL="0" lvl="0" indent="0">
              <a:spcBef>
                <a:spcPts val="638"/>
              </a:spcBef>
              <a:buClr>
                <a:srgbClr val="F0A22E"/>
              </a:buClr>
              <a:buSzPct val="70000"/>
              <a:buFont typeface="Wingdings 2"/>
              <a:buChar char=""/>
            </a:pPr>
            <a:r>
              <a:rPr lang="cs-CZ" sz="2000" b="1" i="1" dirty="0" err="1">
                <a:latin typeface="+mj-lt"/>
              </a:rPr>
              <a:t>The</a:t>
            </a:r>
            <a:r>
              <a:rPr lang="cs-CZ" sz="2000" b="1" i="1" dirty="0">
                <a:latin typeface="+mj-lt"/>
              </a:rPr>
              <a:t> </a:t>
            </a:r>
            <a:r>
              <a:rPr lang="cs-CZ" sz="2000" b="1" i="1" dirty="0" err="1">
                <a:latin typeface="+mj-lt"/>
              </a:rPr>
              <a:t>Anglo-Saxon</a:t>
            </a:r>
            <a:r>
              <a:rPr lang="cs-CZ" sz="2000" b="1" i="1" dirty="0">
                <a:latin typeface="+mj-lt"/>
              </a:rPr>
              <a:t> </a:t>
            </a:r>
            <a:r>
              <a:rPr lang="cs-CZ" sz="2000" b="1" i="1" dirty="0" err="1">
                <a:latin typeface="+mj-lt"/>
              </a:rPr>
              <a:t>Chronicle</a:t>
            </a:r>
            <a:r>
              <a:rPr lang="cs-CZ" sz="2000" i="1" dirty="0">
                <a:latin typeface="+mj-lt"/>
              </a:rPr>
              <a:t> </a:t>
            </a:r>
            <a:r>
              <a:rPr lang="cs-CZ" sz="2000" dirty="0">
                <a:latin typeface="+mj-lt"/>
              </a:rPr>
              <a:t>= a </a:t>
            </a:r>
            <a:r>
              <a:rPr lang="cs-CZ" sz="2000" dirty="0" err="1">
                <a:latin typeface="+mj-lt"/>
              </a:rPr>
              <a:t>collection</a:t>
            </a:r>
            <a:r>
              <a:rPr lang="cs-CZ" sz="2000" dirty="0">
                <a:latin typeface="+mj-lt"/>
              </a:rPr>
              <a:t> </a:t>
            </a:r>
            <a:r>
              <a:rPr lang="cs-CZ" sz="2000" dirty="0" err="1">
                <a:latin typeface="+mj-lt"/>
              </a:rPr>
              <a:t>of</a:t>
            </a:r>
            <a:r>
              <a:rPr lang="cs-CZ" sz="2000" dirty="0">
                <a:latin typeface="+mj-lt"/>
              </a:rPr>
              <a:t> </a:t>
            </a:r>
            <a:r>
              <a:rPr lang="cs-CZ" sz="2000" dirty="0" err="1">
                <a:latin typeface="+mj-lt"/>
              </a:rPr>
              <a:t>annals</a:t>
            </a:r>
            <a:r>
              <a:rPr lang="cs-CZ" sz="2000" dirty="0">
                <a:latin typeface="+mj-lt"/>
              </a:rPr>
              <a:t> </a:t>
            </a:r>
            <a:r>
              <a:rPr lang="cs-CZ" sz="2000" dirty="0" err="1">
                <a:latin typeface="+mj-lt"/>
              </a:rPr>
              <a:t>created</a:t>
            </a:r>
            <a:r>
              <a:rPr lang="cs-CZ" sz="2000" dirty="0">
                <a:latin typeface="+mj-lt"/>
              </a:rPr>
              <a:t> in </a:t>
            </a:r>
            <a:r>
              <a:rPr lang="cs-CZ" sz="2000" dirty="0" err="1">
                <a:latin typeface="+mj-lt"/>
              </a:rPr>
              <a:t>the</a:t>
            </a:r>
            <a:r>
              <a:rPr lang="cs-CZ" sz="2000" dirty="0">
                <a:latin typeface="+mj-lt"/>
              </a:rPr>
              <a:t> 9th </a:t>
            </a:r>
            <a:r>
              <a:rPr lang="cs-CZ" sz="2000" dirty="0" err="1">
                <a:latin typeface="+mj-lt"/>
              </a:rPr>
              <a:t>century</a:t>
            </a:r>
            <a:r>
              <a:rPr lang="cs-CZ" sz="2000" dirty="0">
                <a:latin typeface="+mj-lt"/>
              </a:rPr>
              <a:t> (</a:t>
            </a:r>
            <a:r>
              <a:rPr lang="cs-CZ" sz="2000" dirty="0" err="1">
                <a:latin typeface="+mj-lt"/>
              </a:rPr>
              <a:t>under</a:t>
            </a:r>
            <a:r>
              <a:rPr lang="cs-CZ" sz="2000" dirty="0">
                <a:latin typeface="+mj-lt"/>
              </a:rPr>
              <a:t> Alfred </a:t>
            </a:r>
            <a:r>
              <a:rPr lang="cs-CZ" sz="2000" dirty="0" err="1">
                <a:latin typeface="+mj-lt"/>
              </a:rPr>
              <a:t>the</a:t>
            </a:r>
            <a:r>
              <a:rPr lang="cs-CZ" sz="2000" dirty="0">
                <a:latin typeface="+mj-lt"/>
              </a:rPr>
              <a:t> Great), </a:t>
            </a:r>
            <a:r>
              <a:rPr lang="cs-CZ" sz="2000" dirty="0" err="1">
                <a:latin typeface="+mj-lt"/>
              </a:rPr>
              <a:t>describing</a:t>
            </a:r>
            <a:r>
              <a:rPr lang="cs-CZ" sz="2000" dirty="0">
                <a:latin typeface="+mj-lt"/>
              </a:rPr>
              <a:t> </a:t>
            </a:r>
            <a:r>
              <a:rPr lang="cs-CZ" sz="2000" dirty="0" err="1">
                <a:latin typeface="+mj-lt"/>
              </a:rPr>
              <a:t>the</a:t>
            </a:r>
            <a:r>
              <a:rPr lang="cs-CZ" sz="2000" dirty="0">
                <a:latin typeface="+mj-lt"/>
              </a:rPr>
              <a:t> </a:t>
            </a:r>
            <a:r>
              <a:rPr lang="cs-CZ" sz="2000" dirty="0" err="1">
                <a:latin typeface="+mj-lt"/>
              </a:rPr>
              <a:t>history</a:t>
            </a:r>
            <a:r>
              <a:rPr lang="cs-CZ" sz="2000" dirty="0">
                <a:latin typeface="+mj-lt"/>
              </a:rPr>
              <a:t> </a:t>
            </a:r>
            <a:r>
              <a:rPr lang="cs-CZ" sz="2000" dirty="0" err="1">
                <a:latin typeface="+mj-lt"/>
              </a:rPr>
              <a:t>of</a:t>
            </a:r>
            <a:r>
              <a:rPr lang="cs-CZ" sz="2000" dirty="0">
                <a:latin typeface="+mj-lt"/>
              </a:rPr>
              <a:t> </a:t>
            </a:r>
            <a:r>
              <a:rPr lang="cs-CZ" sz="2000" dirty="0" err="1">
                <a:latin typeface="+mj-lt"/>
              </a:rPr>
              <a:t>the</a:t>
            </a:r>
            <a:r>
              <a:rPr lang="cs-CZ" sz="2000" dirty="0">
                <a:latin typeface="+mj-lt"/>
              </a:rPr>
              <a:t> </a:t>
            </a:r>
            <a:r>
              <a:rPr lang="cs-CZ" sz="2000" dirty="0" err="1">
                <a:latin typeface="+mj-lt"/>
              </a:rPr>
              <a:t>Anglo-Saxons</a:t>
            </a:r>
            <a:r>
              <a:rPr lang="cs-CZ" sz="2000" dirty="0">
                <a:latin typeface="+mj-lt"/>
              </a:rPr>
              <a:t>.</a:t>
            </a:r>
          </a:p>
          <a:p>
            <a:pPr marL="0" lvl="0" indent="0">
              <a:spcBef>
                <a:spcPts val="638"/>
              </a:spcBef>
              <a:buClr>
                <a:srgbClr val="F0A22E"/>
              </a:buClr>
              <a:buSzPct val="70000"/>
              <a:buFont typeface="Wingdings 2"/>
              <a:buChar char=""/>
            </a:pPr>
            <a:r>
              <a:rPr lang="cs-CZ" sz="2000" b="1" i="1" dirty="0" err="1">
                <a:latin typeface="+mj-lt"/>
              </a:rPr>
              <a:t>The</a:t>
            </a:r>
            <a:r>
              <a:rPr lang="cs-CZ" sz="2000" b="1" i="1" dirty="0">
                <a:latin typeface="+mj-lt"/>
              </a:rPr>
              <a:t> </a:t>
            </a:r>
            <a:r>
              <a:rPr lang="cs-CZ" sz="2000" b="1" i="1" dirty="0" err="1">
                <a:latin typeface="+mj-lt"/>
              </a:rPr>
              <a:t>Ecclesiastical</a:t>
            </a:r>
            <a:r>
              <a:rPr lang="cs-CZ" sz="2000" b="1" i="1" dirty="0">
                <a:latin typeface="+mj-lt"/>
              </a:rPr>
              <a:t> </a:t>
            </a:r>
            <a:r>
              <a:rPr lang="cs-CZ" sz="2000" b="1" i="1" dirty="0" err="1">
                <a:latin typeface="+mj-lt"/>
              </a:rPr>
              <a:t>History</a:t>
            </a:r>
            <a:r>
              <a:rPr lang="cs-CZ" sz="2000" b="1" i="1" dirty="0">
                <a:latin typeface="+mj-lt"/>
              </a:rPr>
              <a:t> </a:t>
            </a:r>
            <a:r>
              <a:rPr lang="cs-CZ" sz="2000" b="1" i="1" dirty="0" err="1">
                <a:latin typeface="+mj-lt"/>
              </a:rPr>
              <a:t>of</a:t>
            </a:r>
            <a:r>
              <a:rPr lang="cs-CZ" sz="2000" b="1" i="1" dirty="0">
                <a:latin typeface="+mj-lt"/>
              </a:rPr>
              <a:t> </a:t>
            </a:r>
            <a:r>
              <a:rPr lang="cs-CZ" sz="2000" b="1" i="1" dirty="0" err="1">
                <a:latin typeface="+mj-lt"/>
              </a:rPr>
              <a:t>the</a:t>
            </a:r>
            <a:r>
              <a:rPr lang="cs-CZ" sz="2000" b="1" i="1" dirty="0">
                <a:latin typeface="+mj-lt"/>
              </a:rPr>
              <a:t> </a:t>
            </a:r>
            <a:r>
              <a:rPr lang="cs-CZ" sz="2000" b="1" i="1" dirty="0" err="1">
                <a:latin typeface="+mj-lt"/>
              </a:rPr>
              <a:t>English</a:t>
            </a:r>
            <a:r>
              <a:rPr lang="cs-CZ" sz="2000" b="1" i="1" dirty="0">
                <a:latin typeface="+mj-lt"/>
              </a:rPr>
              <a:t> </a:t>
            </a:r>
            <a:r>
              <a:rPr lang="cs-CZ" sz="2000" b="1" i="1" dirty="0" err="1">
                <a:latin typeface="+mj-lt"/>
              </a:rPr>
              <a:t>People</a:t>
            </a:r>
            <a:r>
              <a:rPr lang="cs-CZ" sz="2000" i="1" dirty="0">
                <a:latin typeface="+mj-lt"/>
              </a:rPr>
              <a:t> = </a:t>
            </a:r>
            <a:r>
              <a:rPr lang="cs-CZ" sz="2000" dirty="0">
                <a:latin typeface="+mj-lt"/>
              </a:rPr>
              <a:t>a </a:t>
            </a:r>
            <a:r>
              <a:rPr lang="cs-CZ" sz="2000" dirty="0" err="1">
                <a:latin typeface="+mj-lt"/>
              </a:rPr>
              <a:t>work</a:t>
            </a:r>
            <a:r>
              <a:rPr lang="cs-CZ" sz="2000" dirty="0">
                <a:latin typeface="+mj-lt"/>
              </a:rPr>
              <a:t> by </a:t>
            </a:r>
            <a:r>
              <a:rPr lang="cs-CZ" sz="2000" dirty="0" err="1">
                <a:latin typeface="+mj-lt"/>
              </a:rPr>
              <a:t>the</a:t>
            </a:r>
            <a:r>
              <a:rPr lang="cs-CZ" sz="2000" dirty="0">
                <a:latin typeface="+mj-lt"/>
              </a:rPr>
              <a:t> </a:t>
            </a:r>
            <a:r>
              <a:rPr lang="cs-CZ" sz="2000" dirty="0" err="1">
                <a:latin typeface="+mj-lt"/>
              </a:rPr>
              <a:t>Northumbrian</a:t>
            </a:r>
            <a:r>
              <a:rPr lang="cs-CZ" sz="2000" dirty="0">
                <a:latin typeface="+mj-lt"/>
              </a:rPr>
              <a:t> </a:t>
            </a:r>
            <a:r>
              <a:rPr lang="cs-CZ" sz="2000" dirty="0" err="1">
                <a:latin typeface="+mj-lt"/>
              </a:rPr>
              <a:t>monk</a:t>
            </a:r>
            <a:r>
              <a:rPr lang="cs-CZ" sz="2000" dirty="0">
                <a:latin typeface="+mj-lt"/>
              </a:rPr>
              <a:t> and </a:t>
            </a:r>
            <a:r>
              <a:rPr lang="cs-CZ" sz="2000" dirty="0" err="1">
                <a:latin typeface="+mj-lt"/>
              </a:rPr>
              <a:t>scholar</a:t>
            </a:r>
            <a:r>
              <a:rPr lang="cs-CZ" sz="2000" dirty="0">
                <a:latin typeface="+mj-lt"/>
              </a:rPr>
              <a:t> </a:t>
            </a:r>
            <a:r>
              <a:rPr lang="cs-CZ" sz="2000" dirty="0" err="1">
                <a:latin typeface="+mj-lt"/>
              </a:rPr>
              <a:t>Venerable</a:t>
            </a:r>
            <a:r>
              <a:rPr lang="cs-CZ" sz="2000" dirty="0">
                <a:latin typeface="+mj-lt"/>
              </a:rPr>
              <a:t> </a:t>
            </a:r>
            <a:r>
              <a:rPr lang="cs-CZ" sz="2000" dirty="0" err="1">
                <a:latin typeface="+mj-lt"/>
              </a:rPr>
              <a:t>Bede</a:t>
            </a:r>
            <a:r>
              <a:rPr lang="cs-CZ" sz="2000" b="1" dirty="0">
                <a:latin typeface="+mj-lt"/>
              </a:rPr>
              <a:t> </a:t>
            </a:r>
            <a:r>
              <a:rPr lang="cs-CZ" sz="2000" dirty="0">
                <a:latin typeface="+mj-lt"/>
              </a:rPr>
              <a:t>(„</a:t>
            </a:r>
            <a:r>
              <a:rPr lang="cs-CZ" sz="2000" dirty="0" err="1">
                <a:latin typeface="+mj-lt"/>
              </a:rPr>
              <a:t>The</a:t>
            </a:r>
            <a:r>
              <a:rPr lang="cs-CZ" sz="2000" dirty="0">
                <a:latin typeface="+mj-lt"/>
              </a:rPr>
              <a:t> </a:t>
            </a:r>
            <a:r>
              <a:rPr lang="cs-CZ" sz="2000" dirty="0" err="1">
                <a:latin typeface="+mj-lt"/>
              </a:rPr>
              <a:t>Father</a:t>
            </a:r>
            <a:r>
              <a:rPr lang="cs-CZ" sz="2000" dirty="0">
                <a:latin typeface="+mj-lt"/>
              </a:rPr>
              <a:t> </a:t>
            </a:r>
            <a:r>
              <a:rPr lang="cs-CZ" sz="2000" dirty="0" err="1">
                <a:latin typeface="+mj-lt"/>
              </a:rPr>
              <a:t>of</a:t>
            </a:r>
            <a:r>
              <a:rPr lang="cs-CZ" sz="2000" dirty="0">
                <a:latin typeface="+mj-lt"/>
              </a:rPr>
              <a:t> </a:t>
            </a:r>
            <a:r>
              <a:rPr lang="cs-CZ" sz="2000" dirty="0" err="1">
                <a:latin typeface="+mj-lt"/>
              </a:rPr>
              <a:t>English</a:t>
            </a:r>
            <a:r>
              <a:rPr lang="cs-CZ" sz="2000" dirty="0">
                <a:latin typeface="+mj-lt"/>
              </a:rPr>
              <a:t> </a:t>
            </a:r>
            <a:r>
              <a:rPr lang="cs-CZ" sz="2000" dirty="0" err="1">
                <a:latin typeface="+mj-lt"/>
              </a:rPr>
              <a:t>History</a:t>
            </a:r>
            <a:r>
              <a:rPr lang="cs-CZ" sz="2000" dirty="0">
                <a:latin typeface="+mj-lt"/>
              </a:rPr>
              <a:t>“) </a:t>
            </a:r>
            <a:r>
              <a:rPr lang="cs-CZ" sz="2000" dirty="0" err="1">
                <a:latin typeface="+mj-lt"/>
              </a:rPr>
              <a:t>dealing</a:t>
            </a:r>
            <a:r>
              <a:rPr lang="cs-CZ" sz="2000" dirty="0">
                <a:latin typeface="+mj-lt"/>
              </a:rPr>
              <a:t> </a:t>
            </a:r>
            <a:r>
              <a:rPr lang="cs-CZ" sz="2000" dirty="0" err="1">
                <a:latin typeface="+mj-lt"/>
              </a:rPr>
              <a:t>with</a:t>
            </a:r>
            <a:r>
              <a:rPr lang="cs-CZ" sz="2000" dirty="0">
                <a:latin typeface="+mj-lt"/>
              </a:rPr>
              <a:t> </a:t>
            </a:r>
            <a:r>
              <a:rPr lang="cs-CZ" sz="2000" dirty="0" err="1">
                <a:latin typeface="+mj-lt"/>
              </a:rPr>
              <a:t>Christianity</a:t>
            </a:r>
            <a:r>
              <a:rPr lang="cs-CZ" sz="2000" dirty="0">
                <a:latin typeface="+mj-lt"/>
              </a:rPr>
              <a:t> in </a:t>
            </a:r>
            <a:r>
              <a:rPr lang="cs-CZ" sz="2000" dirty="0" err="1">
                <a:latin typeface="+mj-lt"/>
              </a:rPr>
              <a:t>England</a:t>
            </a:r>
            <a:r>
              <a:rPr lang="cs-CZ" sz="2000" dirty="0">
                <a:latin typeface="+mj-lt"/>
              </a:rPr>
              <a:t> and </a:t>
            </a:r>
            <a:r>
              <a:rPr lang="cs-CZ" sz="2000" dirty="0" err="1">
                <a:latin typeface="+mj-lt"/>
              </a:rPr>
              <a:t>English</a:t>
            </a:r>
            <a:r>
              <a:rPr lang="cs-CZ" sz="2000" dirty="0">
                <a:latin typeface="+mj-lt"/>
              </a:rPr>
              <a:t> </a:t>
            </a:r>
            <a:r>
              <a:rPr lang="cs-CZ" sz="2000" dirty="0" err="1">
                <a:latin typeface="+mj-lt"/>
              </a:rPr>
              <a:t>history</a:t>
            </a:r>
            <a:r>
              <a:rPr lang="cs-CZ" sz="2000" dirty="0">
                <a:latin typeface="+mj-lt"/>
              </a:rPr>
              <a:t> in </a:t>
            </a:r>
            <a:r>
              <a:rPr lang="cs-CZ" sz="2000" dirty="0" err="1" smtClean="0">
                <a:latin typeface="+mj-lt"/>
              </a:rPr>
              <a:t>general</a:t>
            </a:r>
            <a:endParaRPr lang="cs-CZ" sz="2000" dirty="0">
              <a:latin typeface="+mj-lt"/>
            </a:endParaRPr>
          </a:p>
          <a:p>
            <a:pPr marL="0" lvl="0" indent="0">
              <a:spcBef>
                <a:spcPts val="638"/>
              </a:spcBef>
              <a:buClr>
                <a:srgbClr val="F0A22E"/>
              </a:buClr>
              <a:buSzPct val="70000"/>
              <a:buFont typeface="Wingdings 2"/>
              <a:buChar char=""/>
            </a:pPr>
            <a:r>
              <a:rPr lang="cs-CZ" sz="2000" b="1" i="1" dirty="0" err="1">
                <a:latin typeface="+mj-lt"/>
              </a:rPr>
              <a:t>Anglo-Saxon</a:t>
            </a:r>
            <a:r>
              <a:rPr lang="cs-CZ" sz="2000" b="1" i="1" dirty="0">
                <a:latin typeface="+mj-lt"/>
              </a:rPr>
              <a:t> </a:t>
            </a:r>
            <a:r>
              <a:rPr lang="cs-CZ" sz="2000" b="1" i="1" dirty="0" err="1">
                <a:latin typeface="+mj-lt"/>
              </a:rPr>
              <a:t>poetry</a:t>
            </a:r>
            <a:r>
              <a:rPr lang="cs-CZ" sz="2000" dirty="0">
                <a:latin typeface="+mj-lt"/>
              </a:rPr>
              <a:t> (</a:t>
            </a:r>
            <a:r>
              <a:rPr lang="cs-CZ" sz="2000" dirty="0" err="1">
                <a:latin typeface="+mj-lt"/>
              </a:rPr>
              <a:t>Beowulf</a:t>
            </a:r>
            <a:r>
              <a:rPr lang="cs-CZ" sz="2000" dirty="0">
                <a:latin typeface="+mj-lt"/>
              </a:rPr>
              <a:t>, </a:t>
            </a:r>
            <a:r>
              <a:rPr lang="cs-CZ" sz="2000" dirty="0" err="1">
                <a:latin typeface="+mj-lt"/>
              </a:rPr>
              <a:t>Wanderer</a:t>
            </a:r>
            <a:r>
              <a:rPr lang="cs-CZ" sz="2000" dirty="0">
                <a:latin typeface="+mj-lt"/>
              </a:rPr>
              <a:t>, </a:t>
            </a:r>
            <a:r>
              <a:rPr lang="cs-CZ" sz="2000" dirty="0" err="1">
                <a:latin typeface="+mj-lt"/>
              </a:rPr>
              <a:t>Seafarer</a:t>
            </a:r>
            <a:r>
              <a:rPr lang="cs-CZ" sz="2000" dirty="0">
                <a:latin typeface="+mj-lt"/>
              </a:rPr>
              <a:t>, </a:t>
            </a:r>
            <a:r>
              <a:rPr lang="cs-CZ" sz="2000" dirty="0" err="1">
                <a:latin typeface="+mj-lt"/>
              </a:rPr>
              <a:t>The</a:t>
            </a:r>
            <a:r>
              <a:rPr lang="cs-CZ" sz="2000" dirty="0">
                <a:latin typeface="+mj-lt"/>
              </a:rPr>
              <a:t> </a:t>
            </a:r>
            <a:r>
              <a:rPr lang="cs-CZ" sz="2000" dirty="0" err="1">
                <a:latin typeface="+mj-lt"/>
              </a:rPr>
              <a:t>Dream</a:t>
            </a:r>
            <a:r>
              <a:rPr lang="cs-CZ" sz="2000" dirty="0">
                <a:latin typeface="+mj-lt"/>
              </a:rPr>
              <a:t> </a:t>
            </a:r>
            <a:r>
              <a:rPr lang="cs-CZ" sz="2000" dirty="0" err="1">
                <a:latin typeface="+mj-lt"/>
              </a:rPr>
              <a:t>of</a:t>
            </a:r>
            <a:r>
              <a:rPr lang="cs-CZ" sz="2000" dirty="0">
                <a:latin typeface="+mj-lt"/>
              </a:rPr>
              <a:t> </a:t>
            </a:r>
            <a:r>
              <a:rPr lang="cs-CZ" sz="2000" dirty="0" err="1">
                <a:latin typeface="+mj-lt"/>
              </a:rPr>
              <a:t>the</a:t>
            </a:r>
            <a:r>
              <a:rPr lang="cs-CZ" sz="2000" dirty="0">
                <a:latin typeface="+mj-lt"/>
              </a:rPr>
              <a:t> </a:t>
            </a:r>
            <a:r>
              <a:rPr lang="cs-CZ" sz="2000" dirty="0" err="1">
                <a:latin typeface="+mj-lt"/>
              </a:rPr>
              <a:t>Rood</a:t>
            </a:r>
            <a:r>
              <a:rPr lang="cs-CZ" sz="2000" dirty="0">
                <a:latin typeface="+mj-lt"/>
              </a:rPr>
              <a:t>, </a:t>
            </a:r>
            <a:r>
              <a:rPr lang="cs-CZ" sz="2000" dirty="0" err="1">
                <a:latin typeface="+mj-lt"/>
              </a:rPr>
              <a:t>the</a:t>
            </a:r>
            <a:r>
              <a:rPr lang="cs-CZ" sz="2000" dirty="0">
                <a:latin typeface="+mj-lt"/>
              </a:rPr>
              <a:t> </a:t>
            </a:r>
            <a:r>
              <a:rPr lang="cs-CZ" sz="2000" dirty="0" err="1">
                <a:latin typeface="+mj-lt"/>
              </a:rPr>
              <a:t>poems</a:t>
            </a:r>
            <a:r>
              <a:rPr lang="cs-CZ" sz="2000" dirty="0">
                <a:latin typeface="+mj-lt"/>
              </a:rPr>
              <a:t> </a:t>
            </a:r>
            <a:r>
              <a:rPr lang="cs-CZ" sz="2000" dirty="0" err="1">
                <a:latin typeface="+mj-lt"/>
              </a:rPr>
              <a:t>of</a:t>
            </a:r>
            <a:r>
              <a:rPr lang="cs-CZ" sz="2000" dirty="0">
                <a:latin typeface="+mj-lt"/>
              </a:rPr>
              <a:t> </a:t>
            </a:r>
            <a:r>
              <a:rPr lang="cs-CZ" sz="2000" dirty="0" err="1">
                <a:latin typeface="+mj-lt"/>
              </a:rPr>
              <a:t>Caedmon</a:t>
            </a:r>
            <a:r>
              <a:rPr lang="cs-CZ" sz="2000" dirty="0">
                <a:latin typeface="+mj-lt"/>
              </a:rPr>
              <a:t>)</a:t>
            </a:r>
          </a:p>
          <a:p>
            <a:pPr marL="0" lvl="0" indent="0">
              <a:spcBef>
                <a:spcPts val="638"/>
              </a:spcBef>
              <a:buNone/>
            </a:pPr>
            <a:endParaRPr lang="cs-CZ" sz="2600" dirty="0">
              <a:latin typeface="Arial" pitchFamily="34"/>
            </a:endParaRPr>
          </a:p>
        </p:txBody>
      </p:sp>
      <p:sp>
        <p:nvSpPr>
          <p:cNvPr id="4" name="Zástupný symbol pro datum 1"/>
          <p:cNvSpPr>
            <a:spLocks noGrp="1"/>
          </p:cNvSpPr>
          <p:nvPr>
            <p:ph type="dt" sz="half" idx="10"/>
          </p:nvPr>
        </p:nvSpPr>
        <p:spPr/>
        <p:txBody>
          <a:bodyPr/>
          <a:lstStyle/>
          <a:p>
            <a:pPr lvl="0"/>
            <a:fld id="{2C9F33BA-C337-4110-8FD3-511B1EE4BB0D}" type="datetime1">
              <a:rPr lang="cs-CZ" smtClean="0"/>
              <a:pPr lvl="0"/>
              <a:t>15.9.2014</a:t>
            </a:fld>
            <a:endParaRPr lang="cs-CZ"/>
          </a:p>
        </p:txBody>
      </p:sp>
      <p:pic>
        <p:nvPicPr>
          <p:cNvPr id="4108" name="Picture 12" descr="http://upload.wikimedia.org/wikipedia/commons/0/09/Nuremberg_Chronicle_Venerable_Bede.jp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3881229" y="2160588"/>
            <a:ext cx="3064292" cy="38814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name="page21">
    <p:spTree>
      <p:nvGrpSpPr>
        <p:cNvPr id="1" name=""/>
        <p:cNvGrpSpPr/>
        <p:nvPr/>
      </p:nvGrpSpPr>
      <p:grpSpPr>
        <a:xfrm>
          <a:off x="0" y="0"/>
          <a:ext cx="0" cy="0"/>
          <a:chOff x="0" y="0"/>
          <a:chExt cx="0" cy="0"/>
        </a:xfrm>
      </p:grpSpPr>
      <p:sp>
        <p:nvSpPr>
          <p:cNvPr id="5" name="Zástupný symbol pro datum 1"/>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2" name="Nadpis 1"/>
          <p:cNvSpPr txBox="1">
            <a:spLocks noGrp="1"/>
          </p:cNvSpPr>
          <p:nvPr>
            <p:ph type="title" idx="4294967295"/>
          </p:nvPr>
        </p:nvSpPr>
        <p:spPr>
          <a:xfrm>
            <a:off x="457200" y="457200"/>
            <a:ext cx="8686800" cy="838200"/>
          </a:xfrm>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cs-CZ"/>
              <a:t>              From the poem “Wanderer”</a:t>
            </a:r>
          </a:p>
        </p:txBody>
      </p:sp>
      <p:sp>
        <p:nvSpPr>
          <p:cNvPr id="3" name="Zástupný symbol pro obsah 2"/>
          <p:cNvSpPr txBox="1">
            <a:spLocks noGrp="1"/>
          </p:cNvSpPr>
          <p:nvPr>
            <p:ph type="body" idx="4294967295"/>
          </p:nvPr>
        </p:nvSpPr>
        <p:spPr>
          <a:xfrm>
            <a:off x="0" y="1554163"/>
            <a:ext cx="4238625" cy="4525962"/>
          </a:xfrm>
        </p:spPr>
        <p:txBody>
          <a:bodyPr/>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marL="0" lvl="0" indent="0">
              <a:spcBef>
                <a:spcPts val="638"/>
              </a:spcBef>
              <a:buNone/>
            </a:pPr>
            <a:r>
              <a:rPr lang="cs-CZ" sz="1500" b="1" i="1">
                <a:latin typeface="Arial" pitchFamily="34"/>
              </a:rPr>
              <a:t>Oft him anhaga     are gebideð,</a:t>
            </a:r>
          </a:p>
          <a:p>
            <a:pPr marL="0" lvl="0" indent="0">
              <a:spcBef>
                <a:spcPts val="638"/>
              </a:spcBef>
              <a:buNone/>
            </a:pPr>
            <a:r>
              <a:rPr lang="cs-CZ" sz="1500" b="1" i="1">
                <a:latin typeface="Arial" pitchFamily="34"/>
              </a:rPr>
              <a:t>metudes miltse,     þeah þe he modcearig</a:t>
            </a:r>
          </a:p>
          <a:p>
            <a:pPr marL="0" lvl="0" indent="0">
              <a:spcBef>
                <a:spcPts val="638"/>
              </a:spcBef>
              <a:buNone/>
            </a:pPr>
            <a:r>
              <a:rPr lang="cs-CZ" sz="1500" b="1" i="1">
                <a:latin typeface="Arial" pitchFamily="34"/>
              </a:rPr>
              <a:t>geond lagulade     longe sceolde</a:t>
            </a:r>
          </a:p>
          <a:p>
            <a:pPr marL="0" lvl="0" indent="0">
              <a:spcBef>
                <a:spcPts val="638"/>
              </a:spcBef>
              <a:buNone/>
            </a:pPr>
            <a:r>
              <a:rPr lang="cs-CZ" sz="1500" b="1" i="1">
                <a:latin typeface="Arial" pitchFamily="34"/>
              </a:rPr>
              <a:t>hreran mid hondum     hrimcealde sæ</a:t>
            </a:r>
          </a:p>
          <a:p>
            <a:pPr marL="0" lvl="0" indent="0">
              <a:spcBef>
                <a:spcPts val="638"/>
              </a:spcBef>
              <a:buNone/>
            </a:pPr>
            <a:r>
              <a:rPr lang="cs-CZ" sz="1500" b="1" i="1">
                <a:latin typeface="Arial" pitchFamily="34"/>
              </a:rPr>
              <a:t>wadan wræclastas.     Wyrd bið ful aræd!</a:t>
            </a:r>
          </a:p>
          <a:p>
            <a:pPr marL="0" lvl="0" indent="0">
              <a:spcBef>
                <a:spcPts val="638"/>
              </a:spcBef>
              <a:buNone/>
            </a:pPr>
            <a:r>
              <a:rPr lang="cs-CZ" sz="1500" b="1" i="1">
                <a:latin typeface="Arial" pitchFamily="34"/>
              </a:rPr>
              <a:t>Swa cwæð eardstapa,     earfeþa gemyndig,</a:t>
            </a:r>
          </a:p>
          <a:p>
            <a:pPr marL="0" lvl="0" indent="0">
              <a:spcBef>
                <a:spcPts val="638"/>
              </a:spcBef>
              <a:buNone/>
            </a:pPr>
            <a:r>
              <a:rPr lang="cs-CZ" sz="1500" b="1" i="1">
                <a:latin typeface="Arial" pitchFamily="34"/>
              </a:rPr>
              <a:t>wraþra wælsleahta,     winemæga hryre.</a:t>
            </a:r>
          </a:p>
          <a:p>
            <a:pPr marL="0" lvl="0" indent="0">
              <a:spcBef>
                <a:spcPts val="638"/>
              </a:spcBef>
              <a:buNone/>
            </a:pPr>
            <a:endParaRPr lang="cs-CZ" sz="1100" b="1" i="1">
              <a:latin typeface="Arial" pitchFamily="34"/>
            </a:endParaRPr>
          </a:p>
        </p:txBody>
      </p:sp>
      <p:sp>
        <p:nvSpPr>
          <p:cNvPr id="4" name="Zástupný symbol pro text 3"/>
          <p:cNvSpPr txBox="1">
            <a:spLocks noGrp="1"/>
          </p:cNvSpPr>
          <p:nvPr>
            <p:ph type="body" idx="4294967295"/>
          </p:nvPr>
        </p:nvSpPr>
        <p:spPr>
          <a:xfrm>
            <a:off x="4905375" y="1554163"/>
            <a:ext cx="4238625" cy="5459412"/>
          </a:xfrm>
        </p:spPr>
        <p:txBody>
          <a:bodyPr lIns="0" tIns="0" rIns="0" bIns="0"/>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lvl="0">
              <a:buNone/>
            </a:pPr>
            <a:r>
              <a:rPr lang="cs-CZ" sz="1400" b="1" i="1">
                <a:latin typeface="Arial" pitchFamily="34"/>
              </a:rPr>
              <a:t>Often the solitary one</a:t>
            </a:r>
          </a:p>
          <a:p>
            <a:pPr lvl="0">
              <a:buNone/>
            </a:pPr>
            <a:r>
              <a:rPr lang="cs-CZ" sz="1400" b="1" i="1">
                <a:latin typeface="Arial" pitchFamily="34"/>
              </a:rPr>
              <a:t>finds grace for himself</a:t>
            </a:r>
          </a:p>
          <a:p>
            <a:pPr lvl="0">
              <a:buNone/>
            </a:pPr>
            <a:r>
              <a:rPr lang="cs-CZ" sz="1400" b="1" i="1">
                <a:latin typeface="Arial" pitchFamily="34"/>
              </a:rPr>
              <a:t>the mercy of the Lord,</a:t>
            </a:r>
          </a:p>
          <a:p>
            <a:pPr lvl="0">
              <a:buNone/>
            </a:pPr>
            <a:r>
              <a:rPr lang="cs-CZ" sz="1400" b="1" i="1">
                <a:latin typeface="Arial" pitchFamily="34"/>
              </a:rPr>
              <a:t>Although he, sorry-hearted	</a:t>
            </a:r>
          </a:p>
          <a:p>
            <a:pPr lvl="0">
              <a:buNone/>
            </a:pPr>
            <a:r>
              <a:rPr lang="cs-CZ" sz="1400" b="1" i="1">
                <a:latin typeface="Arial" pitchFamily="34"/>
              </a:rPr>
              <a:t>must for a long time</a:t>
            </a:r>
          </a:p>
          <a:p>
            <a:pPr lvl="0">
              <a:buNone/>
            </a:pPr>
            <a:r>
              <a:rPr lang="cs-CZ" sz="1400" b="1" i="1">
                <a:latin typeface="Arial" pitchFamily="34"/>
              </a:rPr>
              <a:t>move by hand</a:t>
            </a:r>
          </a:p>
          <a:p>
            <a:pPr lvl="0">
              <a:buNone/>
            </a:pPr>
            <a:r>
              <a:rPr lang="cs-CZ" sz="1400" b="1" i="1">
                <a:latin typeface="Arial" pitchFamily="34"/>
              </a:rPr>
              <a:t>along the waterways,</a:t>
            </a:r>
          </a:p>
          <a:p>
            <a:pPr lvl="0">
              <a:buNone/>
            </a:pPr>
            <a:r>
              <a:rPr lang="cs-CZ" sz="1400" b="1" i="1">
                <a:latin typeface="Arial" pitchFamily="34"/>
              </a:rPr>
              <a:t>(along) the ice-cold sea,</a:t>
            </a:r>
          </a:p>
          <a:p>
            <a:pPr lvl="0">
              <a:buNone/>
            </a:pPr>
            <a:r>
              <a:rPr lang="cs-CZ" sz="1400" b="1" i="1">
                <a:latin typeface="Arial" pitchFamily="34"/>
              </a:rPr>
              <a:t>tread the paths of exile.</a:t>
            </a:r>
          </a:p>
          <a:p>
            <a:pPr lvl="0">
              <a:buNone/>
            </a:pPr>
            <a:r>
              <a:rPr lang="cs-CZ" sz="1400" b="1" i="1">
                <a:latin typeface="Arial" pitchFamily="34"/>
              </a:rPr>
              <a:t>Events always go as they must!</a:t>
            </a:r>
          </a:p>
          <a:p>
            <a:pPr lvl="0">
              <a:buNone/>
            </a:pPr>
            <a:r>
              <a:rPr lang="cs-CZ" sz="1400" b="1" i="1">
                <a:latin typeface="Arial" pitchFamily="34"/>
              </a:rPr>
              <a:t>So spoke the wanderer,</a:t>
            </a:r>
          </a:p>
          <a:p>
            <a:pPr lvl="0">
              <a:buNone/>
            </a:pPr>
            <a:r>
              <a:rPr lang="cs-CZ" sz="1400" b="1" i="1">
                <a:latin typeface="Arial" pitchFamily="34"/>
              </a:rPr>
              <a:t>mindful of hardships,</a:t>
            </a:r>
          </a:p>
          <a:p>
            <a:pPr lvl="0">
              <a:buNone/>
            </a:pPr>
            <a:r>
              <a:rPr lang="cs-CZ" sz="1400" b="1" i="1">
                <a:latin typeface="Arial" pitchFamily="34"/>
              </a:rPr>
              <a:t>of fierce slaughtersand the downfall of kinsmen</a:t>
            </a:r>
            <a:r>
              <a:rPr lang="cs-CZ" sz="1600">
                <a:latin typeface="Arial" pitchFamily="34"/>
              </a:rPr>
              <a:t>.</a:t>
            </a:r>
          </a:p>
          <a:p>
            <a:pPr lvl="0">
              <a:buNone/>
            </a:pPr>
            <a:endParaRPr lang="cs-CZ" sz="1600">
              <a:latin typeface="" pitchFamily="18"/>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name="page22">
    <p:spTree>
      <p:nvGrpSpPr>
        <p:cNvPr id="1" name=""/>
        <p:cNvGrpSpPr/>
        <p:nvPr/>
      </p:nvGrpSpPr>
      <p:grpSpPr>
        <a:xfrm>
          <a:off x="0" y="0"/>
          <a:ext cx="0" cy="0"/>
          <a:chOff x="0" y="0"/>
          <a:chExt cx="0" cy="0"/>
        </a:xfrm>
      </p:grpSpPr>
      <p:sp>
        <p:nvSpPr>
          <p:cNvPr id="5" name="Zástupný symbol pro datum 1"/>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2" name="Nadpis 1"/>
          <p:cNvSpPr txBox="1">
            <a:spLocks noGrp="1"/>
          </p:cNvSpPr>
          <p:nvPr>
            <p:ph type="title" idx="4294967295"/>
          </p:nvPr>
        </p:nvSpPr>
        <p:spPr>
          <a:xfrm>
            <a:off x="457200" y="457200"/>
            <a:ext cx="8686800" cy="838200"/>
          </a:xfrm>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cs-CZ" b="1"/>
              <a:t>                    Alfred the Great</a:t>
            </a:r>
          </a:p>
        </p:txBody>
      </p:sp>
      <p:sp>
        <p:nvSpPr>
          <p:cNvPr id="3" name="Zástupný symbol pro obsah 4"/>
          <p:cNvSpPr txBox="1">
            <a:spLocks noGrp="1"/>
          </p:cNvSpPr>
          <p:nvPr>
            <p:ph type="body" idx="4294967295"/>
          </p:nvPr>
        </p:nvSpPr>
        <p:spPr>
          <a:xfrm>
            <a:off x="457200" y="1554163"/>
            <a:ext cx="8686800" cy="4525962"/>
          </a:xfrm>
        </p:spPr>
        <p:txBody>
          <a:bodyPr>
            <a:normAutofit fontScale="92500"/>
          </a:bodyPr>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marL="0" lvl="0" indent="0">
              <a:spcBef>
                <a:spcPts val="638"/>
              </a:spcBef>
              <a:buClr>
                <a:srgbClr val="F0A22E"/>
              </a:buClr>
              <a:buSzPct val="70000"/>
              <a:buFont typeface="Wingdings 2"/>
              <a:buChar char=""/>
            </a:pPr>
            <a:r>
              <a:rPr lang="cs-CZ" sz="2000" dirty="0">
                <a:latin typeface="+mj-lt"/>
              </a:rPr>
              <a:t>Alfred </a:t>
            </a:r>
            <a:r>
              <a:rPr lang="cs-CZ" sz="2000" dirty="0" err="1">
                <a:latin typeface="+mj-lt"/>
              </a:rPr>
              <a:t>the</a:t>
            </a:r>
            <a:r>
              <a:rPr lang="cs-CZ" sz="2000" dirty="0">
                <a:latin typeface="+mj-lt"/>
              </a:rPr>
              <a:t> Great (849-899) – a king </a:t>
            </a:r>
            <a:r>
              <a:rPr lang="cs-CZ" sz="2000" dirty="0" err="1">
                <a:latin typeface="+mj-lt"/>
              </a:rPr>
              <a:t>of</a:t>
            </a:r>
            <a:r>
              <a:rPr lang="cs-CZ" sz="2000" dirty="0">
                <a:latin typeface="+mj-lt"/>
              </a:rPr>
              <a:t> Wessex, a </a:t>
            </a:r>
            <a:r>
              <a:rPr lang="cs-CZ" sz="2000" dirty="0" err="1">
                <a:latin typeface="+mj-lt"/>
              </a:rPr>
              <a:t>warrior</a:t>
            </a:r>
            <a:r>
              <a:rPr lang="cs-CZ" sz="2000" dirty="0">
                <a:latin typeface="+mj-lt"/>
              </a:rPr>
              <a:t> as </a:t>
            </a:r>
            <a:r>
              <a:rPr lang="cs-CZ" sz="2000" dirty="0" err="1">
                <a:latin typeface="+mj-lt"/>
              </a:rPr>
              <a:t>well</a:t>
            </a:r>
            <a:r>
              <a:rPr lang="cs-CZ" sz="2000" dirty="0">
                <a:latin typeface="+mj-lt"/>
              </a:rPr>
              <a:t> as </a:t>
            </a:r>
            <a:r>
              <a:rPr lang="cs-CZ" sz="2000" dirty="0" err="1">
                <a:latin typeface="+mj-lt"/>
              </a:rPr>
              <a:t>scholar</a:t>
            </a:r>
            <a:endParaRPr lang="cs-CZ" sz="2000" dirty="0">
              <a:latin typeface="+mj-lt"/>
            </a:endParaRPr>
          </a:p>
          <a:p>
            <a:pPr marL="0" lvl="0" indent="0">
              <a:spcBef>
                <a:spcPts val="638"/>
              </a:spcBef>
              <a:buClr>
                <a:srgbClr val="F0A22E"/>
              </a:buClr>
              <a:buSzPct val="70000"/>
              <a:buFont typeface="Wingdings 2"/>
              <a:buChar char=""/>
            </a:pPr>
            <a:r>
              <a:rPr lang="cs-CZ" sz="2000" dirty="0">
                <a:latin typeface="+mj-lt"/>
              </a:rPr>
              <a:t>His </a:t>
            </a:r>
            <a:r>
              <a:rPr lang="cs-CZ" sz="2000" dirty="0" err="1">
                <a:latin typeface="+mj-lt"/>
              </a:rPr>
              <a:t>reign</a:t>
            </a:r>
            <a:r>
              <a:rPr lang="cs-CZ" sz="2000" dirty="0">
                <a:latin typeface="+mj-lt"/>
              </a:rPr>
              <a:t> – </a:t>
            </a:r>
            <a:r>
              <a:rPr lang="cs-CZ" sz="2000" dirty="0" err="1">
                <a:latin typeface="+mj-lt"/>
              </a:rPr>
              <a:t>plagued</a:t>
            </a:r>
            <a:r>
              <a:rPr lang="cs-CZ" sz="2000" dirty="0">
                <a:latin typeface="+mj-lt"/>
              </a:rPr>
              <a:t> by </a:t>
            </a:r>
            <a:r>
              <a:rPr lang="cs-CZ" sz="2000" dirty="0" err="1">
                <a:latin typeface="+mj-lt"/>
              </a:rPr>
              <a:t>the</a:t>
            </a:r>
            <a:r>
              <a:rPr lang="cs-CZ" sz="2000" dirty="0">
                <a:latin typeface="+mj-lt"/>
              </a:rPr>
              <a:t> </a:t>
            </a:r>
            <a:r>
              <a:rPr lang="cs-CZ" sz="2000" dirty="0" err="1">
                <a:latin typeface="+mj-lt"/>
              </a:rPr>
              <a:t>raids</a:t>
            </a:r>
            <a:r>
              <a:rPr lang="cs-CZ" sz="2000" dirty="0">
                <a:latin typeface="+mj-lt"/>
              </a:rPr>
              <a:t> </a:t>
            </a:r>
            <a:r>
              <a:rPr lang="cs-CZ" sz="2000" dirty="0" err="1">
                <a:latin typeface="+mj-lt"/>
              </a:rPr>
              <a:t>of</a:t>
            </a:r>
            <a:r>
              <a:rPr lang="cs-CZ" sz="2000" dirty="0">
                <a:latin typeface="+mj-lt"/>
              </a:rPr>
              <a:t> </a:t>
            </a:r>
            <a:r>
              <a:rPr lang="cs-CZ" sz="2000" dirty="0" err="1">
                <a:latin typeface="+mj-lt"/>
              </a:rPr>
              <a:t>Danes</a:t>
            </a:r>
            <a:r>
              <a:rPr lang="cs-CZ" sz="2000" dirty="0">
                <a:latin typeface="+mj-lt"/>
              </a:rPr>
              <a:t>, </a:t>
            </a:r>
            <a:r>
              <a:rPr lang="cs-CZ" sz="2000" dirty="0" err="1">
                <a:latin typeface="+mj-lt"/>
              </a:rPr>
              <a:t>from</a:t>
            </a:r>
            <a:r>
              <a:rPr lang="cs-CZ" sz="2000" dirty="0">
                <a:latin typeface="+mj-lt"/>
              </a:rPr>
              <a:t> </a:t>
            </a:r>
            <a:r>
              <a:rPr lang="cs-CZ" sz="2000" dirty="0" err="1">
                <a:latin typeface="+mj-lt"/>
              </a:rPr>
              <a:t>which</a:t>
            </a:r>
            <a:r>
              <a:rPr lang="cs-CZ" sz="2000" dirty="0">
                <a:latin typeface="+mj-lt"/>
              </a:rPr>
              <a:t> he </a:t>
            </a:r>
            <a:r>
              <a:rPr lang="cs-CZ" sz="2000" dirty="0" err="1">
                <a:latin typeface="+mj-lt"/>
              </a:rPr>
              <a:t>emerged</a:t>
            </a:r>
            <a:r>
              <a:rPr lang="cs-CZ" sz="2000" dirty="0">
                <a:latin typeface="+mj-lt"/>
              </a:rPr>
              <a:t> </a:t>
            </a:r>
            <a:r>
              <a:rPr lang="cs-CZ" sz="2000" dirty="0" err="1">
                <a:latin typeface="+mj-lt"/>
              </a:rPr>
              <a:t>victorious</a:t>
            </a:r>
            <a:endParaRPr lang="cs-CZ" sz="2000" dirty="0">
              <a:latin typeface="+mj-lt"/>
            </a:endParaRPr>
          </a:p>
          <a:p>
            <a:pPr marL="0" lvl="0" indent="0">
              <a:spcBef>
                <a:spcPts val="638"/>
              </a:spcBef>
              <a:buClr>
                <a:srgbClr val="F0A22E"/>
              </a:buClr>
              <a:buSzPct val="70000"/>
              <a:buFont typeface="Wingdings 2"/>
              <a:buChar char=""/>
            </a:pPr>
            <a:r>
              <a:rPr lang="cs-CZ" sz="2000" dirty="0">
                <a:latin typeface="+mj-lt"/>
              </a:rPr>
              <a:t>His </a:t>
            </a:r>
            <a:r>
              <a:rPr lang="cs-CZ" sz="2000" dirty="0" err="1">
                <a:latin typeface="+mj-lt"/>
              </a:rPr>
              <a:t>intellectual</a:t>
            </a:r>
            <a:r>
              <a:rPr lang="cs-CZ" sz="2000" dirty="0">
                <a:latin typeface="+mj-lt"/>
              </a:rPr>
              <a:t> </a:t>
            </a:r>
            <a:r>
              <a:rPr lang="cs-CZ" sz="2000" dirty="0" err="1">
                <a:latin typeface="+mj-lt"/>
              </a:rPr>
              <a:t>endeavours</a:t>
            </a:r>
            <a:r>
              <a:rPr lang="cs-CZ" sz="2000" dirty="0">
                <a:latin typeface="+mj-lt"/>
              </a:rPr>
              <a:t> &gt; </a:t>
            </a:r>
            <a:r>
              <a:rPr lang="cs-CZ" sz="2000" dirty="0" err="1">
                <a:latin typeface="+mj-lt"/>
              </a:rPr>
              <a:t>translations</a:t>
            </a:r>
            <a:r>
              <a:rPr lang="cs-CZ" sz="2000" dirty="0">
                <a:latin typeface="+mj-lt"/>
              </a:rPr>
              <a:t> </a:t>
            </a:r>
            <a:r>
              <a:rPr lang="cs-CZ" sz="2000" dirty="0" err="1">
                <a:latin typeface="+mj-lt"/>
              </a:rPr>
              <a:t>of</a:t>
            </a:r>
            <a:r>
              <a:rPr lang="cs-CZ" sz="2000" dirty="0">
                <a:latin typeface="+mj-lt"/>
              </a:rPr>
              <a:t> </a:t>
            </a:r>
            <a:r>
              <a:rPr lang="cs-CZ" sz="2000" dirty="0" err="1">
                <a:latin typeface="+mj-lt"/>
              </a:rPr>
              <a:t>historical</a:t>
            </a:r>
            <a:r>
              <a:rPr lang="cs-CZ" sz="2000" dirty="0">
                <a:latin typeface="+mj-lt"/>
              </a:rPr>
              <a:t> and </a:t>
            </a:r>
            <a:r>
              <a:rPr lang="cs-CZ" sz="2000" dirty="0" err="1">
                <a:latin typeface="+mj-lt"/>
              </a:rPr>
              <a:t>religious</a:t>
            </a:r>
            <a:r>
              <a:rPr lang="cs-CZ" sz="2000" dirty="0">
                <a:latin typeface="+mj-lt"/>
              </a:rPr>
              <a:t> </a:t>
            </a:r>
            <a:r>
              <a:rPr lang="cs-CZ" sz="2000" dirty="0" err="1">
                <a:latin typeface="+mj-lt"/>
              </a:rPr>
              <a:t>texts</a:t>
            </a:r>
            <a:r>
              <a:rPr lang="cs-CZ" sz="2000" dirty="0">
                <a:latin typeface="+mj-lt"/>
              </a:rPr>
              <a:t> (</a:t>
            </a:r>
            <a:r>
              <a:rPr lang="cs-CZ" sz="2000" dirty="0" err="1">
                <a:latin typeface="+mj-lt"/>
              </a:rPr>
              <a:t>e.g</a:t>
            </a:r>
            <a:r>
              <a:rPr lang="cs-CZ" sz="2000" dirty="0">
                <a:latin typeface="+mj-lt"/>
              </a:rPr>
              <a:t>. </a:t>
            </a:r>
            <a:r>
              <a:rPr lang="cs-CZ" sz="2000" dirty="0" err="1">
                <a:latin typeface="+mj-lt"/>
              </a:rPr>
              <a:t>Bede’s</a:t>
            </a:r>
            <a:r>
              <a:rPr lang="cs-CZ" sz="2000" dirty="0">
                <a:latin typeface="+mj-lt"/>
              </a:rPr>
              <a:t>  </a:t>
            </a:r>
            <a:r>
              <a:rPr lang="cs-CZ" sz="2000" i="1" dirty="0" err="1">
                <a:latin typeface="+mj-lt"/>
              </a:rPr>
              <a:t>Ecclesiastical</a:t>
            </a:r>
            <a:r>
              <a:rPr lang="cs-CZ" sz="2000" i="1" dirty="0">
                <a:latin typeface="+mj-lt"/>
              </a:rPr>
              <a:t> </a:t>
            </a:r>
            <a:r>
              <a:rPr lang="cs-CZ" sz="2000" i="1" dirty="0" err="1">
                <a:latin typeface="+mj-lt"/>
              </a:rPr>
              <a:t>History</a:t>
            </a:r>
            <a:r>
              <a:rPr lang="cs-CZ" sz="2000" dirty="0">
                <a:latin typeface="+mj-lt"/>
              </a:rPr>
              <a:t>), </a:t>
            </a:r>
            <a:r>
              <a:rPr lang="cs-CZ" sz="2000" dirty="0" err="1">
                <a:latin typeface="+mj-lt"/>
              </a:rPr>
              <a:t>founding</a:t>
            </a:r>
            <a:r>
              <a:rPr lang="cs-CZ" sz="2000" dirty="0">
                <a:latin typeface="+mj-lt"/>
              </a:rPr>
              <a:t> </a:t>
            </a:r>
            <a:r>
              <a:rPr lang="cs-CZ" sz="2000" dirty="0" err="1">
                <a:latin typeface="+mj-lt"/>
              </a:rPr>
              <a:t>of</a:t>
            </a:r>
            <a:r>
              <a:rPr lang="cs-CZ" sz="2000" dirty="0">
                <a:latin typeface="+mj-lt"/>
              </a:rPr>
              <a:t> </a:t>
            </a:r>
            <a:r>
              <a:rPr lang="cs-CZ" sz="2000" dirty="0" err="1">
                <a:latin typeface="+mj-lt"/>
              </a:rPr>
              <a:t>monasteries</a:t>
            </a:r>
            <a:r>
              <a:rPr lang="cs-CZ" sz="2000" dirty="0">
                <a:latin typeface="+mj-lt"/>
              </a:rPr>
              <a:t> and </a:t>
            </a:r>
            <a:r>
              <a:rPr lang="cs-CZ" sz="2000" dirty="0" err="1">
                <a:latin typeface="+mj-lt"/>
              </a:rPr>
              <a:t>schools</a:t>
            </a:r>
            <a:endParaRPr lang="cs-CZ" sz="2000" dirty="0">
              <a:latin typeface="+mj-lt"/>
            </a:endParaRPr>
          </a:p>
          <a:p>
            <a:pPr marL="0" lvl="1" indent="0">
              <a:spcBef>
                <a:spcPts val="558"/>
              </a:spcBef>
              <a:spcAft>
                <a:spcPts val="1417"/>
              </a:spcAft>
              <a:buClr>
                <a:srgbClr val="F0A22E"/>
              </a:buClr>
              <a:buSzPct val="70000"/>
              <a:buFont typeface="Wingdings 2"/>
              <a:buChar char=""/>
            </a:pPr>
            <a:r>
              <a:rPr lang="cs-CZ" sz="2000" dirty="0" err="1">
                <a:latin typeface="+mj-lt"/>
              </a:rPr>
              <a:t>ambition</a:t>
            </a:r>
            <a:r>
              <a:rPr lang="cs-CZ" sz="2000" dirty="0">
                <a:latin typeface="+mj-lt"/>
              </a:rPr>
              <a:t> to </a:t>
            </a:r>
            <a:r>
              <a:rPr lang="cs-CZ" sz="2000" dirty="0" err="1">
                <a:latin typeface="+mj-lt"/>
              </a:rPr>
              <a:t>improve</a:t>
            </a:r>
            <a:r>
              <a:rPr lang="cs-CZ" sz="2000" dirty="0">
                <a:latin typeface="+mj-lt"/>
              </a:rPr>
              <a:t> </a:t>
            </a:r>
            <a:r>
              <a:rPr lang="cs-CZ" sz="2000" dirty="0" err="1">
                <a:latin typeface="+mj-lt"/>
              </a:rPr>
              <a:t>education</a:t>
            </a:r>
            <a:r>
              <a:rPr lang="cs-CZ" sz="2000" dirty="0">
                <a:latin typeface="+mj-lt"/>
              </a:rPr>
              <a:t> in his </a:t>
            </a:r>
            <a:r>
              <a:rPr lang="cs-CZ" sz="2000" dirty="0" err="1">
                <a:latin typeface="+mj-lt"/>
              </a:rPr>
              <a:t>kingdom</a:t>
            </a:r>
            <a:r>
              <a:rPr lang="cs-CZ" sz="2000" dirty="0">
                <a:latin typeface="+mj-lt"/>
              </a:rPr>
              <a:t>;</a:t>
            </a:r>
          </a:p>
          <a:p>
            <a:pPr marL="0" lvl="1" indent="0">
              <a:spcBef>
                <a:spcPts val="558"/>
              </a:spcBef>
              <a:spcAft>
                <a:spcPts val="1417"/>
              </a:spcAft>
              <a:buClr>
                <a:srgbClr val="F0A22E"/>
              </a:buClr>
              <a:buSzPct val="70000"/>
              <a:buFont typeface="Wingdings 2"/>
              <a:buChar char=""/>
            </a:pPr>
            <a:r>
              <a:rPr lang="cs-CZ" sz="2000" dirty="0" err="1">
                <a:latin typeface="+mj-lt"/>
              </a:rPr>
              <a:t>formulating</a:t>
            </a:r>
            <a:r>
              <a:rPr lang="cs-CZ" sz="2000" dirty="0">
                <a:latin typeface="+mj-lt"/>
              </a:rPr>
              <a:t> a </a:t>
            </a:r>
            <a:r>
              <a:rPr lang="cs-CZ" sz="2000" dirty="0" err="1">
                <a:latin typeface="+mj-lt"/>
              </a:rPr>
              <a:t>new</a:t>
            </a:r>
            <a:r>
              <a:rPr lang="cs-CZ" sz="2000" dirty="0">
                <a:latin typeface="+mj-lt"/>
              </a:rPr>
              <a:t> </a:t>
            </a:r>
            <a:r>
              <a:rPr lang="cs-CZ" sz="2000" dirty="0" err="1">
                <a:latin typeface="+mj-lt"/>
              </a:rPr>
              <a:t>code</a:t>
            </a:r>
            <a:r>
              <a:rPr lang="cs-CZ" sz="2000" dirty="0">
                <a:latin typeface="+mj-lt"/>
              </a:rPr>
              <a:t> </a:t>
            </a:r>
            <a:r>
              <a:rPr lang="cs-CZ" sz="2000" dirty="0" err="1">
                <a:latin typeface="+mj-lt"/>
              </a:rPr>
              <a:t>of</a:t>
            </a:r>
            <a:r>
              <a:rPr lang="cs-CZ" sz="2000" dirty="0">
                <a:latin typeface="+mj-lt"/>
              </a:rPr>
              <a:t> </a:t>
            </a:r>
            <a:r>
              <a:rPr lang="cs-CZ" sz="2000" dirty="0" err="1">
                <a:latin typeface="+mj-lt"/>
              </a:rPr>
              <a:t>law</a:t>
            </a:r>
            <a:endParaRPr lang="cs-CZ" sz="2000" dirty="0">
              <a:latin typeface="+mj-lt"/>
            </a:endParaRPr>
          </a:p>
          <a:p>
            <a:pPr marL="0" lvl="0" indent="0">
              <a:spcBef>
                <a:spcPts val="638"/>
              </a:spcBef>
              <a:buClr>
                <a:srgbClr val="F0A22E"/>
              </a:buClr>
              <a:buSzPct val="70000"/>
              <a:buFont typeface="Wingdings 2"/>
              <a:buChar char=""/>
            </a:pPr>
            <a:r>
              <a:rPr lang="cs-CZ" sz="2000" dirty="0" err="1">
                <a:latin typeface="+mj-lt"/>
              </a:rPr>
              <a:t>one</a:t>
            </a:r>
            <a:r>
              <a:rPr lang="cs-CZ" sz="2000" dirty="0">
                <a:latin typeface="+mj-lt"/>
              </a:rPr>
              <a:t> </a:t>
            </a:r>
            <a:r>
              <a:rPr lang="cs-CZ" sz="2000" dirty="0" err="1">
                <a:latin typeface="+mj-lt"/>
              </a:rPr>
              <a:t>of</a:t>
            </a:r>
            <a:r>
              <a:rPr lang="cs-CZ" sz="2000" dirty="0">
                <a:latin typeface="+mj-lt"/>
              </a:rPr>
              <a:t> </a:t>
            </a:r>
            <a:r>
              <a:rPr lang="cs-CZ" sz="2000" dirty="0" err="1">
                <a:latin typeface="+mj-lt"/>
              </a:rPr>
              <a:t>the</a:t>
            </a:r>
            <a:r>
              <a:rPr lang="cs-CZ" sz="2000" dirty="0">
                <a:latin typeface="+mj-lt"/>
              </a:rPr>
              <a:t> most </a:t>
            </a:r>
            <a:r>
              <a:rPr lang="cs-CZ" sz="2000" dirty="0" err="1">
                <a:latin typeface="+mj-lt"/>
              </a:rPr>
              <a:t>significant</a:t>
            </a:r>
            <a:r>
              <a:rPr lang="cs-CZ" sz="2000" dirty="0">
                <a:latin typeface="+mj-lt"/>
              </a:rPr>
              <a:t> </a:t>
            </a:r>
            <a:r>
              <a:rPr lang="cs-CZ" sz="2000" dirty="0" err="1">
                <a:latin typeface="+mj-lt"/>
              </a:rPr>
              <a:t>English</a:t>
            </a:r>
            <a:endParaRPr lang="cs-CZ" sz="2000" dirty="0">
              <a:latin typeface="+mj-lt"/>
            </a:endParaRPr>
          </a:p>
          <a:p>
            <a:pPr marL="0" lvl="0" indent="0">
              <a:spcBef>
                <a:spcPts val="638"/>
              </a:spcBef>
              <a:buClr>
                <a:srgbClr val="F0A22E"/>
              </a:buClr>
              <a:buSzPct val="70000"/>
              <a:buFont typeface="Wingdings 2"/>
              <a:buChar char=""/>
            </a:pPr>
            <a:r>
              <a:rPr lang="cs-CZ" sz="2000" dirty="0" err="1">
                <a:latin typeface="+mj-lt"/>
              </a:rPr>
              <a:t>monarchs</a:t>
            </a:r>
            <a:r>
              <a:rPr lang="cs-CZ" sz="2000" dirty="0">
                <a:latin typeface="+mj-lt"/>
              </a:rPr>
              <a:t> (</a:t>
            </a:r>
            <a:r>
              <a:rPr lang="cs-CZ" sz="2000" dirty="0" err="1">
                <a:latin typeface="+mj-lt"/>
              </a:rPr>
              <a:t>the</a:t>
            </a:r>
            <a:r>
              <a:rPr lang="cs-CZ" sz="2000" dirty="0">
                <a:latin typeface="+mj-lt"/>
              </a:rPr>
              <a:t> </a:t>
            </a:r>
            <a:r>
              <a:rPr lang="cs-CZ" sz="2000" dirty="0" err="1">
                <a:latin typeface="+mj-lt"/>
              </a:rPr>
              <a:t>only</a:t>
            </a:r>
            <a:r>
              <a:rPr lang="cs-CZ" sz="2000" dirty="0">
                <a:latin typeface="+mj-lt"/>
              </a:rPr>
              <a:t> </a:t>
            </a:r>
            <a:r>
              <a:rPr lang="cs-CZ" sz="2000" dirty="0" err="1">
                <a:latin typeface="+mj-lt"/>
              </a:rPr>
              <a:t>one</a:t>
            </a:r>
            <a:r>
              <a:rPr lang="cs-CZ" sz="2000" dirty="0">
                <a:latin typeface="+mj-lt"/>
              </a:rPr>
              <a:t> to </a:t>
            </a:r>
            <a:r>
              <a:rPr lang="cs-CZ" sz="2000" dirty="0" err="1">
                <a:latin typeface="+mj-lt"/>
              </a:rPr>
              <a:t>be</a:t>
            </a:r>
            <a:r>
              <a:rPr lang="cs-CZ" sz="2000" dirty="0">
                <a:latin typeface="+mj-lt"/>
              </a:rPr>
              <a:t> </a:t>
            </a:r>
            <a:r>
              <a:rPr lang="cs-CZ" sz="2000" dirty="0" err="1">
                <a:latin typeface="+mj-lt"/>
              </a:rPr>
              <a:t>titled</a:t>
            </a:r>
            <a:r>
              <a:rPr lang="cs-CZ" sz="2000" dirty="0">
                <a:latin typeface="+mj-lt"/>
              </a:rPr>
              <a:t> “Great”)</a:t>
            </a:r>
          </a:p>
          <a:p>
            <a:pPr marL="0" lvl="0" indent="0">
              <a:spcBef>
                <a:spcPts val="638"/>
              </a:spcBef>
              <a:buNone/>
            </a:pPr>
            <a:endParaRPr lang="cs-CZ" sz="2000" dirty="0">
              <a:latin typeface="Franklin Gothic Book" pitchFamily="18"/>
            </a:endParaRPr>
          </a:p>
        </p:txBody>
      </p:sp>
      <p:pic>
        <p:nvPicPr>
          <p:cNvPr id="4" name="Obrázek 3"/>
          <p:cNvPicPr>
            <a:picLocks noChangeAspect="1"/>
          </p:cNvPicPr>
          <p:nvPr/>
        </p:nvPicPr>
        <p:blipFill>
          <a:blip r:embed="rId3">
            <a:lum/>
            <a:alphaModFix/>
          </a:blip>
          <a:srcRect/>
          <a:stretch>
            <a:fillRect/>
          </a:stretch>
        </p:blipFill>
        <p:spPr>
          <a:xfrm>
            <a:off x="5778528" y="3284984"/>
            <a:ext cx="3140958" cy="262699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name="page23">
    <p:spTree>
      <p:nvGrpSpPr>
        <p:cNvPr id="1" name=""/>
        <p:cNvGrpSpPr/>
        <p:nvPr/>
      </p:nvGrpSpPr>
      <p:grpSpPr>
        <a:xfrm>
          <a:off x="0" y="0"/>
          <a:ext cx="0" cy="0"/>
          <a:chOff x="0" y="0"/>
          <a:chExt cx="0" cy="0"/>
        </a:xfrm>
      </p:grpSpPr>
      <p:sp>
        <p:nvSpPr>
          <p:cNvPr id="6" name="Zástupný symbol pro datum 1"/>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2" name="Nadpis 1"/>
          <p:cNvSpPr txBox="1">
            <a:spLocks noGrp="1"/>
          </p:cNvSpPr>
          <p:nvPr>
            <p:ph type="title" idx="4294967295"/>
          </p:nvPr>
        </p:nvSpPr>
        <p:spPr>
          <a:xfrm>
            <a:off x="457200" y="457200"/>
            <a:ext cx="8686800" cy="838200"/>
          </a:xfrm>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cs-CZ"/>
              <a:t>                  The Norman Conquest</a:t>
            </a:r>
          </a:p>
        </p:txBody>
      </p:sp>
      <p:sp>
        <p:nvSpPr>
          <p:cNvPr id="3" name="Zástupný symbol pro obsah 2"/>
          <p:cNvSpPr txBox="1">
            <a:spLocks noGrp="1"/>
          </p:cNvSpPr>
          <p:nvPr>
            <p:ph type="body" idx="4294967295"/>
          </p:nvPr>
        </p:nvSpPr>
        <p:spPr>
          <a:xfrm>
            <a:off x="0" y="1554163"/>
            <a:ext cx="4238625" cy="4525962"/>
          </a:xfrm>
        </p:spPr>
        <p:txBody>
          <a:bodyPr/>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marL="0" lvl="0" indent="0">
              <a:spcBef>
                <a:spcPts val="638"/>
              </a:spcBef>
              <a:buClr>
                <a:srgbClr val="F0A22E"/>
              </a:buClr>
              <a:buSzPct val="70000"/>
              <a:buFont typeface="Wingdings 2"/>
              <a:buChar char=""/>
            </a:pPr>
            <a:r>
              <a:rPr lang="cs-CZ" sz="1600">
                <a:latin typeface="Arial" pitchFamily="34"/>
              </a:rPr>
              <a:t>The Anglo-Saxon period -  ends in 1066 with the invasion of William of Conqueror, Duke of Normandy</a:t>
            </a:r>
          </a:p>
          <a:p>
            <a:pPr marL="0" lvl="0" indent="0">
              <a:spcBef>
                <a:spcPts val="638"/>
              </a:spcBef>
              <a:buClr>
                <a:srgbClr val="F0A22E"/>
              </a:buClr>
              <a:buSzPct val="70000"/>
              <a:buFont typeface="Wingdings 2"/>
              <a:buChar char=""/>
            </a:pPr>
            <a:r>
              <a:rPr lang="cs-CZ" sz="1600">
                <a:latin typeface="Arial" pitchFamily="34"/>
              </a:rPr>
              <a:t>Normans -  Viking settlers in northern France adjacent to the North Sea</a:t>
            </a:r>
          </a:p>
          <a:p>
            <a:pPr marL="0" lvl="0" indent="0">
              <a:spcBef>
                <a:spcPts val="638"/>
              </a:spcBef>
              <a:buClr>
                <a:srgbClr val="F0A22E"/>
              </a:buClr>
              <a:buSzPct val="70000"/>
              <a:buFont typeface="Wingdings 2"/>
              <a:buChar char=""/>
            </a:pPr>
            <a:r>
              <a:rPr lang="cs-CZ" sz="1600">
                <a:latin typeface="Arial" pitchFamily="34"/>
              </a:rPr>
              <a:t>- their language – mix of French and Norse</a:t>
            </a:r>
          </a:p>
          <a:p>
            <a:pPr marL="0" lvl="0" indent="0">
              <a:spcBef>
                <a:spcPts val="638"/>
              </a:spcBef>
              <a:buClr>
                <a:srgbClr val="F0A22E"/>
              </a:buClr>
              <a:buSzPct val="70000"/>
              <a:buFont typeface="Wingdings 2"/>
              <a:buChar char=""/>
            </a:pPr>
            <a:r>
              <a:rPr lang="cs-CZ" sz="1600">
                <a:latin typeface="Arial" pitchFamily="34"/>
              </a:rPr>
              <a:t>1066 – death of a childless Anglo-Saxon king Edward the Confessor</a:t>
            </a:r>
          </a:p>
          <a:p>
            <a:pPr marL="0" lvl="0" indent="0">
              <a:spcBef>
                <a:spcPts val="638"/>
              </a:spcBef>
              <a:buClr>
                <a:srgbClr val="F0A22E"/>
              </a:buClr>
              <a:buSzPct val="70000"/>
              <a:buFont typeface="Wingdings 2"/>
              <a:buChar char=""/>
            </a:pPr>
            <a:r>
              <a:rPr lang="cs-CZ" sz="1600">
                <a:latin typeface="Arial" pitchFamily="34"/>
              </a:rPr>
              <a:t>William – claims the throne &gt; victorious in the battle of Hastings against the army of Harold Godwinson, a powerful Anglo-Saxon nobleman who proclaimed himself King after Edward's death</a:t>
            </a:r>
          </a:p>
        </p:txBody>
      </p:sp>
      <p:pic>
        <p:nvPicPr>
          <p:cNvPr id="5" name="Obrázek 4"/>
          <p:cNvPicPr>
            <a:picLocks noChangeAspect="1"/>
          </p:cNvPicPr>
          <p:nvPr/>
        </p:nvPicPr>
        <p:blipFill>
          <a:blip r:embed="rId3">
            <a:lum/>
            <a:alphaModFix/>
          </a:blip>
          <a:srcRect/>
          <a:stretch>
            <a:fillRect/>
          </a:stretch>
        </p:blipFill>
        <p:spPr>
          <a:xfrm>
            <a:off x="4860032" y="1554163"/>
            <a:ext cx="3672408" cy="432000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name="page24">
    <p:spTree>
      <p:nvGrpSpPr>
        <p:cNvPr id="1" name=""/>
        <p:cNvGrpSpPr/>
        <p:nvPr/>
      </p:nvGrpSpPr>
      <p:grpSpPr>
        <a:xfrm>
          <a:off x="0" y="0"/>
          <a:ext cx="0" cy="0"/>
          <a:chOff x="0" y="0"/>
          <a:chExt cx="0" cy="0"/>
        </a:xfrm>
      </p:grpSpPr>
      <p:sp>
        <p:nvSpPr>
          <p:cNvPr id="2" name="Nadpis 3"/>
          <p:cNvSpPr txBox="1">
            <a:spLocks noGrp="1"/>
          </p:cNvSpPr>
          <p:nvPr>
            <p:ph type="title"/>
          </p:nvPr>
        </p:nvSpPr>
        <p:spPr>
          <a:noFill/>
          <a:ln>
            <a:noFill/>
          </a:ln>
        </p:spPr>
        <p:txBody>
          <a:bodyPr wrap="square" lIns="90000" tIns="45000" rIns="90000" bIns="45000">
            <a:norm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lgn="l" rtl="0">
              <a:buNone/>
            </a:pPr>
            <a:r>
              <a:rPr lang="cs-CZ" sz="3600" kern="1200" dirty="0">
                <a:solidFill>
                  <a:srgbClr val="4E3B30"/>
                </a:solidFill>
                <a:latin typeface="Franklin Gothic Medium" pitchFamily="18"/>
                <a:cs typeface="Tahoma" pitchFamily="2"/>
              </a:rPr>
              <a:t/>
            </a:r>
            <a:br>
              <a:rPr lang="cs-CZ" sz="3600" kern="1200" dirty="0">
                <a:solidFill>
                  <a:srgbClr val="4E3B30"/>
                </a:solidFill>
                <a:latin typeface="Franklin Gothic Medium" pitchFamily="18"/>
                <a:cs typeface="Tahoma" pitchFamily="2"/>
              </a:rPr>
            </a:br>
            <a:endParaRPr lang="cs-CZ" sz="3600" kern="1200" dirty="0">
              <a:solidFill>
                <a:srgbClr val="4E3B30"/>
              </a:solidFill>
              <a:latin typeface="Franklin Gothic Medium" pitchFamily="18"/>
              <a:cs typeface="Tahoma" pitchFamily="2"/>
            </a:endParaRPr>
          </a:p>
        </p:txBody>
      </p:sp>
      <p:sp>
        <p:nvSpPr>
          <p:cNvPr id="8" name="Zástupný symbol pro text 7"/>
          <p:cNvSpPr>
            <a:spLocks noGrp="1"/>
          </p:cNvSpPr>
          <p:nvPr>
            <p:ph type="body" idx="1"/>
          </p:nvPr>
        </p:nvSpPr>
        <p:spPr>
          <a:xfrm>
            <a:off x="1115616" y="5445224"/>
            <a:ext cx="5841698" cy="596138"/>
          </a:xfrm>
        </p:spPr>
        <p:txBody>
          <a:bodyPr>
            <a:normAutofit fontScale="92500" lnSpcReduction="10000"/>
          </a:bodyPr>
          <a:lstStyle/>
          <a:p>
            <a:r>
              <a:rPr lang="en-US" b="1" dirty="0" smtClean="0"/>
              <a:t>Bayeux </a:t>
            </a:r>
            <a:r>
              <a:rPr lang="en-US" b="1" dirty="0"/>
              <a:t>tapestry</a:t>
            </a:r>
            <a:r>
              <a:rPr lang="en-US" dirty="0"/>
              <a:t>: </a:t>
            </a:r>
            <a:r>
              <a:rPr lang="en-US" dirty="0" smtClean="0"/>
              <a:t>embroidered cloth </a:t>
            </a:r>
            <a:r>
              <a:rPr lang="en-US" dirty="0"/>
              <a:t>70 </a:t>
            </a:r>
            <a:r>
              <a:rPr lang="en-US" dirty="0" err="1"/>
              <a:t>metres</a:t>
            </a:r>
            <a:r>
              <a:rPr lang="en-US" dirty="0"/>
              <a:t> (230 </a:t>
            </a:r>
            <a:r>
              <a:rPr lang="en-US" dirty="0" err="1"/>
              <a:t>ft</a:t>
            </a:r>
            <a:r>
              <a:rPr lang="en-US" dirty="0"/>
              <a:t>) </a:t>
            </a:r>
            <a:r>
              <a:rPr lang="en-US" dirty="0" smtClean="0"/>
              <a:t>depicting </a:t>
            </a:r>
            <a:r>
              <a:rPr lang="en-US" dirty="0"/>
              <a:t>the events leading up to </a:t>
            </a:r>
            <a:r>
              <a:rPr lang="en-US" dirty="0" smtClean="0"/>
              <a:t>the Norman conquest</a:t>
            </a:r>
            <a:endParaRPr lang="cs-CZ" dirty="0"/>
          </a:p>
        </p:txBody>
      </p:sp>
      <p:sp>
        <p:nvSpPr>
          <p:cNvPr id="6" name="Zástupný symbol pro datum 1"/>
          <p:cNvSpPr>
            <a:spLocks noGrp="1"/>
          </p:cNvSpPr>
          <p:nvPr>
            <p:ph type="dt" sz="half" idx="10"/>
          </p:nvPr>
        </p:nvSpPr>
        <p:spPr/>
        <p:txBody>
          <a:bodyPr/>
          <a:lstStyle/>
          <a:p>
            <a:fld id="{AD9BA861-B4D4-43AA-B0EF-9B65C9B588EC}" type="datetimeFigureOut">
              <a:rPr lang="cs-CZ" smtClean="0"/>
              <a:t>15.9.2014</a:t>
            </a:fld>
            <a:endParaRPr lang="cs-CZ"/>
          </a:p>
        </p:txBody>
      </p:sp>
      <p:pic>
        <p:nvPicPr>
          <p:cNvPr id="3" name="Picture 3"/>
          <p:cNvPicPr>
            <a:picLocks noChangeAspect="1"/>
          </p:cNvPicPr>
          <p:nvPr/>
        </p:nvPicPr>
        <p:blipFill>
          <a:blip r:embed="rId3">
            <a:lum/>
            <a:alphaModFix/>
          </a:blip>
          <a:srcRect/>
          <a:stretch>
            <a:fillRect/>
          </a:stretch>
        </p:blipFill>
        <p:spPr>
          <a:xfrm>
            <a:off x="4932040" y="2348880"/>
            <a:ext cx="3168000" cy="2304000"/>
          </a:xfrm>
          <a:prstGeom prst="rect">
            <a:avLst/>
          </a:prstGeom>
          <a:noFill/>
          <a:ln>
            <a:noFill/>
          </a:ln>
        </p:spPr>
      </p:pic>
      <p:pic>
        <p:nvPicPr>
          <p:cNvPr id="4" name="Picture 4"/>
          <p:cNvPicPr>
            <a:picLocks noChangeAspect="1"/>
          </p:cNvPicPr>
          <p:nvPr/>
        </p:nvPicPr>
        <p:blipFill>
          <a:blip r:embed="rId4">
            <a:lum/>
            <a:alphaModFix/>
          </a:blip>
          <a:srcRect/>
          <a:stretch>
            <a:fillRect/>
          </a:stretch>
        </p:blipFill>
        <p:spPr>
          <a:xfrm>
            <a:off x="683568" y="2544088"/>
            <a:ext cx="3600000" cy="2358000"/>
          </a:xfrm>
          <a:prstGeom prst="rect">
            <a:avLst/>
          </a:prstGeom>
          <a:noFill/>
          <a:ln>
            <a:noFill/>
          </a:ln>
        </p:spPr>
      </p:pic>
      <p:pic>
        <p:nvPicPr>
          <p:cNvPr id="5" name="Picture 6"/>
          <p:cNvPicPr>
            <a:picLocks noChangeAspect="1"/>
          </p:cNvPicPr>
          <p:nvPr/>
        </p:nvPicPr>
        <p:blipFill>
          <a:blip r:embed="rId5">
            <a:lum/>
            <a:alphaModFix/>
          </a:blip>
          <a:srcRect/>
          <a:stretch>
            <a:fillRect/>
          </a:stretch>
        </p:blipFill>
        <p:spPr>
          <a:xfrm>
            <a:off x="395536" y="-99392"/>
            <a:ext cx="7350480" cy="264348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name="page25">
    <p:spTree>
      <p:nvGrpSpPr>
        <p:cNvPr id="1" name=""/>
        <p:cNvGrpSpPr/>
        <p:nvPr/>
      </p:nvGrpSpPr>
      <p:grpSpPr>
        <a:xfrm>
          <a:off x="0" y="0"/>
          <a:ext cx="0" cy="0"/>
          <a:chOff x="0" y="0"/>
          <a:chExt cx="0" cy="0"/>
        </a:xfrm>
      </p:grpSpPr>
      <p:sp>
        <p:nvSpPr>
          <p:cNvPr id="4" name="Zástupný symbol pro datum 1"/>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2" name="Nadpis 4"/>
          <p:cNvSpPr txBox="1">
            <a:spLocks noGrp="1"/>
          </p:cNvSpPr>
          <p:nvPr>
            <p:ph type="title" idx="4294967295"/>
          </p:nvPr>
        </p:nvSpPr>
        <p:spPr>
          <a:xfrm>
            <a:off x="457200" y="457200"/>
            <a:ext cx="8686800" cy="838200"/>
          </a:xfrm>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cs-CZ"/>
              <a:t>                          After Hastings</a:t>
            </a:r>
          </a:p>
        </p:txBody>
      </p:sp>
      <p:sp>
        <p:nvSpPr>
          <p:cNvPr id="3" name="Zástupný symbol pro obsah 5"/>
          <p:cNvSpPr txBox="1">
            <a:spLocks noGrp="1"/>
          </p:cNvSpPr>
          <p:nvPr>
            <p:ph type="body" idx="4294967295"/>
          </p:nvPr>
        </p:nvSpPr>
        <p:spPr>
          <a:xfrm>
            <a:off x="457200" y="1554163"/>
            <a:ext cx="8686800" cy="4525962"/>
          </a:xfrm>
        </p:spPr>
        <p:txBody>
          <a:bodyPr>
            <a:normAutofit fontScale="85000" lnSpcReduction="10000"/>
          </a:bodyPr>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marL="0" lvl="0" indent="0">
              <a:spcBef>
                <a:spcPts val="638"/>
              </a:spcBef>
              <a:buClr>
                <a:srgbClr val="F0A22E"/>
              </a:buClr>
              <a:buSzPct val="70000"/>
              <a:buFont typeface="Wingdings 2"/>
              <a:buChar char=""/>
            </a:pPr>
            <a:r>
              <a:rPr lang="cs-CZ" sz="2000" dirty="0" err="1">
                <a:latin typeface="Arial" pitchFamily="34"/>
              </a:rPr>
              <a:t>Despite</a:t>
            </a:r>
            <a:r>
              <a:rPr lang="cs-CZ" sz="2000" dirty="0">
                <a:latin typeface="Arial" pitchFamily="34"/>
              </a:rPr>
              <a:t> </a:t>
            </a:r>
            <a:r>
              <a:rPr lang="cs-CZ" sz="2000" dirty="0" err="1">
                <a:latin typeface="Arial" pitchFamily="34"/>
              </a:rPr>
              <a:t>the</a:t>
            </a:r>
            <a:r>
              <a:rPr lang="cs-CZ" sz="2000" dirty="0">
                <a:latin typeface="Arial" pitchFamily="34"/>
              </a:rPr>
              <a:t> </a:t>
            </a:r>
            <a:r>
              <a:rPr lang="cs-CZ" sz="2000" dirty="0" err="1">
                <a:latin typeface="Arial" pitchFamily="34"/>
              </a:rPr>
              <a:t>lost</a:t>
            </a:r>
            <a:r>
              <a:rPr lang="cs-CZ" sz="2000" dirty="0">
                <a:latin typeface="Arial" pitchFamily="34"/>
              </a:rPr>
              <a:t> </a:t>
            </a:r>
            <a:r>
              <a:rPr lang="cs-CZ" sz="2000" dirty="0" err="1">
                <a:latin typeface="Arial" pitchFamily="34"/>
              </a:rPr>
              <a:t>battle</a:t>
            </a:r>
            <a:r>
              <a:rPr lang="cs-CZ" sz="2000" dirty="0">
                <a:latin typeface="Arial" pitchFamily="34"/>
              </a:rPr>
              <a:t>, </a:t>
            </a:r>
            <a:r>
              <a:rPr lang="cs-CZ" sz="2000" dirty="0" err="1">
                <a:latin typeface="Arial" pitchFamily="34"/>
              </a:rPr>
              <a:t>Anglo-Saxon</a:t>
            </a:r>
            <a:r>
              <a:rPr lang="cs-CZ" sz="2000" dirty="0">
                <a:latin typeface="Arial" pitchFamily="34"/>
              </a:rPr>
              <a:t> nobility </a:t>
            </a:r>
            <a:r>
              <a:rPr lang="cs-CZ" sz="2000" dirty="0" err="1">
                <a:latin typeface="Arial" pitchFamily="34"/>
              </a:rPr>
              <a:t>continues</a:t>
            </a:r>
            <a:r>
              <a:rPr lang="cs-CZ" sz="2000" dirty="0">
                <a:latin typeface="Arial" pitchFamily="34"/>
              </a:rPr>
              <a:t> in </a:t>
            </a:r>
            <a:r>
              <a:rPr lang="cs-CZ" sz="2000" dirty="0" err="1">
                <a:latin typeface="Arial" pitchFamily="34"/>
              </a:rPr>
              <a:t>its</a:t>
            </a:r>
            <a:r>
              <a:rPr lang="cs-CZ" sz="2000" dirty="0">
                <a:latin typeface="Arial" pitchFamily="34"/>
              </a:rPr>
              <a:t> </a:t>
            </a:r>
            <a:r>
              <a:rPr lang="cs-CZ" sz="2000" dirty="0" err="1">
                <a:latin typeface="Arial" pitchFamily="34"/>
              </a:rPr>
              <a:t>resistance</a:t>
            </a:r>
            <a:endParaRPr lang="cs-CZ" sz="2000" dirty="0">
              <a:latin typeface="Arial" pitchFamily="34"/>
            </a:endParaRPr>
          </a:p>
          <a:p>
            <a:pPr marL="0" lvl="0" indent="0">
              <a:spcBef>
                <a:spcPts val="638"/>
              </a:spcBef>
              <a:buClr>
                <a:srgbClr val="F0A22E"/>
              </a:buClr>
              <a:buSzPct val="70000"/>
              <a:buFont typeface="Wingdings 2"/>
              <a:buChar char=""/>
            </a:pPr>
            <a:r>
              <a:rPr lang="cs-CZ" sz="2000" dirty="0" err="1">
                <a:latin typeface="Arial" pitchFamily="34"/>
              </a:rPr>
              <a:t>Normans</a:t>
            </a:r>
            <a:r>
              <a:rPr lang="cs-CZ" sz="2000" dirty="0">
                <a:latin typeface="Arial" pitchFamily="34"/>
              </a:rPr>
              <a:t> (</a:t>
            </a:r>
            <a:r>
              <a:rPr lang="cs-CZ" sz="2000" dirty="0" err="1">
                <a:latin typeface="Arial" pitchFamily="34"/>
              </a:rPr>
              <a:t>only</a:t>
            </a:r>
            <a:r>
              <a:rPr lang="cs-CZ" sz="2000" dirty="0">
                <a:latin typeface="Arial" pitchFamily="34"/>
              </a:rPr>
              <a:t> 8 000 </a:t>
            </a:r>
            <a:r>
              <a:rPr lang="cs-CZ" sz="2000" dirty="0" err="1">
                <a:latin typeface="Arial" pitchFamily="34"/>
              </a:rPr>
              <a:t>them</a:t>
            </a:r>
            <a:r>
              <a:rPr lang="cs-CZ" sz="2000" dirty="0">
                <a:latin typeface="Arial" pitchFamily="34"/>
              </a:rPr>
              <a:t> in </a:t>
            </a:r>
            <a:r>
              <a:rPr lang="cs-CZ" sz="2000" dirty="0" err="1">
                <a:latin typeface="Arial" pitchFamily="34"/>
              </a:rPr>
              <a:t>England</a:t>
            </a:r>
            <a:r>
              <a:rPr lang="cs-CZ" sz="2000" dirty="0">
                <a:latin typeface="Arial" pitchFamily="34"/>
              </a:rPr>
              <a:t>) &gt; </a:t>
            </a:r>
            <a:r>
              <a:rPr lang="cs-CZ" sz="2000" dirty="0" err="1">
                <a:latin typeface="Arial" pitchFamily="34"/>
              </a:rPr>
              <a:t>gain</a:t>
            </a:r>
            <a:r>
              <a:rPr lang="cs-CZ" sz="2000" dirty="0">
                <a:latin typeface="Arial" pitchFamily="34"/>
              </a:rPr>
              <a:t> </a:t>
            </a:r>
            <a:r>
              <a:rPr lang="cs-CZ" sz="2000" dirty="0" err="1">
                <a:latin typeface="Arial" pitchFamily="34"/>
              </a:rPr>
              <a:t>control</a:t>
            </a:r>
            <a:r>
              <a:rPr lang="cs-CZ" sz="2000" dirty="0">
                <a:latin typeface="Arial" pitchFamily="34"/>
              </a:rPr>
              <a:t>  </a:t>
            </a:r>
            <a:r>
              <a:rPr lang="cs-CZ" sz="2000" dirty="0" err="1">
                <a:latin typeface="Arial" pitchFamily="34"/>
              </a:rPr>
              <a:t>through</a:t>
            </a:r>
            <a:r>
              <a:rPr lang="cs-CZ" sz="2000" dirty="0">
                <a:latin typeface="Arial" pitchFamily="34"/>
              </a:rPr>
              <a:t> </a:t>
            </a:r>
            <a:r>
              <a:rPr lang="cs-CZ" sz="2000" dirty="0" err="1">
                <a:latin typeface="Arial" pitchFamily="34"/>
              </a:rPr>
              <a:t>innovative</a:t>
            </a:r>
            <a:r>
              <a:rPr lang="cs-CZ" sz="2000" dirty="0">
                <a:latin typeface="Arial" pitchFamily="34"/>
              </a:rPr>
              <a:t> </a:t>
            </a:r>
            <a:r>
              <a:rPr lang="cs-CZ" sz="2000" dirty="0" err="1">
                <a:latin typeface="Arial" pitchFamily="34"/>
              </a:rPr>
              <a:t>methods</a:t>
            </a:r>
            <a:endParaRPr lang="cs-CZ" sz="2000" dirty="0">
              <a:latin typeface="Arial" pitchFamily="34"/>
            </a:endParaRPr>
          </a:p>
          <a:p>
            <a:pPr marL="0" lvl="1" indent="0">
              <a:spcBef>
                <a:spcPts val="558"/>
              </a:spcBef>
              <a:spcAft>
                <a:spcPts val="1417"/>
              </a:spcAft>
              <a:buClr>
                <a:srgbClr val="F0A22E"/>
              </a:buClr>
              <a:buSzPct val="70000"/>
              <a:buFont typeface="Wingdings 2"/>
              <a:buChar char=""/>
            </a:pPr>
            <a:r>
              <a:rPr lang="cs-CZ" sz="2000" dirty="0">
                <a:latin typeface="Arial" pitchFamily="34"/>
              </a:rPr>
              <a:t> </a:t>
            </a:r>
            <a:r>
              <a:rPr lang="cs-CZ" sz="2000" dirty="0" err="1">
                <a:latin typeface="Arial" pitchFamily="34"/>
              </a:rPr>
              <a:t>confiscations</a:t>
            </a:r>
            <a:r>
              <a:rPr lang="cs-CZ" sz="2000" dirty="0">
                <a:latin typeface="Arial" pitchFamily="34"/>
              </a:rPr>
              <a:t> </a:t>
            </a:r>
            <a:r>
              <a:rPr lang="cs-CZ" sz="2000" dirty="0" err="1">
                <a:latin typeface="Arial" pitchFamily="34"/>
              </a:rPr>
              <a:t>from</a:t>
            </a:r>
            <a:r>
              <a:rPr lang="cs-CZ" sz="2000" dirty="0">
                <a:latin typeface="Arial" pitchFamily="34"/>
              </a:rPr>
              <a:t> </a:t>
            </a:r>
            <a:r>
              <a:rPr lang="cs-CZ" sz="2000" dirty="0" err="1">
                <a:latin typeface="Arial" pitchFamily="34"/>
              </a:rPr>
              <a:t>Anglo-Saxon</a:t>
            </a:r>
            <a:r>
              <a:rPr lang="cs-CZ" sz="2000" dirty="0">
                <a:latin typeface="Arial" pitchFamily="34"/>
              </a:rPr>
              <a:t> </a:t>
            </a:r>
            <a:r>
              <a:rPr lang="cs-CZ" sz="2000" dirty="0" err="1" smtClean="0">
                <a:latin typeface="Arial" pitchFamily="34"/>
              </a:rPr>
              <a:t>lords</a:t>
            </a:r>
            <a:r>
              <a:rPr lang="en-US" sz="2000" dirty="0" smtClean="0">
                <a:latin typeface="Arial" pitchFamily="34"/>
              </a:rPr>
              <a:t>   </a:t>
            </a:r>
            <a:endParaRPr lang="cs-CZ" sz="2000" dirty="0">
              <a:latin typeface="Arial" pitchFamily="34"/>
            </a:endParaRPr>
          </a:p>
          <a:p>
            <a:pPr marL="0" lvl="1" indent="0">
              <a:spcBef>
                <a:spcPts val="558"/>
              </a:spcBef>
              <a:spcAft>
                <a:spcPts val="1417"/>
              </a:spcAft>
              <a:buClr>
                <a:srgbClr val="F0A22E"/>
              </a:buClr>
              <a:buSzPct val="70000"/>
              <a:buFont typeface="Wingdings 2"/>
              <a:buChar char=""/>
            </a:pPr>
            <a:r>
              <a:rPr lang="cs-CZ" sz="2000" dirty="0" err="1">
                <a:latin typeface="Arial" pitchFamily="34"/>
              </a:rPr>
              <a:t>building</a:t>
            </a:r>
            <a:r>
              <a:rPr lang="cs-CZ" sz="2000" dirty="0">
                <a:latin typeface="Arial" pitchFamily="34"/>
              </a:rPr>
              <a:t> </a:t>
            </a:r>
            <a:r>
              <a:rPr lang="cs-CZ" sz="2000" dirty="0" err="1">
                <a:latin typeface="Arial" pitchFamily="34"/>
              </a:rPr>
              <a:t>castles</a:t>
            </a:r>
            <a:r>
              <a:rPr lang="cs-CZ" sz="2000" dirty="0">
                <a:latin typeface="Arial" pitchFamily="34"/>
              </a:rPr>
              <a:t> and </a:t>
            </a:r>
            <a:r>
              <a:rPr lang="cs-CZ" sz="2000" dirty="0" err="1">
                <a:latin typeface="Arial" pitchFamily="34"/>
              </a:rPr>
              <a:t>fortifications</a:t>
            </a:r>
            <a:endParaRPr lang="cs-CZ" sz="2000" dirty="0">
              <a:latin typeface="Arial" pitchFamily="34"/>
            </a:endParaRPr>
          </a:p>
          <a:p>
            <a:pPr marL="0" lvl="1" indent="0">
              <a:spcBef>
                <a:spcPts val="558"/>
              </a:spcBef>
              <a:spcAft>
                <a:spcPts val="1417"/>
              </a:spcAft>
              <a:buClr>
                <a:srgbClr val="F0A22E"/>
              </a:buClr>
              <a:buSzPct val="70000"/>
              <a:buFont typeface="Wingdings 2"/>
              <a:buChar char=""/>
            </a:pPr>
            <a:r>
              <a:rPr lang="cs-CZ" sz="2000" dirty="0" err="1">
                <a:latin typeface="Arial" pitchFamily="34"/>
              </a:rPr>
              <a:t>filling</a:t>
            </a:r>
            <a:r>
              <a:rPr lang="cs-CZ" sz="2000" dirty="0">
                <a:latin typeface="Arial" pitchFamily="34"/>
              </a:rPr>
              <a:t> </a:t>
            </a:r>
            <a:r>
              <a:rPr lang="cs-CZ" sz="2000" dirty="0" err="1">
                <a:latin typeface="Arial" pitchFamily="34"/>
              </a:rPr>
              <a:t>important</a:t>
            </a:r>
            <a:r>
              <a:rPr lang="cs-CZ" sz="2000" dirty="0">
                <a:latin typeface="Arial" pitchFamily="34"/>
              </a:rPr>
              <a:t> </a:t>
            </a:r>
            <a:r>
              <a:rPr lang="cs-CZ" sz="2000" dirty="0" err="1">
                <a:latin typeface="Arial" pitchFamily="34"/>
              </a:rPr>
              <a:t>government</a:t>
            </a:r>
            <a:r>
              <a:rPr lang="cs-CZ" sz="2000" dirty="0">
                <a:latin typeface="Arial" pitchFamily="34"/>
              </a:rPr>
              <a:t> and </a:t>
            </a:r>
            <a:r>
              <a:rPr lang="cs-CZ" sz="2000" dirty="0" err="1">
                <a:latin typeface="Arial" pitchFamily="34"/>
              </a:rPr>
              <a:t>church</a:t>
            </a:r>
            <a:r>
              <a:rPr lang="cs-CZ" sz="2000" dirty="0">
                <a:latin typeface="Arial" pitchFamily="34"/>
              </a:rPr>
              <a:t> </a:t>
            </a:r>
            <a:r>
              <a:rPr lang="cs-CZ" sz="2000" dirty="0" err="1">
                <a:latin typeface="Arial" pitchFamily="34"/>
              </a:rPr>
              <a:t>posts</a:t>
            </a:r>
            <a:r>
              <a:rPr lang="cs-CZ" sz="2000" dirty="0">
                <a:latin typeface="Arial" pitchFamily="34"/>
              </a:rPr>
              <a:t> </a:t>
            </a:r>
            <a:r>
              <a:rPr lang="cs-CZ" sz="2000" dirty="0" err="1">
                <a:latin typeface="Arial" pitchFamily="34"/>
              </a:rPr>
              <a:t>with</a:t>
            </a:r>
            <a:r>
              <a:rPr lang="cs-CZ" sz="2000" dirty="0">
                <a:latin typeface="Arial" pitchFamily="34"/>
              </a:rPr>
              <a:t> his Norman </a:t>
            </a:r>
            <a:r>
              <a:rPr lang="cs-CZ" sz="2000" dirty="0" err="1">
                <a:latin typeface="Arial" pitchFamily="34"/>
              </a:rPr>
              <a:t>loyals</a:t>
            </a:r>
            <a:endParaRPr lang="cs-CZ" sz="2000" dirty="0">
              <a:latin typeface="Arial" pitchFamily="34"/>
            </a:endParaRPr>
          </a:p>
          <a:p>
            <a:pPr marL="0" lvl="0" indent="0">
              <a:spcBef>
                <a:spcPts val="638"/>
              </a:spcBef>
              <a:buClr>
                <a:srgbClr val="F0A22E"/>
              </a:buClr>
              <a:buSzPct val="70000"/>
              <a:buFont typeface="Wingdings 2"/>
              <a:buChar char=""/>
            </a:pPr>
            <a:r>
              <a:rPr lang="cs-CZ" sz="2000" dirty="0" err="1">
                <a:latin typeface="Arial" pitchFamily="34"/>
              </a:rPr>
              <a:t>Result</a:t>
            </a:r>
            <a:r>
              <a:rPr lang="cs-CZ" sz="2000" dirty="0">
                <a:latin typeface="Arial" pitchFamily="34"/>
              </a:rPr>
              <a:t> &gt; </a:t>
            </a:r>
            <a:r>
              <a:rPr lang="cs-CZ" sz="2000" dirty="0" err="1">
                <a:latin typeface="Arial" pitchFamily="34"/>
              </a:rPr>
              <a:t>almost</a:t>
            </a:r>
            <a:r>
              <a:rPr lang="cs-CZ" sz="2000" dirty="0">
                <a:latin typeface="Arial" pitchFamily="34"/>
              </a:rPr>
              <a:t> </a:t>
            </a:r>
            <a:r>
              <a:rPr lang="cs-CZ" sz="2000" dirty="0" err="1">
                <a:latin typeface="Arial" pitchFamily="34"/>
              </a:rPr>
              <a:t>total</a:t>
            </a:r>
            <a:r>
              <a:rPr lang="cs-CZ" sz="2000" dirty="0">
                <a:latin typeface="Arial" pitchFamily="34"/>
              </a:rPr>
              <a:t> </a:t>
            </a:r>
            <a:r>
              <a:rPr lang="cs-CZ" sz="2000" dirty="0" err="1">
                <a:latin typeface="Arial" pitchFamily="34"/>
              </a:rPr>
              <a:t>replacement</a:t>
            </a:r>
            <a:r>
              <a:rPr lang="cs-CZ" sz="2000" dirty="0">
                <a:latin typeface="Arial" pitchFamily="34"/>
              </a:rPr>
              <a:t> </a:t>
            </a:r>
            <a:r>
              <a:rPr lang="cs-CZ" sz="2000" dirty="0" err="1">
                <a:latin typeface="Arial" pitchFamily="34"/>
              </a:rPr>
              <a:t>of</a:t>
            </a:r>
            <a:r>
              <a:rPr lang="cs-CZ" sz="2000" dirty="0">
                <a:latin typeface="Arial" pitchFamily="34"/>
              </a:rPr>
              <a:t> </a:t>
            </a:r>
            <a:r>
              <a:rPr lang="cs-CZ" sz="2000" dirty="0" err="1">
                <a:latin typeface="Arial" pitchFamily="34"/>
              </a:rPr>
              <a:t>the</a:t>
            </a:r>
            <a:r>
              <a:rPr lang="cs-CZ" sz="2000" dirty="0">
                <a:latin typeface="Arial" pitchFamily="34"/>
              </a:rPr>
              <a:t> A-S </a:t>
            </a:r>
            <a:r>
              <a:rPr lang="cs-CZ" sz="2000" dirty="0" err="1">
                <a:latin typeface="Arial" pitchFamily="34"/>
              </a:rPr>
              <a:t>elite</a:t>
            </a:r>
            <a:r>
              <a:rPr lang="cs-CZ" sz="2000" dirty="0">
                <a:latin typeface="Arial" pitchFamily="34"/>
              </a:rPr>
              <a:t> </a:t>
            </a:r>
            <a:r>
              <a:rPr lang="cs-CZ" sz="2000" dirty="0" err="1">
                <a:latin typeface="Arial" pitchFamily="34"/>
              </a:rPr>
              <a:t>with</a:t>
            </a:r>
            <a:r>
              <a:rPr lang="cs-CZ" sz="2000" dirty="0">
                <a:latin typeface="Arial" pitchFamily="34"/>
              </a:rPr>
              <a:t> </a:t>
            </a:r>
            <a:r>
              <a:rPr lang="cs-CZ" sz="2000" dirty="0" err="1">
                <a:latin typeface="Arial" pitchFamily="34"/>
              </a:rPr>
              <a:t>Normans</a:t>
            </a:r>
            <a:r>
              <a:rPr lang="cs-CZ" sz="2000" dirty="0">
                <a:latin typeface="Arial" pitchFamily="34"/>
              </a:rPr>
              <a:t>, </a:t>
            </a:r>
            <a:r>
              <a:rPr lang="cs-CZ" sz="2000" dirty="0" err="1">
                <a:latin typeface="Arial" pitchFamily="34"/>
              </a:rPr>
              <a:t>with</a:t>
            </a:r>
            <a:r>
              <a:rPr lang="cs-CZ" sz="2000" dirty="0">
                <a:latin typeface="Arial" pitchFamily="34"/>
              </a:rPr>
              <a:t> a </a:t>
            </a:r>
            <a:r>
              <a:rPr lang="cs-CZ" sz="2000" dirty="0" err="1">
                <a:latin typeface="Arial" pitchFamily="34"/>
              </a:rPr>
              <a:t>huge</a:t>
            </a:r>
            <a:r>
              <a:rPr lang="cs-CZ" sz="2000" dirty="0">
                <a:latin typeface="Arial" pitchFamily="34"/>
              </a:rPr>
              <a:t> </a:t>
            </a:r>
            <a:r>
              <a:rPr lang="cs-CZ" sz="2000" dirty="0" err="1">
                <a:latin typeface="Arial" pitchFamily="34"/>
              </a:rPr>
              <a:t>impact</a:t>
            </a:r>
            <a:r>
              <a:rPr lang="cs-CZ" sz="2000" dirty="0">
                <a:latin typeface="Arial" pitchFamily="34"/>
              </a:rPr>
              <a:t> on </a:t>
            </a:r>
            <a:r>
              <a:rPr lang="cs-CZ" sz="2000" dirty="0" err="1">
                <a:latin typeface="Arial" pitchFamily="34"/>
              </a:rPr>
              <a:t>English</a:t>
            </a:r>
            <a:r>
              <a:rPr lang="cs-CZ" sz="2000" dirty="0">
                <a:latin typeface="Arial" pitchFamily="34"/>
              </a:rPr>
              <a:t> society</a:t>
            </a:r>
          </a:p>
          <a:p>
            <a:pPr marL="0" lvl="0" indent="0">
              <a:spcBef>
                <a:spcPts val="638"/>
              </a:spcBef>
              <a:buClr>
                <a:srgbClr val="F0A22E"/>
              </a:buClr>
              <a:buSzPct val="70000"/>
              <a:buFont typeface="Wingdings 2"/>
              <a:buChar char=""/>
            </a:pPr>
            <a:r>
              <a:rPr lang="cs-CZ" sz="2000" dirty="0">
                <a:latin typeface="Arial" pitchFamily="34"/>
              </a:rPr>
              <a:t>Walter </a:t>
            </a:r>
            <a:r>
              <a:rPr lang="cs-CZ" sz="2000" dirty="0" err="1">
                <a:latin typeface="Arial" pitchFamily="34"/>
              </a:rPr>
              <a:t>Scott´s</a:t>
            </a:r>
            <a:r>
              <a:rPr lang="cs-CZ" sz="2000" dirty="0">
                <a:latin typeface="Arial" pitchFamily="34"/>
              </a:rPr>
              <a:t> </a:t>
            </a:r>
            <a:r>
              <a:rPr lang="cs-CZ" sz="2000" dirty="0" err="1">
                <a:latin typeface="Arial" pitchFamily="34"/>
              </a:rPr>
              <a:t>historical</a:t>
            </a:r>
            <a:r>
              <a:rPr lang="cs-CZ" sz="2000" dirty="0">
                <a:latin typeface="Arial" pitchFamily="34"/>
              </a:rPr>
              <a:t> novel </a:t>
            </a:r>
            <a:r>
              <a:rPr lang="cs-CZ" sz="2000" i="1" dirty="0" err="1">
                <a:latin typeface="Arial" pitchFamily="34"/>
              </a:rPr>
              <a:t>Ivanhoe</a:t>
            </a:r>
            <a:r>
              <a:rPr lang="cs-CZ" sz="2000" i="1" dirty="0">
                <a:latin typeface="Arial" pitchFamily="34"/>
              </a:rPr>
              <a:t> </a:t>
            </a:r>
            <a:r>
              <a:rPr lang="cs-CZ" sz="2000" dirty="0">
                <a:latin typeface="Arial" pitchFamily="34"/>
              </a:rPr>
              <a:t>(1819) – </a:t>
            </a:r>
            <a:r>
              <a:rPr lang="cs-CZ" sz="2000" dirty="0" err="1">
                <a:latin typeface="Arial" pitchFamily="34"/>
              </a:rPr>
              <a:t>treats</a:t>
            </a:r>
            <a:r>
              <a:rPr lang="cs-CZ" sz="2000" dirty="0">
                <a:latin typeface="Arial" pitchFamily="34"/>
              </a:rPr>
              <a:t> </a:t>
            </a:r>
            <a:r>
              <a:rPr lang="cs-CZ" sz="2000" dirty="0" err="1">
                <a:latin typeface="Arial" pitchFamily="34"/>
              </a:rPr>
              <a:t>the</a:t>
            </a:r>
            <a:r>
              <a:rPr lang="cs-CZ" sz="2000" dirty="0">
                <a:latin typeface="Arial" pitchFamily="34"/>
              </a:rPr>
              <a:t> </a:t>
            </a:r>
            <a:r>
              <a:rPr lang="cs-CZ" sz="2000" dirty="0" err="1">
                <a:latin typeface="Arial" pitchFamily="34"/>
              </a:rPr>
              <a:t>tension</a:t>
            </a:r>
            <a:r>
              <a:rPr lang="cs-CZ" sz="2000" dirty="0">
                <a:latin typeface="Arial" pitchFamily="34"/>
              </a:rPr>
              <a:t> </a:t>
            </a:r>
            <a:r>
              <a:rPr lang="cs-CZ" sz="2000" dirty="0" err="1">
                <a:latin typeface="Arial" pitchFamily="34"/>
              </a:rPr>
              <a:t>between</a:t>
            </a:r>
            <a:r>
              <a:rPr lang="cs-CZ" sz="2000" dirty="0">
                <a:latin typeface="Arial" pitchFamily="34"/>
              </a:rPr>
              <a:t> </a:t>
            </a:r>
            <a:r>
              <a:rPr lang="cs-CZ" sz="2000" dirty="0" err="1">
                <a:latin typeface="Arial" pitchFamily="34"/>
              </a:rPr>
              <a:t>the</a:t>
            </a:r>
            <a:r>
              <a:rPr lang="cs-CZ" sz="2000" dirty="0">
                <a:latin typeface="Arial" pitchFamily="34"/>
              </a:rPr>
              <a:t> last </a:t>
            </a:r>
            <a:r>
              <a:rPr lang="cs-CZ" sz="2000" dirty="0" err="1">
                <a:latin typeface="Arial" pitchFamily="34"/>
              </a:rPr>
              <a:t>of</a:t>
            </a:r>
            <a:r>
              <a:rPr lang="cs-CZ" sz="2000" dirty="0">
                <a:latin typeface="Arial" pitchFamily="34"/>
              </a:rPr>
              <a:t> </a:t>
            </a:r>
            <a:r>
              <a:rPr lang="cs-CZ" sz="2000" dirty="0" err="1">
                <a:latin typeface="Arial" pitchFamily="34"/>
              </a:rPr>
              <a:t>the</a:t>
            </a:r>
            <a:r>
              <a:rPr lang="cs-CZ" sz="2000" dirty="0">
                <a:latin typeface="Arial" pitchFamily="34"/>
              </a:rPr>
              <a:t> </a:t>
            </a:r>
            <a:r>
              <a:rPr lang="cs-CZ" sz="2000" dirty="0" err="1">
                <a:latin typeface="Arial" pitchFamily="34"/>
              </a:rPr>
              <a:t>Anglo-Saxon</a:t>
            </a:r>
            <a:r>
              <a:rPr lang="cs-CZ" sz="2000" dirty="0">
                <a:latin typeface="Arial" pitchFamily="34"/>
              </a:rPr>
              <a:t> nobility and </a:t>
            </a:r>
            <a:r>
              <a:rPr lang="cs-CZ" sz="2000" dirty="0" err="1">
                <a:latin typeface="Arial" pitchFamily="34"/>
              </a:rPr>
              <a:t>the</a:t>
            </a:r>
            <a:r>
              <a:rPr lang="cs-CZ" sz="2000" dirty="0">
                <a:latin typeface="Arial" pitchFamily="34"/>
              </a:rPr>
              <a:t> </a:t>
            </a:r>
            <a:r>
              <a:rPr lang="cs-CZ" sz="2000" dirty="0" err="1">
                <a:latin typeface="Arial" pitchFamily="34"/>
              </a:rPr>
              <a:t>new</a:t>
            </a:r>
            <a:r>
              <a:rPr lang="cs-CZ" sz="2000" dirty="0">
                <a:latin typeface="Arial" pitchFamily="34"/>
              </a:rPr>
              <a:t> Norman </a:t>
            </a:r>
            <a:r>
              <a:rPr lang="cs-CZ" sz="2000" dirty="0" err="1">
                <a:latin typeface="Arial" pitchFamily="34"/>
              </a:rPr>
              <a:t>rulers</a:t>
            </a:r>
            <a:endParaRPr lang="cs-CZ" sz="2000" dirty="0">
              <a:latin typeface="Arial" pitchFamily="34"/>
            </a:endParaRPr>
          </a:p>
          <a:p>
            <a:pPr marL="0" lvl="0" indent="0">
              <a:spcBef>
                <a:spcPts val="638"/>
              </a:spcBef>
              <a:buNone/>
            </a:pPr>
            <a:r>
              <a:rPr lang="x-none" sz="2000" dirty="0">
                <a:latin typeface="Arial" pitchFamily="34"/>
              </a:rPr>
              <a:t>´</a:t>
            </a:r>
          </a:p>
          <a:p>
            <a:pPr marL="0" lvl="0" indent="0">
              <a:spcBef>
                <a:spcPts val="638"/>
              </a:spcBef>
              <a:buNone/>
            </a:pPr>
            <a:endParaRPr lang="cs-CZ" sz="2000" dirty="0">
              <a:latin typeface="Arial" pitchFamily="34"/>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name="page26">
    <p:spTree>
      <p:nvGrpSpPr>
        <p:cNvPr id="1" name=""/>
        <p:cNvGrpSpPr/>
        <p:nvPr/>
      </p:nvGrpSpPr>
      <p:grpSpPr>
        <a:xfrm>
          <a:off x="0" y="0"/>
          <a:ext cx="0" cy="0"/>
          <a:chOff x="0" y="0"/>
          <a:chExt cx="0" cy="0"/>
        </a:xfrm>
      </p:grpSpPr>
      <p:sp>
        <p:nvSpPr>
          <p:cNvPr id="4" name="Zástupný symbol pro datum 1"/>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2" name="Nadpis 4"/>
          <p:cNvSpPr txBox="1">
            <a:spLocks noGrp="1"/>
          </p:cNvSpPr>
          <p:nvPr>
            <p:ph type="title" idx="4294967295"/>
          </p:nvPr>
        </p:nvSpPr>
        <p:spPr>
          <a:xfrm>
            <a:off x="457200" y="457200"/>
            <a:ext cx="8686800" cy="838200"/>
          </a:xfrm>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cs-CZ"/>
              <a:t>             Changes under the Normans</a:t>
            </a:r>
          </a:p>
        </p:txBody>
      </p:sp>
      <p:sp>
        <p:nvSpPr>
          <p:cNvPr id="3" name="Zástupný symbol pro obsah 5"/>
          <p:cNvSpPr txBox="1">
            <a:spLocks noGrp="1"/>
          </p:cNvSpPr>
          <p:nvPr>
            <p:ph type="body" idx="4294967295"/>
          </p:nvPr>
        </p:nvSpPr>
        <p:spPr>
          <a:xfrm>
            <a:off x="457200" y="1554163"/>
            <a:ext cx="8686800" cy="4525962"/>
          </a:xfrm>
        </p:spPr>
        <p:txBody>
          <a:bodyPr>
            <a:normAutofit fontScale="77500" lnSpcReduction="20000"/>
          </a:bodyPr>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marL="0" lvl="1" indent="0">
              <a:spcBef>
                <a:spcPts val="558"/>
              </a:spcBef>
              <a:spcAft>
                <a:spcPts val="1417"/>
              </a:spcAft>
              <a:buClr>
                <a:srgbClr val="F0A22E"/>
              </a:buClr>
              <a:buSzPct val="70000"/>
              <a:buFont typeface="Wingdings 2"/>
              <a:buChar char=""/>
            </a:pPr>
            <a:r>
              <a:rPr lang="en-US" sz="2000" dirty="0" smtClean="0">
                <a:latin typeface="Arial" pitchFamily="34"/>
              </a:rPr>
              <a:t>Replacement of the ruling </a:t>
            </a:r>
            <a:r>
              <a:rPr lang="cs-CZ" sz="2000" dirty="0" err="1" smtClean="0">
                <a:latin typeface="Arial" pitchFamily="34"/>
              </a:rPr>
              <a:t>élite</a:t>
            </a:r>
            <a:r>
              <a:rPr lang="en-US" sz="2000" dirty="0" smtClean="0">
                <a:latin typeface="Arial" pitchFamily="34"/>
              </a:rPr>
              <a:t>, end of the Anglo-Saxon way of life</a:t>
            </a:r>
          </a:p>
          <a:p>
            <a:pPr marL="0" lvl="1" indent="0">
              <a:spcBef>
                <a:spcPts val="558"/>
              </a:spcBef>
              <a:spcAft>
                <a:spcPts val="1417"/>
              </a:spcAft>
              <a:buClr>
                <a:srgbClr val="F0A22E"/>
              </a:buClr>
              <a:buSzPct val="70000"/>
              <a:buFont typeface="Wingdings 2"/>
              <a:buChar char=""/>
            </a:pPr>
            <a:r>
              <a:rPr lang="en-US" sz="2000" dirty="0">
                <a:latin typeface="Arial" pitchFamily="34"/>
              </a:rPr>
              <a:t>England moves from the periphery to very close contact with the </a:t>
            </a:r>
            <a:r>
              <a:rPr lang="en-US" sz="2000" dirty="0" smtClean="0">
                <a:latin typeface="Arial" pitchFamily="34"/>
              </a:rPr>
              <a:t>Continent</a:t>
            </a:r>
          </a:p>
          <a:p>
            <a:pPr marL="0" lvl="1" indent="0">
              <a:spcBef>
                <a:spcPts val="558"/>
              </a:spcBef>
              <a:spcAft>
                <a:spcPts val="1417"/>
              </a:spcAft>
              <a:buClr>
                <a:srgbClr val="F0A22E"/>
              </a:buClr>
              <a:buSzPct val="70000"/>
              <a:buFont typeface="Wingdings 2"/>
              <a:buChar char=""/>
            </a:pPr>
            <a:r>
              <a:rPr lang="en-US" sz="2000" dirty="0" smtClean="0">
                <a:latin typeface="Arial" pitchFamily="34"/>
              </a:rPr>
              <a:t>A system of centralized government with very efficient administration (via Domesday Book)</a:t>
            </a:r>
          </a:p>
          <a:p>
            <a:pPr marL="0" lvl="1" indent="0">
              <a:spcBef>
                <a:spcPts val="558"/>
              </a:spcBef>
              <a:spcAft>
                <a:spcPts val="1417"/>
              </a:spcAft>
              <a:buClr>
                <a:srgbClr val="F0A22E"/>
              </a:buClr>
              <a:buSzPct val="70000"/>
              <a:buFont typeface="Wingdings 2"/>
              <a:buChar char=""/>
            </a:pPr>
            <a:r>
              <a:rPr lang="en-US" sz="2000" dirty="0" smtClean="0"/>
              <a:t>Feudalism - receiving </a:t>
            </a:r>
            <a:r>
              <a:rPr lang="en-US" sz="2000" dirty="0"/>
              <a:t>land from a lord in return for loyalty and </a:t>
            </a:r>
            <a:r>
              <a:rPr lang="en-US" sz="2000" dirty="0" smtClean="0"/>
              <a:t>service</a:t>
            </a:r>
          </a:p>
          <a:p>
            <a:pPr marL="0" lvl="1" indent="0">
              <a:spcBef>
                <a:spcPts val="558"/>
              </a:spcBef>
              <a:spcAft>
                <a:spcPts val="1417"/>
              </a:spcAft>
              <a:buClr>
                <a:srgbClr val="F0A22E"/>
              </a:buClr>
              <a:buSzPct val="70000"/>
              <a:buFont typeface="Wingdings 2"/>
              <a:buChar char=""/>
            </a:pPr>
            <a:r>
              <a:rPr lang="en-US" sz="2000" dirty="0" smtClean="0">
                <a:latin typeface="Arial" pitchFamily="34"/>
              </a:rPr>
              <a:t>Increased power of the Church (the Norman bishops very close to the Monarch)</a:t>
            </a:r>
          </a:p>
          <a:p>
            <a:pPr marL="0" lvl="0" indent="0">
              <a:spcBef>
                <a:spcPts val="638"/>
              </a:spcBef>
              <a:buClr>
                <a:srgbClr val="F0A22E"/>
              </a:buClr>
              <a:buSzPct val="70000"/>
              <a:buFont typeface="Wingdings 2"/>
              <a:buChar char=""/>
            </a:pPr>
            <a:r>
              <a:rPr lang="en-US" sz="2000" dirty="0" smtClean="0">
                <a:latin typeface="Arial" pitchFamily="34"/>
              </a:rPr>
              <a:t>Loss of w</a:t>
            </a:r>
            <a:r>
              <a:rPr lang="cs-CZ" sz="2000" dirty="0" err="1" smtClean="0">
                <a:latin typeface="Arial" pitchFamily="34"/>
              </a:rPr>
              <a:t>omen´s</a:t>
            </a:r>
            <a:r>
              <a:rPr lang="cs-CZ" sz="2000" dirty="0" smtClean="0">
                <a:latin typeface="Arial" pitchFamily="34"/>
              </a:rPr>
              <a:t> </a:t>
            </a:r>
            <a:r>
              <a:rPr lang="cs-CZ" sz="2000" dirty="0" err="1" smtClean="0">
                <a:latin typeface="Arial" pitchFamily="34"/>
              </a:rPr>
              <a:t>rights</a:t>
            </a:r>
            <a:r>
              <a:rPr lang="cs-CZ" sz="2000" dirty="0">
                <a:latin typeface="Arial" pitchFamily="34"/>
              </a:rPr>
              <a:t> </a:t>
            </a:r>
            <a:r>
              <a:rPr lang="en-US" sz="2000" dirty="0" smtClean="0">
                <a:latin typeface="Arial" pitchFamily="34"/>
              </a:rPr>
              <a:t>&gt; t</a:t>
            </a:r>
            <a:r>
              <a:rPr lang="cs-CZ" sz="2000" dirty="0" smtClean="0">
                <a:latin typeface="Arial" pitchFamily="34"/>
              </a:rPr>
              <a:t>he </a:t>
            </a:r>
            <a:r>
              <a:rPr lang="cs-CZ" sz="2000" dirty="0" err="1">
                <a:latin typeface="Arial" pitchFamily="34"/>
              </a:rPr>
              <a:t>relative</a:t>
            </a:r>
            <a:r>
              <a:rPr lang="cs-CZ" sz="2000" dirty="0">
                <a:latin typeface="Arial" pitchFamily="34"/>
              </a:rPr>
              <a:t> </a:t>
            </a:r>
            <a:r>
              <a:rPr lang="cs-CZ" sz="2000" dirty="0" err="1">
                <a:latin typeface="Arial" pitchFamily="34"/>
              </a:rPr>
              <a:t>freedom</a:t>
            </a:r>
            <a:r>
              <a:rPr lang="cs-CZ" sz="2000" dirty="0">
                <a:latin typeface="Arial" pitchFamily="34"/>
              </a:rPr>
              <a:t> </a:t>
            </a:r>
            <a:r>
              <a:rPr lang="cs-CZ" sz="2000" dirty="0" err="1">
                <a:latin typeface="Arial" pitchFamily="34"/>
              </a:rPr>
              <a:t>of</a:t>
            </a:r>
            <a:r>
              <a:rPr lang="cs-CZ" sz="2000" dirty="0">
                <a:latin typeface="Arial" pitchFamily="34"/>
              </a:rPr>
              <a:t> A-S </a:t>
            </a:r>
            <a:r>
              <a:rPr lang="cs-CZ" sz="2000" dirty="0" err="1">
                <a:latin typeface="Arial" pitchFamily="34"/>
              </a:rPr>
              <a:t>women</a:t>
            </a:r>
            <a:r>
              <a:rPr lang="cs-CZ" sz="2000" dirty="0">
                <a:latin typeface="Arial" pitchFamily="34"/>
              </a:rPr>
              <a:t> </a:t>
            </a:r>
            <a:r>
              <a:rPr lang="cs-CZ" sz="2000" dirty="0" err="1">
                <a:latin typeface="Arial" pitchFamily="34"/>
              </a:rPr>
              <a:t>replaced</a:t>
            </a:r>
            <a:r>
              <a:rPr lang="cs-CZ" sz="2000" dirty="0">
                <a:latin typeface="Arial" pitchFamily="34"/>
              </a:rPr>
              <a:t> </a:t>
            </a:r>
            <a:r>
              <a:rPr lang="cs-CZ" sz="2000" dirty="0" err="1">
                <a:latin typeface="Arial" pitchFamily="34"/>
              </a:rPr>
              <a:t>with</a:t>
            </a:r>
            <a:r>
              <a:rPr lang="cs-CZ" sz="2000" dirty="0">
                <a:latin typeface="Arial" pitchFamily="34"/>
              </a:rPr>
              <a:t>  </a:t>
            </a:r>
            <a:r>
              <a:rPr lang="cs-CZ" sz="2000" dirty="0" err="1">
                <a:latin typeface="Arial" pitchFamily="34"/>
              </a:rPr>
              <a:t>increased</a:t>
            </a:r>
            <a:r>
              <a:rPr lang="cs-CZ" sz="2000" dirty="0">
                <a:latin typeface="Arial" pitchFamily="34"/>
              </a:rPr>
              <a:t> </a:t>
            </a:r>
            <a:r>
              <a:rPr lang="cs-CZ" sz="2000" dirty="0" err="1">
                <a:latin typeface="Arial" pitchFamily="34"/>
              </a:rPr>
              <a:t>subordination</a:t>
            </a:r>
            <a:endParaRPr lang="cs-CZ" sz="2000" dirty="0">
              <a:latin typeface="Arial" pitchFamily="34"/>
            </a:endParaRPr>
          </a:p>
          <a:p>
            <a:pPr marL="0" lvl="1" indent="0">
              <a:spcBef>
                <a:spcPts val="558"/>
              </a:spcBef>
              <a:spcAft>
                <a:spcPts val="1417"/>
              </a:spcAft>
              <a:buClr>
                <a:srgbClr val="F0A22E"/>
              </a:buClr>
              <a:buSzPct val="70000"/>
              <a:buFont typeface="Wingdings 2"/>
              <a:buChar char=""/>
            </a:pPr>
            <a:r>
              <a:rPr lang="cs-CZ" sz="1600" i="1" dirty="0">
                <a:latin typeface="Arial" pitchFamily="34"/>
              </a:rPr>
              <a:t>“</a:t>
            </a:r>
            <a:r>
              <a:rPr lang="cs-CZ" sz="1600" i="1" dirty="0" err="1">
                <a:latin typeface="Arial" pitchFamily="34"/>
              </a:rPr>
              <a:t>The</a:t>
            </a:r>
            <a:r>
              <a:rPr lang="cs-CZ" sz="1600" i="1" dirty="0">
                <a:latin typeface="Arial" pitchFamily="34"/>
              </a:rPr>
              <a:t> Norman </a:t>
            </a:r>
            <a:r>
              <a:rPr lang="cs-CZ" sz="1600" i="1" dirty="0" err="1">
                <a:latin typeface="Arial" pitchFamily="34"/>
              </a:rPr>
              <a:t>Conquest</a:t>
            </a:r>
            <a:r>
              <a:rPr lang="cs-CZ" sz="1600" i="1" dirty="0">
                <a:latin typeface="Arial" pitchFamily="34"/>
              </a:rPr>
              <a:t> </a:t>
            </a:r>
            <a:r>
              <a:rPr lang="cs-CZ" sz="1600" i="1" dirty="0" err="1">
                <a:latin typeface="Arial" pitchFamily="34"/>
              </a:rPr>
              <a:t>brought</a:t>
            </a:r>
            <a:r>
              <a:rPr lang="cs-CZ" sz="1600" i="1" dirty="0">
                <a:latin typeface="Arial" pitchFamily="34"/>
              </a:rPr>
              <a:t> </a:t>
            </a:r>
            <a:r>
              <a:rPr lang="cs-CZ" sz="1600" i="1" dirty="0" err="1">
                <a:latin typeface="Arial" pitchFamily="34"/>
              </a:rPr>
              <a:t>with</a:t>
            </a:r>
            <a:r>
              <a:rPr lang="cs-CZ" sz="1600" i="1" dirty="0">
                <a:latin typeface="Arial" pitchFamily="34"/>
              </a:rPr>
              <a:t> </a:t>
            </a:r>
            <a:r>
              <a:rPr lang="cs-CZ" sz="1600" i="1" dirty="0" err="1">
                <a:latin typeface="Arial" pitchFamily="34"/>
              </a:rPr>
              <a:t>it</a:t>
            </a:r>
            <a:r>
              <a:rPr lang="cs-CZ" sz="1600" i="1" dirty="0">
                <a:latin typeface="Arial" pitchFamily="34"/>
              </a:rPr>
              <a:t> </a:t>
            </a:r>
            <a:r>
              <a:rPr lang="cs-CZ" sz="1600" i="1" dirty="0" err="1">
                <a:latin typeface="Arial" pitchFamily="34"/>
              </a:rPr>
              <a:t>the</a:t>
            </a:r>
            <a:r>
              <a:rPr lang="cs-CZ" sz="1600" i="1" dirty="0">
                <a:latin typeface="Arial" pitchFamily="34"/>
              </a:rPr>
              <a:t> </a:t>
            </a:r>
            <a:r>
              <a:rPr lang="cs-CZ" sz="1600" i="1" dirty="0" err="1">
                <a:latin typeface="Arial" pitchFamily="34"/>
              </a:rPr>
              <a:t>customs</a:t>
            </a:r>
            <a:r>
              <a:rPr lang="cs-CZ" sz="1600" i="1" dirty="0">
                <a:latin typeface="Arial" pitchFamily="34"/>
              </a:rPr>
              <a:t> and </a:t>
            </a:r>
            <a:r>
              <a:rPr lang="cs-CZ" sz="1600" i="1" dirty="0" err="1">
                <a:latin typeface="Arial" pitchFamily="34"/>
              </a:rPr>
              <a:t>laws</a:t>
            </a:r>
            <a:r>
              <a:rPr lang="cs-CZ" sz="1600" i="1" dirty="0">
                <a:latin typeface="Arial" pitchFamily="34"/>
              </a:rPr>
              <a:t> </a:t>
            </a:r>
            <a:r>
              <a:rPr lang="cs-CZ" sz="1600" i="1" dirty="0" err="1">
                <a:latin typeface="Arial" pitchFamily="34"/>
              </a:rPr>
              <a:t>of</a:t>
            </a:r>
            <a:r>
              <a:rPr lang="cs-CZ" sz="1600" i="1" dirty="0">
                <a:latin typeface="Arial" pitchFamily="34"/>
              </a:rPr>
              <a:t> </a:t>
            </a:r>
            <a:r>
              <a:rPr lang="cs-CZ" sz="1600" i="1" dirty="0" err="1">
                <a:latin typeface="Arial" pitchFamily="34"/>
              </a:rPr>
              <a:t>the</a:t>
            </a:r>
            <a:r>
              <a:rPr lang="cs-CZ" sz="1600" i="1" dirty="0">
                <a:latin typeface="Arial" pitchFamily="34"/>
              </a:rPr>
              <a:t> </a:t>
            </a:r>
            <a:r>
              <a:rPr lang="cs-CZ" sz="1600" i="1" dirty="0" err="1">
                <a:latin typeface="Arial" pitchFamily="34"/>
              </a:rPr>
              <a:t>Normans</a:t>
            </a:r>
            <a:r>
              <a:rPr lang="cs-CZ" sz="1600" i="1" dirty="0">
                <a:latin typeface="Arial" pitchFamily="34"/>
              </a:rPr>
              <a:t>. </a:t>
            </a:r>
            <a:r>
              <a:rPr lang="cs-CZ" sz="1600" i="1" dirty="0" err="1">
                <a:latin typeface="Arial" pitchFamily="34"/>
              </a:rPr>
              <a:t>This</a:t>
            </a:r>
            <a:r>
              <a:rPr lang="cs-CZ" sz="1600" i="1" dirty="0">
                <a:latin typeface="Arial" pitchFamily="34"/>
              </a:rPr>
              <a:t> had a negative </a:t>
            </a:r>
            <a:r>
              <a:rPr lang="cs-CZ" sz="1600" i="1" dirty="0" err="1">
                <a:latin typeface="Arial" pitchFamily="34"/>
              </a:rPr>
              <a:t>impact</a:t>
            </a:r>
            <a:r>
              <a:rPr lang="cs-CZ" sz="1600" i="1" dirty="0">
                <a:latin typeface="Arial" pitchFamily="34"/>
              </a:rPr>
              <a:t> on </a:t>
            </a:r>
            <a:r>
              <a:rPr lang="cs-CZ" sz="1600" i="1" dirty="0" err="1">
                <a:latin typeface="Arial" pitchFamily="34"/>
              </a:rPr>
              <a:t>the</a:t>
            </a:r>
            <a:r>
              <a:rPr lang="cs-CZ" sz="1600" i="1" dirty="0">
                <a:latin typeface="Arial" pitchFamily="34"/>
              </a:rPr>
              <a:t> </a:t>
            </a:r>
            <a:r>
              <a:rPr lang="cs-CZ" sz="1600" i="1" dirty="0" err="1">
                <a:latin typeface="Arial" pitchFamily="34"/>
              </a:rPr>
              <a:t>position</a:t>
            </a:r>
            <a:r>
              <a:rPr lang="cs-CZ" sz="1600" i="1" dirty="0">
                <a:latin typeface="Arial" pitchFamily="34"/>
              </a:rPr>
              <a:t> </a:t>
            </a:r>
            <a:r>
              <a:rPr lang="cs-CZ" sz="1600" i="1" dirty="0" err="1">
                <a:latin typeface="Arial" pitchFamily="34"/>
              </a:rPr>
              <a:t>of</a:t>
            </a:r>
            <a:r>
              <a:rPr lang="cs-CZ" sz="1600" i="1" dirty="0">
                <a:latin typeface="Arial" pitchFamily="34"/>
              </a:rPr>
              <a:t> </a:t>
            </a:r>
            <a:r>
              <a:rPr lang="cs-CZ" sz="1600" i="1" dirty="0" err="1">
                <a:latin typeface="Arial" pitchFamily="34"/>
              </a:rPr>
              <a:t>women</a:t>
            </a:r>
            <a:r>
              <a:rPr lang="cs-CZ" sz="1600" i="1" dirty="0">
                <a:latin typeface="Arial" pitchFamily="34"/>
              </a:rPr>
              <a:t>. </a:t>
            </a:r>
            <a:r>
              <a:rPr lang="cs-CZ" sz="1600" i="1" dirty="0" err="1">
                <a:latin typeface="Arial" pitchFamily="34"/>
              </a:rPr>
              <a:t>Now</a:t>
            </a:r>
            <a:r>
              <a:rPr lang="cs-CZ" sz="1600" i="1" dirty="0">
                <a:latin typeface="Arial" pitchFamily="34"/>
              </a:rPr>
              <a:t> </a:t>
            </a:r>
            <a:r>
              <a:rPr lang="cs-CZ" sz="1600" i="1" dirty="0" err="1">
                <a:latin typeface="Arial" pitchFamily="34"/>
              </a:rPr>
              <a:t>they</a:t>
            </a:r>
            <a:r>
              <a:rPr lang="cs-CZ" sz="1600" i="1" dirty="0">
                <a:latin typeface="Arial" pitchFamily="34"/>
              </a:rPr>
              <a:t> had a very limited </a:t>
            </a:r>
            <a:r>
              <a:rPr lang="cs-CZ" sz="1600" i="1" dirty="0" err="1">
                <a:latin typeface="Arial" pitchFamily="34"/>
              </a:rPr>
              <a:t>share</a:t>
            </a:r>
            <a:r>
              <a:rPr lang="cs-CZ" sz="1600" i="1" dirty="0">
                <a:latin typeface="Arial" pitchFamily="34"/>
              </a:rPr>
              <a:t> in </a:t>
            </a:r>
            <a:r>
              <a:rPr lang="cs-CZ" sz="1600" i="1" dirty="0" err="1">
                <a:latin typeface="Arial" pitchFamily="34"/>
              </a:rPr>
              <a:t>the</a:t>
            </a:r>
            <a:r>
              <a:rPr lang="cs-CZ" sz="1600" i="1" dirty="0">
                <a:latin typeface="Arial" pitchFamily="34"/>
              </a:rPr>
              <a:t> </a:t>
            </a:r>
            <a:r>
              <a:rPr lang="cs-CZ" sz="1600" i="1" dirty="0" err="1">
                <a:latin typeface="Arial" pitchFamily="34"/>
              </a:rPr>
              <a:t>feudal</a:t>
            </a:r>
            <a:r>
              <a:rPr lang="cs-CZ" sz="1600" i="1" dirty="0">
                <a:latin typeface="Arial" pitchFamily="34"/>
              </a:rPr>
              <a:t> </a:t>
            </a:r>
            <a:r>
              <a:rPr lang="cs-CZ" sz="1600" i="1" dirty="0" err="1">
                <a:latin typeface="Arial" pitchFamily="34"/>
              </a:rPr>
              <a:t>land-owning</a:t>
            </a:r>
            <a:r>
              <a:rPr lang="cs-CZ" sz="1600" i="1" dirty="0">
                <a:latin typeface="Arial" pitchFamily="34"/>
              </a:rPr>
              <a:t> and </a:t>
            </a:r>
            <a:r>
              <a:rPr lang="cs-CZ" sz="1600" i="1" dirty="0" err="1">
                <a:latin typeface="Arial" pitchFamily="34"/>
              </a:rPr>
              <a:t>politics</a:t>
            </a:r>
            <a:r>
              <a:rPr lang="cs-CZ" sz="1600" i="1" dirty="0">
                <a:latin typeface="Arial" pitchFamily="34"/>
              </a:rPr>
              <a:t>; </a:t>
            </a:r>
            <a:r>
              <a:rPr lang="cs-CZ" sz="1600" i="1" dirty="0" err="1">
                <a:latin typeface="Arial" pitchFamily="34"/>
              </a:rPr>
              <a:t>their</a:t>
            </a:r>
            <a:r>
              <a:rPr lang="cs-CZ" sz="1600" i="1" dirty="0">
                <a:latin typeface="Arial" pitchFamily="34"/>
              </a:rPr>
              <a:t> role </a:t>
            </a:r>
            <a:r>
              <a:rPr lang="cs-CZ" sz="1600" i="1" dirty="0" err="1">
                <a:latin typeface="Arial" pitchFamily="34"/>
              </a:rPr>
              <a:t>was</a:t>
            </a:r>
            <a:r>
              <a:rPr lang="cs-CZ" sz="1600" i="1" dirty="0">
                <a:latin typeface="Arial" pitchFamily="34"/>
              </a:rPr>
              <a:t> 'to </a:t>
            </a:r>
            <a:r>
              <a:rPr lang="cs-CZ" sz="1600" i="1" dirty="0" err="1">
                <a:latin typeface="Arial" pitchFamily="34"/>
              </a:rPr>
              <a:t>marry</a:t>
            </a:r>
            <a:r>
              <a:rPr lang="cs-CZ" sz="1600" i="1" dirty="0">
                <a:latin typeface="Arial" pitchFamily="34"/>
              </a:rPr>
              <a:t> and to serve'. </a:t>
            </a:r>
            <a:r>
              <a:rPr lang="cs-CZ" sz="1600" i="1" dirty="0" err="1">
                <a:latin typeface="Arial" pitchFamily="34"/>
              </a:rPr>
              <a:t>The</a:t>
            </a:r>
            <a:r>
              <a:rPr lang="cs-CZ" sz="1600" i="1" dirty="0">
                <a:latin typeface="Arial" pitchFamily="34"/>
              </a:rPr>
              <a:t> </a:t>
            </a:r>
            <a:r>
              <a:rPr lang="cs-CZ" sz="1600" i="1" dirty="0" err="1">
                <a:latin typeface="Arial" pitchFamily="34"/>
              </a:rPr>
              <a:t>wife</a:t>
            </a:r>
            <a:r>
              <a:rPr lang="cs-CZ" sz="1600" i="1" dirty="0">
                <a:latin typeface="Arial" pitchFamily="34"/>
              </a:rPr>
              <a:t> </a:t>
            </a:r>
            <a:r>
              <a:rPr lang="cs-CZ" sz="1600" i="1" dirty="0" err="1">
                <a:latin typeface="Arial" pitchFamily="34"/>
              </a:rPr>
              <a:t>was</a:t>
            </a:r>
            <a:r>
              <a:rPr lang="cs-CZ" sz="1600" i="1" dirty="0">
                <a:latin typeface="Arial" pitchFamily="34"/>
              </a:rPr>
              <a:t> </a:t>
            </a:r>
            <a:r>
              <a:rPr lang="cs-CZ" sz="1600" i="1" dirty="0" err="1">
                <a:latin typeface="Arial" pitchFamily="34"/>
              </a:rPr>
              <a:t>given</a:t>
            </a:r>
            <a:r>
              <a:rPr lang="cs-CZ" sz="1600" i="1" dirty="0">
                <a:latin typeface="Arial" pitchFamily="34"/>
              </a:rPr>
              <a:t> in </a:t>
            </a:r>
            <a:r>
              <a:rPr lang="cs-CZ" sz="1600" i="1" dirty="0" err="1">
                <a:latin typeface="Arial" pitchFamily="34"/>
              </a:rPr>
              <a:t>marriage</a:t>
            </a:r>
            <a:r>
              <a:rPr lang="cs-CZ" sz="1600" i="1" dirty="0">
                <a:latin typeface="Arial" pitchFamily="34"/>
              </a:rPr>
              <a:t> as a token </a:t>
            </a:r>
            <a:r>
              <a:rPr lang="cs-CZ" sz="1600" i="1" dirty="0" err="1">
                <a:latin typeface="Arial" pitchFamily="34"/>
              </a:rPr>
              <a:t>of</a:t>
            </a:r>
            <a:r>
              <a:rPr lang="cs-CZ" sz="1600" i="1" dirty="0">
                <a:latin typeface="Arial" pitchFamily="34"/>
              </a:rPr>
              <a:t> </a:t>
            </a:r>
            <a:r>
              <a:rPr lang="cs-CZ" sz="1600" i="1" dirty="0" err="1">
                <a:latin typeface="Arial" pitchFamily="34"/>
              </a:rPr>
              <a:t>land</a:t>
            </a:r>
            <a:r>
              <a:rPr lang="cs-CZ" sz="1600" i="1" dirty="0">
                <a:latin typeface="Arial" pitchFamily="34"/>
              </a:rPr>
              <a:t>-transfer, and </a:t>
            </a:r>
            <a:r>
              <a:rPr lang="cs-CZ" sz="1600" i="1" dirty="0" err="1">
                <a:latin typeface="Arial" pitchFamily="34"/>
              </a:rPr>
              <a:t>the</a:t>
            </a:r>
            <a:r>
              <a:rPr lang="cs-CZ" sz="1600" i="1" dirty="0">
                <a:latin typeface="Arial" pitchFamily="34"/>
              </a:rPr>
              <a:t> </a:t>
            </a:r>
            <a:r>
              <a:rPr lang="cs-CZ" sz="1600" i="1" dirty="0" err="1">
                <a:latin typeface="Arial" pitchFamily="34"/>
              </a:rPr>
              <a:t>husband</a:t>
            </a:r>
            <a:r>
              <a:rPr lang="cs-CZ" sz="1600" i="1" dirty="0">
                <a:latin typeface="Arial" pitchFamily="34"/>
              </a:rPr>
              <a:t> </a:t>
            </a:r>
            <a:r>
              <a:rPr lang="cs-CZ" sz="1600" i="1" dirty="0" err="1">
                <a:latin typeface="Arial" pitchFamily="34"/>
              </a:rPr>
              <a:t>owned</a:t>
            </a:r>
            <a:r>
              <a:rPr lang="cs-CZ" sz="1600" i="1" dirty="0">
                <a:latin typeface="Arial" pitchFamily="34"/>
              </a:rPr>
              <a:t> </a:t>
            </a:r>
            <a:r>
              <a:rPr lang="cs-CZ" sz="1600" i="1" dirty="0" err="1">
                <a:latin typeface="Arial" pitchFamily="34"/>
              </a:rPr>
              <a:t>everything</a:t>
            </a:r>
            <a:r>
              <a:rPr lang="cs-CZ" sz="1600" i="1" dirty="0">
                <a:latin typeface="Arial" pitchFamily="34"/>
              </a:rPr>
              <a:t>. </a:t>
            </a:r>
            <a:r>
              <a:rPr lang="cs-CZ" sz="1600" i="1" dirty="0" err="1">
                <a:latin typeface="Arial" pitchFamily="34"/>
              </a:rPr>
              <a:t>Children</a:t>
            </a:r>
            <a:r>
              <a:rPr lang="cs-CZ" sz="1600" i="1" dirty="0">
                <a:latin typeface="Arial" pitchFamily="34"/>
              </a:rPr>
              <a:t> </a:t>
            </a:r>
            <a:r>
              <a:rPr lang="cs-CZ" sz="1600" i="1" dirty="0" err="1">
                <a:latin typeface="Arial" pitchFamily="34"/>
              </a:rPr>
              <a:t>were</a:t>
            </a:r>
            <a:r>
              <a:rPr lang="cs-CZ" sz="1600" i="1" dirty="0">
                <a:latin typeface="Arial" pitchFamily="34"/>
              </a:rPr>
              <a:t> </a:t>
            </a:r>
            <a:r>
              <a:rPr lang="cs-CZ" sz="1600" i="1" dirty="0" err="1">
                <a:latin typeface="Arial" pitchFamily="34"/>
              </a:rPr>
              <a:t>married</a:t>
            </a:r>
            <a:r>
              <a:rPr lang="cs-CZ" sz="1600" i="1" dirty="0">
                <a:latin typeface="Arial" pitchFamily="34"/>
              </a:rPr>
              <a:t> </a:t>
            </a:r>
            <a:r>
              <a:rPr lang="cs-CZ" sz="1600" i="1" dirty="0" err="1">
                <a:latin typeface="Arial" pitchFamily="34"/>
              </a:rPr>
              <a:t>off</a:t>
            </a:r>
            <a:r>
              <a:rPr lang="cs-CZ" sz="1600" i="1" dirty="0">
                <a:latin typeface="Arial" pitchFamily="34"/>
              </a:rPr>
              <a:t> </a:t>
            </a:r>
            <a:r>
              <a:rPr lang="cs-CZ" sz="1600" i="1" dirty="0" err="1">
                <a:latin typeface="Arial" pitchFamily="34"/>
              </a:rPr>
              <a:t>young</a:t>
            </a:r>
            <a:r>
              <a:rPr lang="cs-CZ" sz="1600" i="1" dirty="0">
                <a:latin typeface="Arial" pitchFamily="34"/>
              </a:rPr>
              <a:t>; </a:t>
            </a:r>
            <a:r>
              <a:rPr lang="cs-CZ" sz="1600" i="1" dirty="0" err="1">
                <a:latin typeface="Arial" pitchFamily="34"/>
              </a:rPr>
              <a:t>women</a:t>
            </a:r>
            <a:r>
              <a:rPr lang="cs-CZ" sz="1600" i="1" dirty="0">
                <a:latin typeface="Arial" pitchFamily="34"/>
              </a:rPr>
              <a:t> </a:t>
            </a:r>
            <a:r>
              <a:rPr lang="cs-CZ" sz="1600" i="1" dirty="0" err="1">
                <a:latin typeface="Arial" pitchFamily="34"/>
              </a:rPr>
              <a:t>were</a:t>
            </a:r>
            <a:r>
              <a:rPr lang="cs-CZ" sz="1600" i="1" dirty="0">
                <a:latin typeface="Arial" pitchFamily="34"/>
              </a:rPr>
              <a:t> sold to </a:t>
            </a:r>
            <a:r>
              <a:rPr lang="cs-CZ" sz="1600" i="1" dirty="0" err="1">
                <a:latin typeface="Arial" pitchFamily="34"/>
              </a:rPr>
              <a:t>whoever</a:t>
            </a:r>
            <a:r>
              <a:rPr lang="cs-CZ" sz="1600" i="1" dirty="0">
                <a:latin typeface="Arial" pitchFamily="34"/>
              </a:rPr>
              <a:t> </a:t>
            </a:r>
            <a:r>
              <a:rPr lang="cs-CZ" sz="1600" i="1" dirty="0" err="1">
                <a:latin typeface="Arial" pitchFamily="34"/>
              </a:rPr>
              <a:t>offered</a:t>
            </a:r>
            <a:r>
              <a:rPr lang="cs-CZ" sz="1600" i="1" dirty="0">
                <a:latin typeface="Arial" pitchFamily="34"/>
              </a:rPr>
              <a:t> </a:t>
            </a:r>
            <a:r>
              <a:rPr lang="cs-CZ" sz="1600" i="1" dirty="0" err="1">
                <a:latin typeface="Arial" pitchFamily="34"/>
              </a:rPr>
              <a:t>the</a:t>
            </a:r>
            <a:r>
              <a:rPr lang="cs-CZ" sz="1600" i="1" dirty="0">
                <a:latin typeface="Arial" pitchFamily="34"/>
              </a:rPr>
              <a:t> most to </a:t>
            </a:r>
            <a:r>
              <a:rPr lang="cs-CZ" sz="1600" i="1" dirty="0" err="1">
                <a:latin typeface="Arial" pitchFamily="34"/>
              </a:rPr>
              <a:t>the</a:t>
            </a:r>
            <a:r>
              <a:rPr lang="cs-CZ" sz="1600" i="1" dirty="0">
                <a:latin typeface="Arial" pitchFamily="34"/>
              </a:rPr>
              <a:t> lord. </a:t>
            </a:r>
            <a:r>
              <a:rPr lang="cs-CZ" sz="1600" i="1" dirty="0" err="1">
                <a:latin typeface="Arial" pitchFamily="34"/>
              </a:rPr>
              <a:t>Only</a:t>
            </a:r>
            <a:r>
              <a:rPr lang="cs-CZ" sz="1600" i="1" dirty="0">
                <a:latin typeface="Arial" pitchFamily="34"/>
              </a:rPr>
              <a:t> </a:t>
            </a:r>
            <a:r>
              <a:rPr lang="cs-CZ" sz="1600" i="1" dirty="0" err="1">
                <a:latin typeface="Arial" pitchFamily="34"/>
              </a:rPr>
              <a:t>peasants</a:t>
            </a:r>
            <a:r>
              <a:rPr lang="cs-CZ" sz="1600" i="1" dirty="0">
                <a:latin typeface="Arial" pitchFamily="34"/>
              </a:rPr>
              <a:t> </a:t>
            </a:r>
            <a:r>
              <a:rPr lang="cs-CZ" sz="1600" i="1" dirty="0" err="1">
                <a:latin typeface="Arial" pitchFamily="34"/>
              </a:rPr>
              <a:t>could</a:t>
            </a:r>
            <a:r>
              <a:rPr lang="cs-CZ" sz="1600" i="1" dirty="0">
                <a:latin typeface="Arial" pitchFamily="34"/>
              </a:rPr>
              <a:t> </a:t>
            </a:r>
            <a:r>
              <a:rPr lang="cs-CZ" sz="1600" i="1" dirty="0" err="1">
                <a:latin typeface="Arial" pitchFamily="34"/>
              </a:rPr>
              <a:t>marry</a:t>
            </a:r>
            <a:r>
              <a:rPr lang="cs-CZ" sz="1600" i="1" dirty="0">
                <a:latin typeface="Arial" pitchFamily="34"/>
              </a:rPr>
              <a:t> </a:t>
            </a:r>
            <a:r>
              <a:rPr lang="cs-CZ" sz="1600" i="1" dirty="0" err="1">
                <a:latin typeface="Arial" pitchFamily="34"/>
              </a:rPr>
              <a:t>out</a:t>
            </a:r>
            <a:r>
              <a:rPr lang="cs-CZ" sz="1600" i="1" dirty="0">
                <a:latin typeface="Arial" pitchFamily="34"/>
              </a:rPr>
              <a:t> </a:t>
            </a:r>
            <a:r>
              <a:rPr lang="cs-CZ" sz="1600" i="1" dirty="0" err="1">
                <a:latin typeface="Arial" pitchFamily="34"/>
              </a:rPr>
              <a:t>of</a:t>
            </a:r>
            <a:r>
              <a:rPr lang="cs-CZ" sz="1600" i="1" dirty="0">
                <a:latin typeface="Arial" pitchFamily="34"/>
              </a:rPr>
              <a:t> love. </a:t>
            </a:r>
            <a:r>
              <a:rPr lang="cs-CZ" sz="1600" i="1" dirty="0" err="1">
                <a:latin typeface="Arial" pitchFamily="34"/>
              </a:rPr>
              <a:t>The</a:t>
            </a:r>
            <a:r>
              <a:rPr lang="cs-CZ" sz="1600" i="1" dirty="0">
                <a:latin typeface="Arial" pitchFamily="34"/>
              </a:rPr>
              <a:t> </a:t>
            </a:r>
            <a:r>
              <a:rPr lang="cs-CZ" sz="1600" i="1" dirty="0" err="1">
                <a:latin typeface="Arial" pitchFamily="34"/>
              </a:rPr>
              <a:t>only</a:t>
            </a:r>
            <a:r>
              <a:rPr lang="cs-CZ" sz="1600" i="1" dirty="0">
                <a:latin typeface="Arial" pitchFamily="34"/>
              </a:rPr>
              <a:t> </a:t>
            </a:r>
            <a:r>
              <a:rPr lang="cs-CZ" sz="1600" i="1" dirty="0" err="1">
                <a:latin typeface="Arial" pitchFamily="34"/>
              </a:rPr>
              <a:t>women</a:t>
            </a:r>
            <a:r>
              <a:rPr lang="cs-CZ" sz="1600" i="1" dirty="0">
                <a:latin typeface="Arial" pitchFamily="34"/>
              </a:rPr>
              <a:t> </a:t>
            </a:r>
            <a:r>
              <a:rPr lang="cs-CZ" sz="1600" i="1" dirty="0" err="1">
                <a:latin typeface="Arial" pitchFamily="34"/>
              </a:rPr>
              <a:t>with</a:t>
            </a:r>
            <a:r>
              <a:rPr lang="cs-CZ" sz="1600" i="1" dirty="0">
                <a:latin typeface="Arial" pitchFamily="34"/>
              </a:rPr>
              <a:t> </a:t>
            </a:r>
            <a:r>
              <a:rPr lang="cs-CZ" sz="1600" i="1" dirty="0" err="1">
                <a:latin typeface="Arial" pitchFamily="34"/>
              </a:rPr>
              <a:t>relative</a:t>
            </a:r>
            <a:r>
              <a:rPr lang="cs-CZ" sz="1600" i="1" dirty="0">
                <a:latin typeface="Arial" pitchFamily="34"/>
              </a:rPr>
              <a:t> </a:t>
            </a:r>
            <a:r>
              <a:rPr lang="cs-CZ" sz="1600" i="1" dirty="0" err="1">
                <a:latin typeface="Arial" pitchFamily="34"/>
              </a:rPr>
              <a:t>freedom</a:t>
            </a:r>
            <a:r>
              <a:rPr lang="cs-CZ" sz="1600" i="1" dirty="0">
                <a:latin typeface="Arial" pitchFamily="34"/>
              </a:rPr>
              <a:t> to do </a:t>
            </a:r>
            <a:r>
              <a:rPr lang="cs-CZ" sz="1600" i="1" dirty="0" err="1">
                <a:latin typeface="Arial" pitchFamily="34"/>
              </a:rPr>
              <a:t>what</a:t>
            </a:r>
            <a:r>
              <a:rPr lang="cs-CZ" sz="1600" i="1" dirty="0">
                <a:latin typeface="Arial" pitchFamily="34"/>
              </a:rPr>
              <a:t> </a:t>
            </a:r>
            <a:r>
              <a:rPr lang="cs-CZ" sz="1600" i="1" dirty="0" err="1">
                <a:latin typeface="Arial" pitchFamily="34"/>
              </a:rPr>
              <a:t>they</a:t>
            </a:r>
            <a:r>
              <a:rPr lang="cs-CZ" sz="1600" i="1" dirty="0">
                <a:latin typeface="Arial" pitchFamily="34"/>
              </a:rPr>
              <a:t> </a:t>
            </a:r>
            <a:r>
              <a:rPr lang="cs-CZ" sz="1600" i="1" dirty="0" err="1">
                <a:latin typeface="Arial" pitchFamily="34"/>
              </a:rPr>
              <a:t>wanted</a:t>
            </a:r>
            <a:r>
              <a:rPr lang="cs-CZ" sz="1600" i="1" dirty="0">
                <a:latin typeface="Arial" pitchFamily="34"/>
              </a:rPr>
              <a:t> </a:t>
            </a:r>
            <a:r>
              <a:rPr lang="cs-CZ" sz="1600" i="1" dirty="0" err="1">
                <a:latin typeface="Arial" pitchFamily="34"/>
              </a:rPr>
              <a:t>were</a:t>
            </a:r>
            <a:r>
              <a:rPr lang="cs-CZ" sz="1600" i="1" dirty="0">
                <a:latin typeface="Arial" pitchFamily="34"/>
              </a:rPr>
              <a:t> </a:t>
            </a:r>
            <a:r>
              <a:rPr lang="cs-CZ" sz="1600" i="1" dirty="0" err="1">
                <a:latin typeface="Arial" pitchFamily="34"/>
              </a:rPr>
              <a:t>rich</a:t>
            </a:r>
            <a:r>
              <a:rPr lang="cs-CZ" sz="1600" i="1" dirty="0">
                <a:latin typeface="Arial" pitchFamily="34"/>
              </a:rPr>
              <a:t> </a:t>
            </a:r>
            <a:r>
              <a:rPr lang="cs-CZ" sz="1600" i="1" dirty="0" err="1">
                <a:latin typeface="Arial" pitchFamily="34"/>
              </a:rPr>
              <a:t>widows</a:t>
            </a:r>
            <a:r>
              <a:rPr lang="cs-CZ" sz="1600" i="1" dirty="0">
                <a:latin typeface="Arial" pitchFamily="34"/>
              </a:rPr>
              <a:t> </a:t>
            </a:r>
            <a:r>
              <a:rPr lang="cs-CZ" sz="1600" i="1" dirty="0" err="1">
                <a:latin typeface="Arial" pitchFamily="34"/>
              </a:rPr>
              <a:t>who</a:t>
            </a:r>
            <a:r>
              <a:rPr lang="cs-CZ" sz="1600" i="1" dirty="0">
                <a:latin typeface="Arial" pitchFamily="34"/>
              </a:rPr>
              <a:t> </a:t>
            </a:r>
            <a:r>
              <a:rPr lang="cs-CZ" sz="1600" i="1" dirty="0" err="1">
                <a:latin typeface="Arial" pitchFamily="34"/>
              </a:rPr>
              <a:t>paid</a:t>
            </a:r>
            <a:r>
              <a:rPr lang="cs-CZ" sz="1600" i="1" dirty="0">
                <a:latin typeface="Arial" pitchFamily="34"/>
              </a:rPr>
              <a:t> </a:t>
            </a:r>
            <a:r>
              <a:rPr lang="cs-CZ" sz="1600" i="1" dirty="0" err="1">
                <a:latin typeface="Arial" pitchFamily="34"/>
              </a:rPr>
              <a:t>the</a:t>
            </a:r>
            <a:r>
              <a:rPr lang="cs-CZ" sz="1600" i="1" dirty="0">
                <a:latin typeface="Arial" pitchFamily="34"/>
              </a:rPr>
              <a:t> </a:t>
            </a:r>
            <a:r>
              <a:rPr lang="cs-CZ" sz="1600" i="1" dirty="0" err="1">
                <a:latin typeface="Arial" pitchFamily="34"/>
              </a:rPr>
              <a:t>fee</a:t>
            </a:r>
            <a:r>
              <a:rPr lang="cs-CZ" sz="1600" i="1" dirty="0">
                <a:latin typeface="Arial" pitchFamily="34"/>
              </a:rPr>
              <a:t> </a:t>
            </a:r>
            <a:r>
              <a:rPr lang="cs-CZ" sz="1600" i="1" dirty="0" err="1">
                <a:latin typeface="Arial" pitchFamily="34"/>
              </a:rPr>
              <a:t>for</a:t>
            </a:r>
            <a:r>
              <a:rPr lang="cs-CZ" sz="1600" i="1" dirty="0">
                <a:latin typeface="Arial" pitchFamily="34"/>
              </a:rPr>
              <a:t> </a:t>
            </a:r>
            <a:r>
              <a:rPr lang="cs-CZ" sz="1600" i="1" dirty="0" err="1">
                <a:latin typeface="Arial" pitchFamily="34"/>
              </a:rPr>
              <a:t>self-determination</a:t>
            </a:r>
            <a:r>
              <a:rPr lang="cs-CZ" sz="1600" i="1" dirty="0">
                <a:latin typeface="Arial" pitchFamily="34"/>
              </a:rPr>
              <a:t> to </a:t>
            </a:r>
            <a:r>
              <a:rPr lang="cs-CZ" sz="1600" i="1" dirty="0" err="1">
                <a:latin typeface="Arial" pitchFamily="34"/>
              </a:rPr>
              <a:t>their</a:t>
            </a:r>
            <a:r>
              <a:rPr lang="cs-CZ" sz="1600" i="1" dirty="0">
                <a:latin typeface="Arial" pitchFamily="34"/>
              </a:rPr>
              <a:t> lord“.</a:t>
            </a:r>
            <a:r>
              <a:rPr lang="cs-CZ" sz="1600" dirty="0">
                <a:latin typeface="Arial" pitchFamily="34"/>
              </a:rPr>
              <a:t> </a:t>
            </a:r>
            <a:r>
              <a:rPr lang="cs-CZ" sz="1100" dirty="0">
                <a:latin typeface="Arial" pitchFamily="34"/>
                <a:hlinkClick r:id="rId3"/>
              </a:rPr>
              <a:t>http://www.hullwebs.co.uk/content/c-anglo-saxon/home-life/anglo-saxon-women.htm</a:t>
            </a:r>
          </a:p>
          <a:p>
            <a:pPr marL="0" lvl="1" indent="0">
              <a:spcBef>
                <a:spcPts val="558"/>
              </a:spcBef>
              <a:spcAft>
                <a:spcPts val="1417"/>
              </a:spcAft>
              <a:buClr>
                <a:srgbClr val="F0A22E"/>
              </a:buClr>
              <a:buSzPct val="70000"/>
              <a:buFont typeface="Wingdings 2"/>
              <a:buChar char=""/>
            </a:pPr>
            <a:endParaRPr lang="cs-CZ" sz="1100" dirty="0">
              <a:latin typeface="Arial" pitchFamily="34"/>
            </a:endParaRPr>
          </a:p>
          <a:p>
            <a:pPr marL="0" lvl="0" indent="0">
              <a:buNone/>
            </a:pPr>
            <a:endParaRPr lang="cs-CZ" sz="1100" dirty="0">
              <a:latin typeface="Arial" pitchFamily="34"/>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name="page27">
    <p:spTree>
      <p:nvGrpSpPr>
        <p:cNvPr id="1" name=""/>
        <p:cNvGrpSpPr/>
        <p:nvPr/>
      </p:nvGrpSpPr>
      <p:grpSpPr>
        <a:xfrm>
          <a:off x="0" y="0"/>
          <a:ext cx="0" cy="0"/>
          <a:chOff x="0" y="0"/>
          <a:chExt cx="0" cy="0"/>
        </a:xfrm>
      </p:grpSpPr>
      <p:sp>
        <p:nvSpPr>
          <p:cNvPr id="4" name="Zástupný symbol pro datum 1"/>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2" name="Nadpis 1"/>
          <p:cNvSpPr txBox="1">
            <a:spLocks noGrp="1"/>
          </p:cNvSpPr>
          <p:nvPr>
            <p:ph type="title" idx="4294967295"/>
          </p:nvPr>
        </p:nvSpPr>
        <p:spPr>
          <a:xfrm>
            <a:off x="457200" y="457200"/>
            <a:ext cx="8686800" cy="838200"/>
          </a:xfrm>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cs-CZ"/>
              <a:t>           Changes under the Normans</a:t>
            </a:r>
          </a:p>
        </p:txBody>
      </p:sp>
      <p:sp>
        <p:nvSpPr>
          <p:cNvPr id="3" name="Zástupný symbol pro obsah 2"/>
          <p:cNvSpPr txBox="1">
            <a:spLocks noGrp="1"/>
          </p:cNvSpPr>
          <p:nvPr>
            <p:ph type="body" idx="4294967295"/>
          </p:nvPr>
        </p:nvSpPr>
        <p:spPr>
          <a:xfrm>
            <a:off x="457200" y="1554163"/>
            <a:ext cx="8686800" cy="4525962"/>
          </a:xfrm>
        </p:spPr>
        <p:txBody>
          <a:bodyPr/>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marL="0" lvl="0" indent="0">
              <a:spcBef>
                <a:spcPts val="638"/>
              </a:spcBef>
              <a:buClr>
                <a:srgbClr val="F0A22E"/>
              </a:buClr>
              <a:buSzPct val="70000"/>
              <a:buFont typeface="Wingdings 2"/>
              <a:buChar char=""/>
            </a:pPr>
            <a:r>
              <a:rPr lang="cs-CZ" sz="2000" b="1">
                <a:latin typeface="Arial" pitchFamily="34"/>
              </a:rPr>
              <a:t>Language</a:t>
            </a:r>
          </a:p>
          <a:p>
            <a:pPr marL="0" lvl="0" indent="0">
              <a:spcBef>
                <a:spcPts val="638"/>
              </a:spcBef>
              <a:buNone/>
            </a:pPr>
            <a:r>
              <a:rPr lang="cs-CZ" sz="2000">
                <a:latin typeface="Arial" pitchFamily="34"/>
              </a:rPr>
              <a:t>Norman French – became the language of the ruling class &gt; dramatically changed the native English &gt; transformed into Middle English</a:t>
            </a:r>
          </a:p>
          <a:p>
            <a:pPr marL="0" lvl="0" indent="0">
              <a:spcBef>
                <a:spcPts val="638"/>
              </a:spcBef>
              <a:buClr>
                <a:srgbClr val="F0A22E"/>
              </a:buClr>
              <a:buSzPct val="70000"/>
              <a:buFont typeface="Wingdings 2"/>
              <a:buChar char="-"/>
            </a:pPr>
            <a:r>
              <a:rPr lang="cs-CZ" sz="2000">
                <a:latin typeface="Arial" pitchFamily="34"/>
              </a:rPr>
              <a:t>a huge amount of borrowing from French, and loss of Anglo-Saxon wordstock</a:t>
            </a:r>
          </a:p>
          <a:p>
            <a:pPr marL="0" lvl="0" indent="0">
              <a:spcBef>
                <a:spcPts val="638"/>
              </a:spcBef>
              <a:buClr>
                <a:srgbClr val="F0A22E"/>
              </a:buClr>
              <a:buSzPct val="70000"/>
              <a:buFont typeface="Wingdings 2"/>
              <a:buChar char="-"/>
            </a:pPr>
            <a:r>
              <a:rPr lang="cs-CZ" sz="2000">
                <a:latin typeface="Arial" pitchFamily="34"/>
              </a:rPr>
              <a:t>- words describing common names and processes – remain Anglo-Saxon, whereas more technical, abstract or prestige-related terms &gt; French</a:t>
            </a:r>
          </a:p>
          <a:p>
            <a:pPr marL="0" lvl="0" indent="0">
              <a:spcBef>
                <a:spcPts val="638"/>
              </a:spcBef>
              <a:buNone/>
            </a:pPr>
            <a:r>
              <a:rPr lang="cs-CZ" sz="2000">
                <a:latin typeface="Arial" pitchFamily="34"/>
              </a:rPr>
              <a:t>Famous food example: pig, swine (AS) x pork (F);</a:t>
            </a:r>
          </a:p>
          <a:p>
            <a:pPr marL="0" lvl="0" indent="0">
              <a:spcBef>
                <a:spcPts val="638"/>
              </a:spcBef>
              <a:buNone/>
            </a:pPr>
            <a:r>
              <a:rPr lang="cs-CZ" sz="2000">
                <a:latin typeface="Arial" pitchFamily="34"/>
              </a:rPr>
              <a:t>sheep (AS)  x mutton (F), cow (AS)  x beef (F), deer (AS) x venison (F)</a:t>
            </a:r>
          </a:p>
          <a:p>
            <a:pPr marL="0" lvl="0" indent="0">
              <a:spcBef>
                <a:spcPts val="638"/>
              </a:spcBef>
              <a:buNone/>
            </a:pPr>
            <a:endParaRPr lang="cs-CZ" sz="2000">
              <a:latin typeface="Arial" pitchFamily="34"/>
            </a:endParaRPr>
          </a:p>
          <a:p>
            <a:pPr marL="0" lvl="0" indent="0">
              <a:spcBef>
                <a:spcPts val="638"/>
              </a:spcBef>
              <a:buNone/>
            </a:pPr>
            <a:endParaRPr lang="cs-CZ" sz="2000">
              <a:latin typeface="Arial" pitchFamily="34"/>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name="page28">
    <p:spTree>
      <p:nvGrpSpPr>
        <p:cNvPr id="1" name=""/>
        <p:cNvGrpSpPr/>
        <p:nvPr/>
      </p:nvGrpSpPr>
      <p:grpSpPr>
        <a:xfrm>
          <a:off x="0" y="0"/>
          <a:ext cx="0" cy="0"/>
          <a:chOff x="0" y="0"/>
          <a:chExt cx="0" cy="0"/>
        </a:xfrm>
      </p:grpSpPr>
      <p:sp>
        <p:nvSpPr>
          <p:cNvPr id="6" name="Zástupný symbol pro datum 1"/>
          <p:cNvSpPr>
            <a:spLocks noGrp="1"/>
          </p:cNvSpPr>
          <p:nvPr>
            <p:ph type="dt" sz="half" idx="10"/>
          </p:nvPr>
        </p:nvSpPr>
        <p:spPr/>
        <p:txBody>
          <a:bodyPr/>
          <a:lstStyle/>
          <a:p>
            <a:pPr lvl="0"/>
            <a:fld id="{2C9F33BA-C337-4110-8FD3-511B1EE4BB0D}" type="datetime1">
              <a:rPr lang="cs-CZ" smtClean="0"/>
              <a:pPr lvl="0"/>
              <a:t>15.9.2014</a:t>
            </a:fld>
            <a:endParaRPr lang="cs-CZ"/>
          </a:p>
        </p:txBody>
      </p:sp>
      <p:sp>
        <p:nvSpPr>
          <p:cNvPr id="2" name="Nadpis 1"/>
          <p:cNvSpPr txBox="1">
            <a:spLocks noGrp="1"/>
          </p:cNvSpPr>
          <p:nvPr>
            <p:ph type="title" idx="4294967295"/>
          </p:nvPr>
        </p:nvSpPr>
        <p:spPr>
          <a:xfrm>
            <a:off x="457200" y="457200"/>
            <a:ext cx="8686800" cy="838200"/>
          </a:xfrm>
        </p:spPr>
        <p:txBody>
          <a:bodyPr lIns="0" tIns="0" rIns="0" bIns="0">
            <a:sp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lgn="ctr">
              <a:buNone/>
            </a:pPr>
            <a:r>
              <a:rPr lang="cs-CZ" sz="2200">
                <a:solidFill>
                  <a:srgbClr val="000000"/>
                </a:solidFill>
                <a:latin typeface="Franklin Gothic Book" pitchFamily="18"/>
              </a:rPr>
              <a:t>From the Domesday Book</a:t>
            </a:r>
          </a:p>
        </p:txBody>
      </p:sp>
      <p:sp>
        <p:nvSpPr>
          <p:cNvPr id="3" name="Zástupný symbol pro text 2"/>
          <p:cNvSpPr txBox="1">
            <a:spLocks noGrp="1"/>
          </p:cNvSpPr>
          <p:nvPr>
            <p:ph type="body" idx="4294967295"/>
          </p:nvPr>
        </p:nvSpPr>
        <p:spPr>
          <a:xfrm>
            <a:off x="0" y="1554163"/>
            <a:ext cx="4238625" cy="4435475"/>
          </a:xfrm>
        </p:spPr>
        <p:txBody>
          <a:bodyPr lIns="0" tIns="0" rIns="0" bIns="0"/>
          <a:lstStyle>
            <a:defPPr marL="432000" lvl="0" indent="-324000" algn="l" hangingPunct="1">
              <a:spcBef>
                <a:spcPts val="0"/>
              </a:spcBef>
              <a:spcAft>
                <a:spcPts val="1417"/>
              </a:spcAft>
              <a:buSzPct val="45000"/>
              <a:buFont typeface="StarSymbol"/>
              <a:buNone/>
              <a:defRPr lang="cs-CZ" sz="3200" b="0" i="0" u="none" strike="noStrike" kern="1200">
                <a:ln>
                  <a:noFill/>
                </a:ln>
                <a:solidFill>
                  <a:srgbClr val="4E3B30"/>
                </a:solidFill>
                <a:latin typeface="Franklin Gothic Book"/>
                <a:ea typeface="Lucida Sans Unicode" pitchFamily="2"/>
                <a:cs typeface="Tahoma" pitchFamily="2"/>
              </a:defRPr>
            </a:defPPr>
            <a:lvl1pPr marL="432000" lvl="0" indent="-324000" algn="l" hangingPunct="1">
              <a:spcBef>
                <a:spcPts val="0"/>
              </a:spcBef>
              <a:spcAft>
                <a:spcPts val="1417"/>
              </a:spcAft>
              <a:buSzPct val="45000"/>
              <a:buFont typeface="StarSymbol"/>
              <a:buChar char="●"/>
              <a:defRPr lang="cs-CZ" sz="3200" b="0" i="0" u="none" strike="noStrike" kern="1200">
                <a:ln>
                  <a:noFill/>
                </a:ln>
                <a:solidFill>
                  <a:srgbClr val="4E3B30"/>
                </a:solidFill>
                <a:latin typeface="Franklin Gothic Book"/>
                <a:ea typeface="Lucida Sans Unicode" pitchFamily="2"/>
                <a:cs typeface="Tahoma" pitchFamily="2"/>
              </a:defRPr>
            </a:lvl1pPr>
            <a:lvl2pPr marL="864000" lvl="1" indent="-324000" algn="l" hangingPunct="1">
              <a:spcBef>
                <a:spcPts val="0"/>
              </a:spcBef>
              <a:spcAft>
                <a:spcPts val="1134"/>
              </a:spcAft>
              <a:buSzPct val="45000"/>
              <a:buFont typeface="StarSymbol"/>
              <a:buChar char="●"/>
              <a:defRPr lang="cs-CZ" sz="2400" b="0" i="0" u="none" strike="noStrike" kern="1200">
                <a:ln>
                  <a:noFill/>
                </a:ln>
                <a:solidFill>
                  <a:srgbClr val="4E3B30"/>
                </a:solidFill>
                <a:latin typeface="Franklin Gothic Book"/>
                <a:ea typeface="Lucida Sans Unicode" pitchFamily="2"/>
                <a:cs typeface="Tahoma" pitchFamily="2"/>
              </a:defRPr>
            </a:lvl2pPr>
            <a:lvl3pPr marL="1295999" lvl="2" indent="-288000" algn="l" hangingPunct="1">
              <a:spcBef>
                <a:spcPts val="0"/>
              </a:spcBef>
              <a:spcAft>
                <a:spcPts val="850"/>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3pPr>
            <a:lvl4pPr marL="1728000" lvl="3" indent="-216000" algn="l" hangingPunct="1">
              <a:spcBef>
                <a:spcPts val="0"/>
              </a:spcBef>
              <a:spcAft>
                <a:spcPts val="567"/>
              </a:spcAft>
              <a:buSzPct val="45000"/>
              <a:buFont typeface="StarSymbol"/>
              <a:buChar char="●"/>
              <a:defRPr lang="cs-CZ" sz="1800" b="0" i="0" u="none" strike="noStrike" kern="1200">
                <a:ln>
                  <a:noFill/>
                </a:ln>
                <a:solidFill>
                  <a:srgbClr val="4E3B30"/>
                </a:solidFill>
                <a:latin typeface="Franklin Gothic Book"/>
                <a:ea typeface="Lucida Sans Unicode" pitchFamily="2"/>
                <a:cs typeface="Tahoma" pitchFamily="2"/>
              </a:defRPr>
            </a:lvl4pPr>
            <a:lvl5pPr marL="2160000" lvl="4" indent="-216000" algn="l" hangingPunct="1">
              <a:spcBef>
                <a:spcPts val="0"/>
              </a:spcBef>
              <a:spcAft>
                <a:spcPts val="283"/>
              </a:spcAft>
              <a:buSzPct val="7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5pPr>
            <a:lvl6pPr marL="2592000" lvl="5"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6pPr>
            <a:lvl7pPr marL="3024000" lvl="6"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7pPr>
            <a:lvl8pPr marL="3456000" lvl="7"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8pPr>
            <a:lvl9pPr marL="3887999" lvl="8" indent="-216000" algn="l" hangingPunct="1">
              <a:spcBef>
                <a:spcPts val="0"/>
              </a:spcBef>
              <a:spcAft>
                <a:spcPts val="283"/>
              </a:spcAft>
              <a:buSzPct val="45000"/>
              <a:buFont typeface="StarSymbol"/>
              <a:buChar char="●"/>
              <a:defRPr lang="cs-CZ" sz="2000" b="0" i="0" u="none" strike="noStrike" kern="1200">
                <a:ln>
                  <a:noFill/>
                </a:ln>
                <a:solidFill>
                  <a:srgbClr val="4E3B30"/>
                </a:solidFill>
                <a:latin typeface="Franklin Gothic Book"/>
                <a:ea typeface="Lucida Sans Unicode" pitchFamily="2"/>
                <a:cs typeface="Tahoma" pitchFamily="2"/>
              </a:defRPr>
            </a:lvl9pPr>
          </a:lstStyle>
          <a:p>
            <a:pPr lvl="0"/>
            <a:r>
              <a:rPr lang="cs-CZ" sz="1400">
                <a:latin typeface="" pitchFamily="18"/>
              </a:rPr>
              <a:t>IIII. The Land of St. Peter of Westminster</a:t>
            </a:r>
          </a:p>
          <a:p>
            <a:pPr lvl="0"/>
            <a:r>
              <a:rPr lang="cs-CZ" sz="1400">
                <a:latin typeface="" pitchFamily="18"/>
              </a:rPr>
              <a:t>In ‘Ossulstone’ Hundred</a:t>
            </a:r>
          </a:p>
          <a:p>
            <a:pPr lvl="0"/>
            <a:r>
              <a:rPr lang="cs-CZ" sz="1400">
                <a:latin typeface="" pitchFamily="18"/>
              </a:rPr>
              <a:t>In the vill in which St. Peter’s Church is situated [Westminster] the abbot of the same place holds 13½ hides. There is land for 11 ploughs. To the demesne belongs 9 hides and 1 virgate, and there are 4 ploughs. The villeins have 6 ploughs, and there could be 1 plough more. There are 9 villeins each on 1 virgate and 1 villein on 1 hide, and 9 villeins on each half a virgate and 1 cottaron 5 acres, and 41 cottars who pay 40 shillings a year for their gardens. [There is] Meadow for 11 ploughs, pasture for the livestock of the vill, woodland for 100 pigs, and 25 houses of the abbot’s knights and other men who pay 8 shillings a year. In all it is worth £10</a:t>
            </a:r>
          </a:p>
        </p:txBody>
      </p:sp>
      <p:pic>
        <p:nvPicPr>
          <p:cNvPr id="5" name="Obrázek 4"/>
          <p:cNvPicPr>
            <a:picLocks noChangeAspect="1"/>
          </p:cNvPicPr>
          <p:nvPr/>
        </p:nvPicPr>
        <p:blipFill>
          <a:blip r:embed="rId3">
            <a:lum/>
            <a:alphaModFix/>
          </a:blip>
          <a:srcRect/>
          <a:stretch>
            <a:fillRect/>
          </a:stretch>
        </p:blipFill>
        <p:spPr>
          <a:xfrm>
            <a:off x="5095440" y="1620000"/>
            <a:ext cx="3364560" cy="409032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name="page29">
    <p:spTree>
      <p:nvGrpSpPr>
        <p:cNvPr id="1" name=""/>
        <p:cNvGrpSpPr/>
        <p:nvPr/>
      </p:nvGrpSpPr>
      <p:grpSpPr>
        <a:xfrm>
          <a:off x="0" y="0"/>
          <a:ext cx="0" cy="0"/>
          <a:chOff x="0" y="0"/>
          <a:chExt cx="0" cy="0"/>
        </a:xfrm>
      </p:grpSpPr>
      <p:sp>
        <p:nvSpPr>
          <p:cNvPr id="7" name="Zástupný symbol pro datum 1"/>
          <p:cNvSpPr>
            <a:spLocks noGrp="1"/>
          </p:cNvSpPr>
          <p:nvPr>
            <p:ph type="dt" sz="half" idx="10"/>
          </p:nvPr>
        </p:nvSpPr>
        <p:spPr/>
        <p:txBody>
          <a:bodyPr/>
          <a:lstStyle/>
          <a:p>
            <a:fld id="{AD9BA861-B4D4-43AA-B0EF-9B65C9B588EC}" type="datetimeFigureOut">
              <a:rPr lang="cs-CZ" smtClean="0"/>
              <a:t>15.9.2014</a:t>
            </a:fld>
            <a:endParaRPr lang="cs-CZ"/>
          </a:p>
        </p:txBody>
      </p:sp>
      <p:sp>
        <p:nvSpPr>
          <p:cNvPr id="2" name="Nadpis 3"/>
          <p:cNvSpPr txBox="1">
            <a:spLocks noGrp="1"/>
          </p:cNvSpPr>
          <p:nvPr>
            <p:ph type="title" idx="4294967295"/>
          </p:nvPr>
        </p:nvSpPr>
        <p:spPr>
          <a:xfrm>
            <a:off x="0" y="4994275"/>
            <a:ext cx="5867400" cy="522288"/>
          </a:xfrm>
          <a:noFill/>
          <a:ln>
            <a:noFill/>
          </a:ln>
        </p:spPr>
        <p:txBody>
          <a:bodyPr wrap="square" lIns="90000" tIns="45000" rIns="90000" bIns="45000"/>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lgn="l" rtl="0">
              <a:buNone/>
            </a:pPr>
            <a:r>
              <a:rPr lang="cs-CZ" sz="2600" kern="1200">
                <a:solidFill>
                  <a:srgbClr val="4E3B30"/>
                </a:solidFill>
                <a:latin typeface="Franklin Gothic Medium" pitchFamily="18"/>
                <a:cs typeface="Tahoma" pitchFamily="2"/>
              </a:rPr>
              <a:t>Some aspects of Norman Culture</a:t>
            </a:r>
          </a:p>
        </p:txBody>
      </p:sp>
      <p:pic>
        <p:nvPicPr>
          <p:cNvPr id="4" name="Picture 2"/>
          <p:cNvPicPr>
            <a:picLocks noChangeAspect="1"/>
          </p:cNvPicPr>
          <p:nvPr/>
        </p:nvPicPr>
        <p:blipFill>
          <a:blip r:embed="rId3">
            <a:lum/>
            <a:alphaModFix/>
          </a:blip>
          <a:srcRect/>
          <a:stretch>
            <a:fillRect/>
          </a:stretch>
        </p:blipFill>
        <p:spPr>
          <a:xfrm>
            <a:off x="4500000" y="540000"/>
            <a:ext cx="4026600" cy="3375360"/>
          </a:xfrm>
          <a:prstGeom prst="rect">
            <a:avLst/>
          </a:prstGeom>
          <a:noFill/>
          <a:ln>
            <a:noFill/>
          </a:ln>
        </p:spPr>
      </p:pic>
      <p:pic>
        <p:nvPicPr>
          <p:cNvPr id="5" name="Obrázek 4"/>
          <p:cNvPicPr>
            <a:picLocks noChangeAspect="1"/>
          </p:cNvPicPr>
          <p:nvPr/>
        </p:nvPicPr>
        <p:blipFill>
          <a:blip r:embed="rId4">
            <a:lum/>
            <a:alphaModFix/>
          </a:blip>
          <a:srcRect/>
          <a:stretch>
            <a:fillRect/>
          </a:stretch>
        </p:blipFill>
        <p:spPr>
          <a:xfrm>
            <a:off x="1115616" y="134818"/>
            <a:ext cx="2880000" cy="2880000"/>
          </a:xfrm>
          <a:prstGeom prst="rect">
            <a:avLst/>
          </a:prstGeom>
          <a:noFill/>
          <a:ln>
            <a:noFill/>
          </a:ln>
        </p:spPr>
      </p:pic>
      <p:pic>
        <p:nvPicPr>
          <p:cNvPr id="6" name="Obrázek 5"/>
          <p:cNvPicPr>
            <a:picLocks noChangeAspect="1"/>
          </p:cNvPicPr>
          <p:nvPr/>
        </p:nvPicPr>
        <p:blipFill>
          <a:blip r:embed="rId5">
            <a:lum/>
            <a:alphaModFix/>
          </a:blip>
          <a:srcRect/>
          <a:stretch>
            <a:fillRect/>
          </a:stretch>
        </p:blipFill>
        <p:spPr>
          <a:xfrm>
            <a:off x="5393798" y="4066488"/>
            <a:ext cx="1980000" cy="2340000"/>
          </a:xfrm>
          <a:prstGeom prst="rect">
            <a:avLst/>
          </a:prstGeom>
          <a:noFill/>
          <a:ln>
            <a:noFill/>
          </a:ln>
        </p:spPr>
      </p:pic>
      <p:pic>
        <p:nvPicPr>
          <p:cNvPr id="6146" name="Picture 2" descr="http://www.britain-magazine.com/wp-content/uploads/Durham-Cathedral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1600" y="3172325"/>
            <a:ext cx="3364632" cy="166291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Výchozí 2">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Faseta">
  <a:themeElements>
    <a:clrScheme name="Faset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set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set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1_Faseta">
  <a:themeElements>
    <a:clrScheme name="Faset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set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set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4.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267</TotalTime>
  <Words>2540</Words>
  <Application>Microsoft Office PowerPoint</Application>
  <PresentationFormat>Předvádění na obrazovce (4:3)</PresentationFormat>
  <Paragraphs>205</Paragraphs>
  <Slides>32</Slides>
  <Notes>28</Notes>
  <HiddenSlides>0</HiddenSlides>
  <MMClips>0</MMClips>
  <ScaleCrop>false</ScaleCrop>
  <HeadingPairs>
    <vt:vector size="6" baseType="variant">
      <vt:variant>
        <vt:lpstr>Použitá písma</vt:lpstr>
      </vt:variant>
      <vt:variant>
        <vt:i4>11</vt:i4>
      </vt:variant>
      <vt:variant>
        <vt:lpstr>Motiv</vt:lpstr>
      </vt:variant>
      <vt:variant>
        <vt:i4>3</vt:i4>
      </vt:variant>
      <vt:variant>
        <vt:lpstr>Nadpisy snímků</vt:lpstr>
      </vt:variant>
      <vt:variant>
        <vt:i4>32</vt:i4>
      </vt:variant>
    </vt:vector>
  </HeadingPairs>
  <TitlesOfParts>
    <vt:vector size="46" baseType="lpstr">
      <vt:lpstr>Arial</vt:lpstr>
      <vt:lpstr>Calibri</vt:lpstr>
      <vt:lpstr>Franklin Gothic Book</vt:lpstr>
      <vt:lpstr>Franklin Gothic Medium</vt:lpstr>
      <vt:lpstr>Lucida Sans Unicode</vt:lpstr>
      <vt:lpstr>StarSymbol</vt:lpstr>
      <vt:lpstr>Tahoma</vt:lpstr>
      <vt:lpstr>Times New Roman</vt:lpstr>
      <vt:lpstr>Trebuchet MS</vt:lpstr>
      <vt:lpstr>Wingdings 2</vt:lpstr>
      <vt:lpstr>Wingdings 3</vt:lpstr>
      <vt:lpstr>Výchozí 2</vt:lpstr>
      <vt:lpstr>Faseta</vt:lpstr>
      <vt:lpstr>1_Faseta</vt:lpstr>
      <vt:lpstr>      The Dawn of British Culture</vt:lpstr>
      <vt:lpstr>            Is English history „different“?</vt:lpstr>
      <vt:lpstr>Some prominent English historians</vt:lpstr>
      <vt:lpstr>Origins of the names „Britain“ and „England“</vt:lpstr>
      <vt:lpstr>                       The Celtic Period</vt:lpstr>
      <vt:lpstr>Character of the Celtic tribes</vt:lpstr>
      <vt:lpstr> The Celtic Legacy I – Arthurian Legends</vt:lpstr>
      <vt:lpstr>   The story of Boudicca, a warrior queen taking revenge on the Romans (AD 61)</vt:lpstr>
      <vt:lpstr>Celtic Christianity</vt:lpstr>
      <vt:lpstr>Popular Celtic legacy</vt:lpstr>
      <vt:lpstr>Celtic impact on the English language</vt:lpstr>
      <vt:lpstr>Roman Britain (AD 43 - CCA 410)</vt:lpstr>
      <vt:lpstr>Prezentace aplikace PowerPoint</vt:lpstr>
      <vt:lpstr>Anglo-Saxon Britain (410-1066)</vt:lpstr>
      <vt:lpstr>Anglo-Saxon Britain (410-1066)</vt:lpstr>
      <vt:lpstr>           More on the Anglo-Saxons</vt:lpstr>
      <vt:lpstr>Prezentace aplikace PowerPoint</vt:lpstr>
      <vt:lpstr>             Anglo-Saxons and Religion</vt:lpstr>
      <vt:lpstr>Anglo-Saxon Burial</vt:lpstr>
      <vt:lpstr>             Anglo-Saxons and Christianity</vt:lpstr>
      <vt:lpstr>Anglo-Saxon Christianity</vt:lpstr>
      <vt:lpstr>       On the Anglo-Saxon society</vt:lpstr>
      <vt:lpstr>  Key works of the A-S period</vt:lpstr>
      <vt:lpstr>              From the poem “Wanderer”</vt:lpstr>
      <vt:lpstr>                    Alfred the Great</vt:lpstr>
      <vt:lpstr>                  The Norman Conquest</vt:lpstr>
      <vt:lpstr> </vt:lpstr>
      <vt:lpstr>                          After Hastings</vt:lpstr>
      <vt:lpstr>             Changes under the Normans</vt:lpstr>
      <vt:lpstr>           Changes under the Normans</vt:lpstr>
      <vt:lpstr>From the Domesday Book</vt:lpstr>
      <vt:lpstr>Some aspects of Norman Culture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Dawn of British Culture</dc:title>
  <dc:creator>alice</dc:creator>
  <cp:lastModifiedBy>Tihelkova</cp:lastModifiedBy>
  <cp:revision>34</cp:revision>
  <dcterms:modified xsi:type="dcterms:W3CDTF">2014-09-15T12:47:54Z</dcterms:modified>
</cp:coreProperties>
</file>