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7" autoAdjust="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8FF87B6-57A5-43EB-83A5-1ABCE92E69CB}" type="datetimeFigureOut">
              <a:rPr lang="cs-CZ"/>
              <a:pPr>
                <a:defRPr/>
              </a:pPr>
              <a:t>30.10.2020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B7D1477-D3B8-4D26-8CDF-274D9EF287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47421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33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800CFD8-EAE6-4138-B279-2776CE012E3C}" type="slidenum">
              <a:rPr lang="cs-CZ" alt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 alt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43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73F4667-9A84-402A-84F4-EF0AA9E545BD}" type="slidenum">
              <a:rPr lang="cs-CZ" alt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 alt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DDBC33C-846D-4C92-BCD0-40CA3D878FCD}" type="slidenum">
              <a:rPr lang="cs-CZ" alt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 alt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B1B6396-B10E-4FFC-B884-140FD18FF152}" type="slidenum">
              <a:rPr lang="cs-CZ" alt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 alt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950D410-35AA-4D44-A665-ED436F9829C5}" type="slidenum">
              <a:rPr lang="cs-CZ" alt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 alt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6AB984-66EA-43E3-856D-94DB125A9131}" type="slidenum">
              <a:rPr lang="cs-CZ" alt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 alt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2C0AD48-230E-4F16-944E-CA53D59CADDD}" type="slidenum">
              <a:rPr lang="cs-CZ" alt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 alt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3FFC66-EDF5-4155-A661-BF44EA87D414}" type="slidenum">
              <a:rPr lang="cs-CZ" alt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 alt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150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Book Antiq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ook Antiq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ook Antiq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ook Antiq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ook Antiq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ook Antiqu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75F544-8636-421B-BE7D-1429AA73C25D}" type="slidenum">
              <a:rPr lang="cs-CZ" alt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 alt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74CCF-712D-4721-B9E2-C4721628828E}" type="datetimeFigureOut">
              <a:rPr lang="cs-CZ"/>
              <a:pPr>
                <a:defRPr/>
              </a:pPr>
              <a:t>30.10.2020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A50AA-FA78-42A6-B0A5-B43502B15E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3472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80164-E316-444B-9257-E02ED57678F2}" type="datetimeFigureOut">
              <a:rPr lang="cs-CZ"/>
              <a:pPr>
                <a:defRPr/>
              </a:pPr>
              <a:t>30.10.2020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D8405-3258-499A-A123-1E658A996A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979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87DFB-6934-40BC-91A5-3BCCAE1121E2}" type="datetimeFigureOut">
              <a:rPr lang="cs-CZ"/>
              <a:pPr>
                <a:defRPr/>
              </a:pPr>
              <a:t>30.10.2020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9035B-BF16-4A1C-8CE0-36133C231D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9298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E6899-18AD-4454-8245-BFD26096A2CF}" type="datetimeFigureOut">
              <a:rPr lang="cs-CZ"/>
              <a:pPr>
                <a:defRPr/>
              </a:pPr>
              <a:t>30.10.2020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DE97-CD92-470A-8480-44B1DD9164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2238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CEB83-D40C-4535-B503-93699B178E04}" type="datetimeFigureOut">
              <a:rPr lang="cs-CZ"/>
              <a:pPr>
                <a:defRPr/>
              </a:pPr>
              <a:t>30.10.2020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34F50-6B60-4BE8-B377-626C13BA80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3721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FF086-CE00-4D84-BADE-3C52B2AB5FF6}" type="datetimeFigureOut">
              <a:rPr lang="cs-CZ"/>
              <a:pPr>
                <a:defRPr/>
              </a:pPr>
              <a:t>30.10.2020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E28A0-CF05-4640-AA6C-5484D149BD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6074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98924-057F-4449-8BCA-787FCA7ACB62}" type="datetimeFigureOut">
              <a:rPr lang="cs-CZ"/>
              <a:pPr>
                <a:defRPr/>
              </a:pPr>
              <a:t>30.10.2020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50AC7-F361-4A88-9B8A-1C5F5C1D2D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5853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EC205-CE79-43CF-97C7-97F36F01B591}" type="datetimeFigureOut">
              <a:rPr lang="cs-CZ"/>
              <a:pPr>
                <a:defRPr/>
              </a:pPr>
              <a:t>30.10.2020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413FD-BCF9-4217-A42A-F1B18610BA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4157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9391C-2ECC-4205-9927-9FE7E4B8B74F}" type="datetimeFigureOut">
              <a:rPr lang="cs-CZ"/>
              <a:pPr>
                <a:defRPr/>
              </a:pPr>
              <a:t>30.10.2020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A83C8-632E-48FB-B474-B7E0EAF2BB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6163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F5DEE-D723-4542-B2AC-7A54B48FF121}" type="datetimeFigureOut">
              <a:rPr lang="cs-CZ"/>
              <a:pPr>
                <a:defRPr/>
              </a:pPr>
              <a:t>30.10.2020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AA4B5-EECF-4BED-BF67-5AD7594125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1512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5B957-909B-480B-A5C2-04C2EE8CE984}" type="datetimeFigureOut">
              <a:rPr lang="cs-CZ"/>
              <a:pPr>
                <a:defRPr/>
              </a:pPr>
              <a:t>30.10.2020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1F9FF-757B-48C4-8FDA-809720270E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14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4E2CA78-0767-4A68-9741-C22DFBEA9A49}" type="datetimeFigureOut">
              <a:rPr lang="cs-CZ"/>
              <a:pPr>
                <a:defRPr/>
              </a:pPr>
              <a:t>30.10.2020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F7B9197-A7E8-4A94-A479-68F14AEDFA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15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fontAlgn="base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TK a TV v ČSR 1918-1945</a:t>
            </a:r>
            <a:endParaRPr lang="cs-CZ" dirty="0"/>
          </a:p>
        </p:txBody>
      </p:sp>
      <p:pic>
        <p:nvPicPr>
          <p:cNvPr id="3075" name="Zástupný symbol pro obsah 5" descr="TGM.jpg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5050" y="1600200"/>
            <a:ext cx="7073900" cy="4708525"/>
          </a:xfrm>
        </p:spPr>
      </p:pic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4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err="1" smtClean="0"/>
              <a:t>Historicko</a:t>
            </a:r>
            <a:r>
              <a:rPr lang="cs-CZ" dirty="0" smtClean="0"/>
              <a:t> – politické aspekty</a:t>
            </a:r>
            <a:endParaRPr lang="cs-CZ" dirty="0"/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altLang="cs-CZ" smtClean="0"/>
              <a:t>Konec I. sv. války (XI. 1918), rozpad Habsburského soustátí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Vznik ČSR (28.10. 1918), T.G.M.</a:t>
            </a:r>
          </a:p>
          <a:p>
            <a:pPr>
              <a:buFont typeface="Wingdings 2" pitchFamily="18" charset="2"/>
              <a:buNone/>
            </a:pPr>
            <a:endParaRPr lang="cs-CZ" altLang="cs-CZ" smtClean="0"/>
          </a:p>
        </p:txBody>
      </p:sp>
      <p:pic>
        <p:nvPicPr>
          <p:cNvPr id="4100" name="Obrázek 3" descr="1. rep mapa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068638"/>
            <a:ext cx="7200900" cy="409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91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err="1" smtClean="0"/>
              <a:t>Historicko</a:t>
            </a:r>
            <a:r>
              <a:rPr lang="cs-CZ" dirty="0" smtClean="0"/>
              <a:t> – politické aspekty</a:t>
            </a:r>
            <a:endParaRPr lang="cs-CZ" dirty="0"/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altLang="cs-CZ" smtClean="0"/>
              <a:t>Pluralistický demokratický systém politických stran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Velké množství národnostních menšin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Značná sociální a ekonomická diverzita, především západ / východ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Extrémně dlouhé hranice (5 států)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Orientace na Dohodové země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Malá dohoda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Meziválečný „Ekonomický tygr“</a:t>
            </a:r>
          </a:p>
        </p:txBody>
      </p:sp>
      <p:pic>
        <p:nvPicPr>
          <p:cNvPr id="5124" name="Obrázek 3" descr="Malá dohoda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437063"/>
            <a:ext cx="2843212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2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err="1" smtClean="0"/>
              <a:t>Historicko</a:t>
            </a:r>
            <a:r>
              <a:rPr lang="cs-CZ" dirty="0" smtClean="0"/>
              <a:t> – politické aspekty</a:t>
            </a:r>
            <a:endParaRPr lang="cs-CZ" dirty="0"/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altLang="cs-CZ" smtClean="0"/>
              <a:t>Komplikace po vzniku republiky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Ekonomický rozmach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Světová hospodářská krize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Národnostní problémy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Konflikty se sousedy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Problémy s německou menšinou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Mnichov, rozpad ČSR, II. republika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Protektorát Böhmen und Mähren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TK a TV v období I. republiky, státní zásahy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Státní péče o TV, vliv ČOS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Ministerstvo zdravotnictví a tělesné výchovy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Velká roztříštěnost kompetencí (min. obchodu, veřejných prací, národní obrany, vnitra, financí)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Nedostatek finančních zdrojů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ČOV / ČS všesportovní výbor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Tři zákony o tělesné výchově (Zákon o hřištích a cvičištích, Zákon o povinné TV, Zákon o zřízení </a:t>
            </a:r>
            <a:r>
              <a:rPr lang="cs-CZ" dirty="0" err="1" smtClean="0"/>
              <a:t>Tyršova</a:t>
            </a:r>
            <a:r>
              <a:rPr lang="cs-CZ" dirty="0" smtClean="0"/>
              <a:t> státního TV ústavu)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endParaRPr lang="cs-CZ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0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TK a TV v období I. republiky, školní tělesná výchova</a:t>
            </a:r>
            <a:endParaRPr lang="cs-CZ" dirty="0"/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altLang="cs-CZ" smtClean="0"/>
              <a:t>Ministerstvo školství a národní osvěty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Rozsah i obsah převzat z období monarchie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2h TV týdně, základem Tyršův systém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Úprava osnov 1932/33 (hry, sport, lyže, plavání, pobyt v přírodě, …)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Problémy s MTZ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Učitelé TV / dvouletý přípravný kurz při LF 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Tyršův ústav schválen zákonem, nerealizován pro nedostatek finančních zdrojů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2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TK a TV v období I. republiky, spolky a organizace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750887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dirty="0" smtClean="0"/>
              <a:t>Česká obec Sokolská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750887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dirty="0" smtClean="0"/>
              <a:t>Orel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cs-CZ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Největší spolek (v r. 1920 cca 500 000 členů)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err="1" smtClean="0"/>
              <a:t>Tyršova</a:t>
            </a:r>
            <a:r>
              <a:rPr lang="cs-CZ" dirty="0" smtClean="0"/>
              <a:t> soustava obohacená o další hry a sporty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Župní organizace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Národní charakter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Výrazný sociální přesah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Aktivity mimo TV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Katolická církev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Vychází z </a:t>
            </a:r>
            <a:r>
              <a:rPr lang="cs-CZ" dirty="0" err="1" smtClean="0"/>
              <a:t>Tyršovy</a:t>
            </a:r>
            <a:r>
              <a:rPr lang="cs-CZ" dirty="0" smtClean="0"/>
              <a:t> soustavy, doplněno skautingem, fotbalem, boxem, …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Celonárodní spolek, </a:t>
            </a:r>
            <a:r>
              <a:rPr lang="cs-CZ" dirty="0" err="1" smtClean="0"/>
              <a:t>nej</a:t>
            </a:r>
            <a:r>
              <a:rPr lang="cs-CZ" dirty="0" smtClean="0"/>
              <a:t> Morava a </a:t>
            </a:r>
            <a:r>
              <a:rPr lang="cs-CZ" dirty="0" err="1" smtClean="0"/>
              <a:t>Slezko</a:t>
            </a:r>
            <a:endParaRPr lang="cs-CZ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V r. 1931 cca 35 000 členů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Na Slovensku po odtržení splyne s Hlinkovými gardami</a:t>
            </a:r>
            <a:endParaRPr lang="cs-CZ" dirty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79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TK a TV v období I. republiky, spolky a organizace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750887"/>
          </a:xfrm>
        </p:spPr>
        <p:txBody>
          <a:bodyPr>
            <a:normAutofit lnSpcReduction="10000"/>
          </a:bodyPr>
          <a:lstStyle/>
          <a:p>
            <a:pPr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dirty="0" smtClean="0"/>
              <a:t>Svaz dělnických tělocvičných jednot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750887"/>
          </a:xfrm>
        </p:spPr>
        <p:txBody>
          <a:bodyPr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dirty="0" err="1" smtClean="0"/>
              <a:t>Fdtj</a:t>
            </a:r>
            <a:r>
              <a:rPr lang="cs-CZ" dirty="0" smtClean="0"/>
              <a:t> a federace proletářské tělovýchovy</a:t>
            </a:r>
            <a:endParaRPr lang="cs-CZ" dirty="0"/>
          </a:p>
        </p:txBody>
      </p:sp>
      <p:sp>
        <p:nvSpPr>
          <p:cNvPr id="1024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altLang="cs-CZ" smtClean="0"/>
              <a:t>Levicová organizace, propojeno s ČSSD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V r. 1922 220 000 členů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Politické štěpení, vliv KSČ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Tyršova soustava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Značné problémy s MTZ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Dcera DTJ politicky vliv KSČ, proti parlamentnímu systému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Sankce státních orgánů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V r. 1930 cca 25 000členů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Vychází z </a:t>
            </a:r>
            <a:r>
              <a:rPr lang="cs-CZ" dirty="0" err="1" smtClean="0"/>
              <a:t>Tyrše</a:t>
            </a:r>
            <a:r>
              <a:rPr lang="cs-CZ" dirty="0" smtClean="0"/>
              <a:t>, odmítá sport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cs-CZ" dirty="0" smtClean="0"/>
              <a:t>Ideová roztržka s ostatními TV organizacemi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endParaRPr lang="cs-CZ" dirty="0"/>
          </a:p>
        </p:txBody>
      </p:sp>
      <p:pic>
        <p:nvPicPr>
          <p:cNvPr id="5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30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TK a TV v období I. republiky, spolky a organizace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750887"/>
          </a:xfrm>
        </p:spPr>
        <p:txBody>
          <a:bodyPr>
            <a:normAutofit fontScale="92500" lnSpcReduction="10000"/>
          </a:bodyPr>
          <a:lstStyle/>
          <a:p>
            <a:pPr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dirty="0" smtClean="0"/>
              <a:t>Německý svaz </a:t>
            </a:r>
            <a:r>
              <a:rPr lang="cs-CZ" dirty="0" err="1" smtClean="0"/>
              <a:t>turnérů</a:t>
            </a:r>
            <a:r>
              <a:rPr lang="cs-CZ" dirty="0" smtClean="0"/>
              <a:t> v </a:t>
            </a:r>
            <a:r>
              <a:rPr lang="cs-CZ" dirty="0" err="1" smtClean="0"/>
              <a:t>československu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750887"/>
          </a:xfrm>
        </p:spPr>
        <p:txBody>
          <a:bodyPr>
            <a:normAutofit lnSpcReduction="10000"/>
          </a:bodyPr>
          <a:lstStyle/>
          <a:p>
            <a:pPr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dirty="0" smtClean="0"/>
              <a:t>Turistika, skauting, </a:t>
            </a:r>
            <a:r>
              <a:rPr lang="cs-CZ" dirty="0" err="1" smtClean="0"/>
              <a:t>trampikg</a:t>
            </a:r>
            <a:endParaRPr lang="cs-CZ" dirty="0"/>
          </a:p>
        </p:txBody>
      </p:sp>
      <p:sp>
        <p:nvSpPr>
          <p:cNvPr id="11269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altLang="cs-CZ" smtClean="0"/>
              <a:t>Národnostní až nacionální základ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Regionální působení, Sudety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Německá menšina (3mil)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Výrazně branný charakter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Konrád Henlein</a:t>
            </a:r>
          </a:p>
        </p:txBody>
      </p:sp>
      <p:sp>
        <p:nvSpPr>
          <p:cNvPr id="11270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altLang="cs-CZ" smtClean="0"/>
              <a:t>Klub československých turistů (značené cesty, chaty a ubytovny)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Junák – Český skaut (A.B. Svojsík)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Živelný tramping, vzory z USA, konflikty se státní mocí</a:t>
            </a:r>
          </a:p>
          <a:p>
            <a:pPr>
              <a:buFont typeface="Wingdings" pitchFamily="2" charset="2"/>
              <a:buChar char="§"/>
            </a:pPr>
            <a:r>
              <a:rPr lang="cs-CZ" altLang="cs-CZ" smtClean="0"/>
              <a:t>Množství dalších spolků</a:t>
            </a:r>
          </a:p>
        </p:txBody>
      </p:sp>
      <p:pic>
        <p:nvPicPr>
          <p:cNvPr id="5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2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166</TotalTime>
  <Words>494</Words>
  <Application>Microsoft Office PowerPoint</Application>
  <PresentationFormat>Předvádění na obrazovce (4:3)</PresentationFormat>
  <Paragraphs>85</Paragraphs>
  <Slides>9</Slides>
  <Notes>9</Notes>
  <HiddenSlides>0</HiddenSlides>
  <MMClips>8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7" baseType="lpstr">
      <vt:lpstr>Arial</vt:lpstr>
      <vt:lpstr>Book Antiqua</vt:lpstr>
      <vt:lpstr>Calibri</vt:lpstr>
      <vt:lpstr>Lucida Sans</vt:lpstr>
      <vt:lpstr>Wingdings</vt:lpstr>
      <vt:lpstr>Wingdings 2</vt:lpstr>
      <vt:lpstr>Wingdings 3</vt:lpstr>
      <vt:lpstr>Vrchol</vt:lpstr>
      <vt:lpstr>TK a TV v ČSR 1918-1945</vt:lpstr>
      <vt:lpstr>Historicko – politické aspekty</vt:lpstr>
      <vt:lpstr>Historicko – politické aspekty</vt:lpstr>
      <vt:lpstr>Historicko – politické aspekty</vt:lpstr>
      <vt:lpstr>TK a TV v období I. republiky, státní zásahy</vt:lpstr>
      <vt:lpstr>TK a TV v období I. republiky, školní tělesná výchova</vt:lpstr>
      <vt:lpstr>TK a TV v období I. republiky, spolky a organizace</vt:lpstr>
      <vt:lpstr>TK a TV v období I. republiky, spolky a organizace</vt:lpstr>
      <vt:lpstr>TK a TV v období I. republiky, spolky a organizace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TK a TV v ČSR 1918-1945</dc:title>
  <dc:creator>radek</dc:creator>
  <cp:lastModifiedBy>ktv</cp:lastModifiedBy>
  <cp:revision>16</cp:revision>
  <dcterms:created xsi:type="dcterms:W3CDTF">2015-11-22T08:33:45Z</dcterms:created>
  <dcterms:modified xsi:type="dcterms:W3CDTF">2020-10-30T09:56:28Z</dcterms:modified>
</cp:coreProperties>
</file>