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5" r:id="rId3"/>
    <p:sldId id="257" r:id="rId4"/>
    <p:sldId id="273" r:id="rId5"/>
    <p:sldId id="260" r:id="rId6"/>
    <p:sldId id="258" r:id="rId7"/>
    <p:sldId id="272" r:id="rId8"/>
    <p:sldId id="261" r:id="rId9"/>
    <p:sldId id="262" r:id="rId10"/>
    <p:sldId id="263" r:id="rId11"/>
    <p:sldId id="274" r:id="rId12"/>
    <p:sldId id="264" r:id="rId13"/>
    <p:sldId id="276" r:id="rId14"/>
    <p:sldId id="279" r:id="rId15"/>
    <p:sldId id="277" r:id="rId16"/>
    <p:sldId id="278" r:id="rId17"/>
    <p:sldId id="266" r:id="rId18"/>
    <p:sldId id="265" r:id="rId19"/>
    <p:sldId id="267" r:id="rId20"/>
    <p:sldId id="268" r:id="rId21"/>
    <p:sldId id="269" r:id="rId22"/>
    <p:sldId id="270" r:id="rId23"/>
    <p:sldId id="271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FEA0F0-DD86-47EF-B846-1E53C2AE33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99249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DFB6D-A425-4F9D-9B3B-38C76579D91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31665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940037-3401-4AFF-8A31-CE9AFA25DCF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6950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E5D-3298-4152-BCA5-02BC84807F7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8705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027375-EFA6-49AA-A185-BBCD329BB2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11751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EC1771-7800-49A4-9A58-517E9D6FCF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94597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38F27B-105A-4B4E-99CE-FEFE45183FB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57754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EA1D97-3696-41A0-A66F-9EBBD78E3B7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5772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A205E2-4478-45C3-8EFC-E25147201AE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573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DFEF76-F19C-4238-89D6-6920815BBD3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959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1F30B9-6AEF-4CA1-8687-D418A149FE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12861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02B97B-294F-4367-9BC7-9685DEED99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9742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88A6D8-1D59-4F1F-8E98-8E9D49E2D83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52349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DAAEB6-E624-4C25-A12D-F2504DD10D8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412875"/>
            <a:ext cx="8424863" cy="1470025"/>
          </a:xfrm>
        </p:spPr>
        <p:txBody>
          <a:bodyPr/>
          <a:lstStyle/>
          <a:p>
            <a:pPr eaLnBrk="1" hangingPunct="1"/>
            <a:r>
              <a:rPr lang="cs-CZ" altLang="cs-CZ" sz="3600" smtClean="0"/>
              <a:t>Empirický výzkum ve výtvarné výchově</a:t>
            </a:r>
            <a:r>
              <a:rPr lang="cs-CZ" altLang="cs-CZ" smtClean="0"/>
              <a:t> </a:t>
            </a:r>
            <a:br>
              <a:rPr lang="cs-CZ" altLang="cs-CZ" smtClean="0"/>
            </a:br>
            <a:r>
              <a:rPr lang="cs-CZ" altLang="cs-CZ" smtClean="0"/>
              <a:t>(2)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4400" b="1" smtClean="0">
                <a:solidFill>
                  <a:schemeClr val="accent2"/>
                </a:solidFill>
              </a:rPr>
              <a:t>AISTHÉTA – NOÉTA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oblast vnímání, zkušenosti (</a:t>
            </a:r>
            <a:r>
              <a:rPr lang="cs-CZ" altLang="cs-CZ" sz="2800" i="1" smtClean="0"/>
              <a:t>ta aisthéta</a:t>
            </a:r>
            <a:r>
              <a:rPr lang="cs-CZ" altLang="cs-CZ" sz="28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oblast myšlení (</a:t>
            </a:r>
            <a:r>
              <a:rPr lang="cs-CZ" altLang="cs-CZ" sz="2800" i="1" smtClean="0"/>
              <a:t>ta noéta</a:t>
            </a:r>
            <a:r>
              <a:rPr lang="cs-CZ" altLang="cs-CZ" sz="2800" smtClean="0"/>
              <a:t>) </a:t>
            </a:r>
          </a:p>
          <a:p>
            <a:pPr eaLnBrk="1" hangingPunct="1">
              <a:lnSpc>
                <a:spcPct val="90000"/>
              </a:lnSpc>
            </a:pP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umění – výzkum – věda 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25525"/>
            <a:ext cx="8675687" cy="58324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UMĚNÍ (umět), VĚDA (vědět) – obecné, navzájem se doplňující  metody </a:t>
            </a:r>
            <a:r>
              <a:rPr lang="cs-CZ" altLang="cs-CZ" sz="2000" i="1" smtClean="0"/>
              <a:t>nabývání a zprostředkování lidského poznání</a:t>
            </a:r>
            <a:r>
              <a:rPr lang="cs-CZ" altLang="cs-CZ" sz="2000" smtClean="0"/>
              <a:t> prostřednictvím světatvorby.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chemeClr val="accent2"/>
                </a:solidFill>
              </a:rPr>
              <a:t>umění vědou (John Constable) – věda uměním</a:t>
            </a:r>
            <a:r>
              <a:rPr lang="cs-CZ" altLang="cs-CZ" sz="2000" smtClean="0"/>
              <a:t> </a:t>
            </a:r>
            <a:r>
              <a:rPr lang="cs-CZ" altLang="cs-CZ" sz="2000" smtClean="0">
                <a:solidFill>
                  <a:schemeClr val="accent2"/>
                </a:solidFill>
              </a:rPr>
              <a:t>(Albert Einstein)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Problém </a:t>
            </a:r>
            <a:r>
              <a:rPr lang="cs-CZ" altLang="cs-CZ" sz="2000" i="1" smtClean="0">
                <a:solidFill>
                  <a:schemeClr val="accent2"/>
                </a:solidFill>
              </a:rPr>
              <a:t>věrohodnosti</a:t>
            </a:r>
            <a:r>
              <a:rPr lang="cs-CZ" altLang="cs-CZ" sz="2000" i="1" smtClean="0"/>
              <a:t> (pravdy, správnosti) a </a:t>
            </a:r>
            <a:r>
              <a:rPr lang="cs-CZ" altLang="cs-CZ" sz="2000" i="1" smtClean="0">
                <a:solidFill>
                  <a:schemeClr val="accent2"/>
                </a:solidFill>
              </a:rPr>
              <a:t>zdůvodnění</a:t>
            </a:r>
            <a:r>
              <a:rPr lang="cs-CZ" altLang="cs-CZ" sz="2000" smtClean="0">
                <a:solidFill>
                  <a:schemeClr val="accent2"/>
                </a:solidFill>
              </a:rPr>
              <a:t> </a:t>
            </a:r>
            <a:r>
              <a:rPr lang="cs-CZ" altLang="cs-CZ" sz="2000" smtClean="0"/>
              <a:t>je řešen v obou doménách, ale s poněkud odlišnými nároky.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rgbClr val="C00000"/>
                </a:solidFill>
              </a:rPr>
              <a:t>Zdůvodnění </a:t>
            </a:r>
            <a:r>
              <a:rPr lang="cs-CZ" altLang="cs-CZ" sz="2000" i="1" smtClean="0">
                <a:solidFill>
                  <a:srgbClr val="C00000"/>
                </a:solidFill>
              </a:rPr>
              <a:t>analytické</a:t>
            </a:r>
            <a:r>
              <a:rPr lang="cs-CZ" altLang="cs-CZ" sz="2000" smtClean="0">
                <a:solidFill>
                  <a:srgbClr val="C00000"/>
                </a:solidFill>
              </a:rPr>
              <a:t> (pojem)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rgbClr val="C00000"/>
                </a:solidFill>
              </a:rPr>
              <a:t>Zdůvodnění </a:t>
            </a:r>
            <a:r>
              <a:rPr lang="cs-CZ" altLang="cs-CZ" sz="2000" i="1" smtClean="0">
                <a:solidFill>
                  <a:srgbClr val="C00000"/>
                </a:solidFill>
              </a:rPr>
              <a:t>empirické</a:t>
            </a:r>
            <a:r>
              <a:rPr lang="cs-CZ" altLang="cs-CZ" sz="2000" smtClean="0">
                <a:solidFill>
                  <a:srgbClr val="C00000"/>
                </a:solidFill>
              </a:rPr>
              <a:t> (fakt, z pozorování)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rgbClr val="C00000"/>
                </a:solidFill>
              </a:rPr>
              <a:t>Zdůvodnění </a:t>
            </a:r>
            <a:r>
              <a:rPr lang="cs-CZ" altLang="cs-CZ" sz="2000" i="1" smtClean="0">
                <a:solidFill>
                  <a:srgbClr val="C00000"/>
                </a:solidFill>
              </a:rPr>
              <a:t>historické</a:t>
            </a:r>
            <a:r>
              <a:rPr lang="cs-CZ" altLang="cs-CZ" sz="2000" smtClean="0">
                <a:solidFill>
                  <a:srgbClr val="C00000"/>
                </a:solidFill>
              </a:rPr>
              <a:t> (fakt, ze stop)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Zdůvodnění na podkladě faktů je klíčovým nárokem  poznání, jde-li o </a:t>
            </a:r>
            <a:r>
              <a:rPr lang="cs-CZ" altLang="cs-CZ" sz="2000" i="1" smtClean="0"/>
              <a:t>zvládání věcí</a:t>
            </a:r>
            <a:r>
              <a:rPr lang="cs-CZ" altLang="cs-CZ" sz="2000" smtClean="0"/>
              <a:t> anebo o </a:t>
            </a:r>
            <a:r>
              <a:rPr lang="cs-CZ" altLang="cs-CZ" sz="2000" i="1" smtClean="0"/>
              <a:t>domluvu mezi lidmi. </a:t>
            </a:r>
            <a:r>
              <a:rPr lang="cs-CZ" altLang="cs-CZ" sz="2000" smtClean="0"/>
              <a:t> 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rgbClr val="0070C0"/>
                </a:solidFill>
              </a:rPr>
              <a:t>Není známa lepší metoda pro zdůvodňování na podkladě faktů než empirický výzkum v kontextu odpovídající teorie.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GOODMAN, N.  </a:t>
            </a:r>
            <a:r>
              <a:rPr lang="cs-CZ" altLang="cs-CZ" sz="1000" i="1" smtClean="0"/>
              <a:t>Jazyky umění – nástin teorie symbolů</a:t>
            </a:r>
            <a:r>
              <a:rPr lang="cs-CZ" altLang="cs-CZ" sz="1000" smtClean="0"/>
              <a:t>. Praha : Academia, 2007. ISBN 978-80-200-1519-8.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GOODMAN, N. </a:t>
            </a:r>
            <a:r>
              <a:rPr lang="cs-CZ" altLang="cs-CZ" sz="1000" i="1" smtClean="0"/>
              <a:t>Způsoby světa-tvorby.</a:t>
            </a:r>
            <a:r>
              <a:rPr lang="cs-CZ" altLang="cs-CZ" sz="1000" smtClean="0"/>
              <a:t> Bratislava : Archa 1996. ISBN 80-7115-120-3.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GOODMAN, N.; ELGIN, C. Z.</a:t>
            </a:r>
            <a:r>
              <a:rPr lang="cs-CZ" altLang="cs-CZ" sz="1000" i="1" smtClean="0"/>
              <a:t> </a:t>
            </a:r>
            <a:r>
              <a:rPr lang="en-US" altLang="cs-CZ" sz="1000" i="1" smtClean="0"/>
              <a:t>Reconceptions in Philosophy and Other Arts and Sciences. </a:t>
            </a:r>
            <a:r>
              <a:rPr lang="cs-CZ" altLang="cs-CZ" sz="1000" smtClean="0"/>
              <a:t>London : Routledge, 1988. ISBN 0-415-00813-1.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Vstup do výzkumu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12850"/>
            <a:ext cx="8229600" cy="56451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 b="1" smtClean="0"/>
              <a:t>Výzkumná (cílová) oblast</a:t>
            </a:r>
            <a:r>
              <a:rPr lang="cs-CZ" altLang="cs-CZ" sz="2400" smtClean="0"/>
              <a:t> – reálný prostor, z něhož lze získávat </a:t>
            </a:r>
            <a:r>
              <a:rPr lang="cs-CZ" altLang="cs-CZ" sz="2400" b="1" smtClean="0"/>
              <a:t>fakty</a:t>
            </a:r>
            <a:r>
              <a:rPr lang="cs-CZ" altLang="cs-CZ" sz="2400" smtClean="0"/>
              <a:t>: (a) zkoumané </a:t>
            </a:r>
            <a:r>
              <a:rPr lang="cs-CZ" altLang="cs-CZ" sz="2400" i="1" smtClean="0"/>
              <a:t>entity</a:t>
            </a:r>
            <a:r>
              <a:rPr lang="cs-CZ" altLang="cs-CZ" sz="2400" smtClean="0"/>
              <a:t>, (b) </a:t>
            </a:r>
            <a:r>
              <a:rPr lang="cs-CZ" altLang="cs-CZ" sz="2400" i="1" smtClean="0"/>
              <a:t>vztahy</a:t>
            </a:r>
            <a:r>
              <a:rPr lang="cs-CZ" altLang="cs-CZ" sz="2400" smtClean="0"/>
              <a:t> mezi nimi, (c) </a:t>
            </a:r>
            <a:r>
              <a:rPr lang="cs-CZ" altLang="cs-CZ" sz="2400" i="1" smtClean="0"/>
              <a:t>vývoj </a:t>
            </a:r>
            <a:r>
              <a:rPr lang="cs-CZ" altLang="cs-CZ" sz="2400" smtClean="0"/>
              <a:t>a (d) </a:t>
            </a:r>
            <a:r>
              <a:rPr lang="cs-CZ" altLang="cs-CZ" sz="2400" i="1" smtClean="0"/>
              <a:t>problémy </a:t>
            </a:r>
            <a:r>
              <a:rPr lang="cs-CZ" altLang="cs-CZ" sz="2400" smtClean="0"/>
              <a:t>vyvolávající otázky.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Fakt je </a:t>
            </a:r>
            <a:r>
              <a:rPr lang="cs-CZ" altLang="cs-CZ" sz="2400" i="1" smtClean="0"/>
              <a:t>symbolické zobrazení</a:t>
            </a:r>
            <a:r>
              <a:rPr lang="cs-CZ" altLang="cs-CZ" sz="2400" smtClean="0"/>
              <a:t> určité empirické položky (části) výzkumného pole, které má význam v kontextu určité </a:t>
            </a:r>
            <a:r>
              <a:rPr lang="cs-CZ" altLang="cs-CZ" sz="2400" i="1" smtClean="0"/>
              <a:t>interpretace</a:t>
            </a:r>
            <a:r>
              <a:rPr lang="cs-CZ" altLang="cs-CZ" sz="24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cs typeface="Arial" panose="020B0604020202020204" pitchFamily="34" charset="0"/>
              </a:rPr>
              <a:t>→ </a:t>
            </a:r>
            <a:r>
              <a:rPr lang="cs-CZ" altLang="cs-CZ" sz="2400" smtClean="0"/>
              <a:t>určení faktu vyplývá z </a:t>
            </a:r>
            <a:r>
              <a:rPr lang="cs-CZ" altLang="cs-CZ" sz="2400" i="1" smtClean="0"/>
              <a:t>propozice</a:t>
            </a:r>
            <a:r>
              <a:rPr lang="cs-CZ" altLang="cs-CZ" sz="2400" smtClean="0"/>
              <a:t>, tzn. z </a:t>
            </a:r>
            <a:r>
              <a:rPr lang="cs-CZ" altLang="cs-CZ" sz="2400" i="1" smtClean="0"/>
              <a:t>ověřitelného tvrzení</a:t>
            </a:r>
            <a:r>
              <a:rPr lang="cs-CZ" altLang="cs-CZ" sz="2400" smtClean="0"/>
              <a:t> složeného z </a:t>
            </a:r>
            <a:r>
              <a:rPr lang="cs-CZ" altLang="cs-CZ" sz="2400" i="1" smtClean="0"/>
              <a:t>argumentu a predikátu (</a:t>
            </a:r>
            <a:r>
              <a:rPr lang="cs-CZ" altLang="cs-CZ" sz="2400" smtClean="0"/>
              <a:t>fakt je to, k čemu se vztahuje pravdivá propozice, pravdivé tvrzení)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Interpretace je založena na (relativně) standardizované </a:t>
            </a:r>
            <a:r>
              <a:rPr lang="cs-CZ" altLang="cs-CZ" sz="2400" i="1" smtClean="0"/>
              <a:t>pojmové struktuře</a:t>
            </a:r>
            <a:r>
              <a:rPr lang="cs-CZ" altLang="cs-CZ" sz="2400" smtClean="0"/>
              <a:t> – jazyce výkladu. Logicky a sémanticky standardizovaný jazyk výkladu je nazýván </a:t>
            </a:r>
            <a:r>
              <a:rPr lang="cs-CZ" altLang="cs-CZ" sz="2400" i="1" smtClean="0"/>
              <a:t>teorie</a:t>
            </a:r>
            <a:r>
              <a:rPr lang="cs-CZ" altLang="cs-CZ" sz="2400" smtClean="0"/>
              <a:t>.  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/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cs-CZ" altLang="cs-CZ" sz="1000" smtClean="0"/>
              <a:t>SLAVÍK, J.; JANÍK, T. (2005) Významová struktura faktu v oborových didaktikách. </a:t>
            </a:r>
            <a:r>
              <a:rPr lang="cs-CZ" altLang="cs-CZ" sz="1000" i="1" smtClean="0"/>
              <a:t>Pedagogika</a:t>
            </a:r>
            <a:r>
              <a:rPr lang="cs-CZ" altLang="cs-CZ" sz="1000" smtClean="0"/>
              <a:t>, 2005, 55, č. 4, s. 336 – 354, ISSN 3330-3815.     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cs-CZ" altLang="cs-CZ" sz="1000" smtClean="0"/>
              <a:t>DOLEŽEL, L. (2003) </a:t>
            </a:r>
            <a:r>
              <a:rPr lang="cs-CZ" altLang="cs-CZ" sz="1000" i="1" smtClean="0"/>
              <a:t>Heterocosmica</a:t>
            </a:r>
            <a:r>
              <a:rPr lang="cs-CZ" altLang="cs-CZ" sz="1000" smtClean="0"/>
              <a:t>. Praha : Karolinum, 2003. ISBN 80-246-0735-2. s. 46  49, 150.   </a:t>
            </a:r>
            <a:r>
              <a:rPr lang="cs-CZ" altLang="cs-CZ" sz="1000" i="1" smtClean="0"/>
              <a:t> </a:t>
            </a:r>
            <a:r>
              <a:rPr lang="cs-CZ" altLang="cs-CZ" sz="100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600" smtClean="0"/>
              <a:t>Funkční rámec výzkumu</a:t>
            </a:r>
            <a:r>
              <a:rPr lang="cs-CZ" altLang="cs-CZ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Výzkumná</a:t>
            </a:r>
            <a:r>
              <a:rPr lang="cs-CZ" altLang="cs-CZ" sz="2000" smtClean="0"/>
              <a:t> </a:t>
            </a:r>
            <a:r>
              <a:rPr lang="cs-CZ" altLang="cs-CZ" sz="2000" i="1" smtClean="0"/>
              <a:t>(cílová) oblast</a:t>
            </a:r>
            <a:r>
              <a:rPr lang="cs-CZ" altLang="cs-CZ" sz="2000" smtClean="0"/>
              <a:t> (místo, objekty, populace) </a:t>
            </a:r>
            <a:r>
              <a:rPr lang="cs-CZ" altLang="cs-CZ" sz="2000" smtClean="0">
                <a:sym typeface="Symbol" panose="05050102010706020507" pitchFamily="18" charset="2"/>
              </a:rPr>
              <a:t></a:t>
            </a:r>
            <a:r>
              <a:rPr lang="cs-CZ" altLang="cs-CZ" sz="2000" smtClean="0"/>
              <a:t> </a:t>
            </a:r>
            <a:r>
              <a:rPr lang="cs-CZ" altLang="cs-CZ" sz="2000" i="1" smtClean="0"/>
              <a:t>předmětné pole</a:t>
            </a:r>
            <a:r>
              <a:rPr lang="cs-CZ" altLang="cs-CZ" sz="2000" smtClean="0"/>
              <a:t> (systém: struktura významů vymezená nadřazeným pojmem – centrální kategorií, např. „životní styl“, „bolest“, „interakční žánr“)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Předmět</a:t>
            </a:r>
            <a:r>
              <a:rPr lang="cs-CZ" altLang="cs-CZ" sz="2000" smtClean="0"/>
              <a:t>: struktura vztahů mezi proměnnými vymezená problémovými otázkami (umožňuje </a:t>
            </a:r>
            <a:r>
              <a:rPr lang="cs-CZ" altLang="cs-CZ" sz="2000" i="1" smtClean="0"/>
              <a:t>operacionalizaci </a:t>
            </a:r>
            <a:r>
              <a:rPr lang="cs-CZ" altLang="cs-CZ" sz="2000" smtClean="0"/>
              <a:t>– propojení faktů s teorií).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Cíl</a:t>
            </a:r>
            <a:r>
              <a:rPr lang="cs-CZ" altLang="cs-CZ" sz="2000" smtClean="0"/>
              <a:t>: praktické důvody</a:t>
            </a:r>
            <a:r>
              <a:rPr lang="cs-CZ" altLang="cs-CZ" sz="2000" i="1" smtClean="0"/>
              <a:t> </a:t>
            </a:r>
            <a:r>
              <a:rPr lang="cs-CZ" altLang="cs-CZ" sz="2000" smtClean="0"/>
              <a:t>(</a:t>
            </a:r>
            <a:r>
              <a:rPr lang="cs-CZ" altLang="cs-CZ" sz="2000" smtClean="0">
                <a:solidFill>
                  <a:schemeClr val="accent2"/>
                </a:solidFill>
              </a:rPr>
              <a:t>změnit</a:t>
            </a:r>
            <a:r>
              <a:rPr lang="cs-CZ" altLang="cs-CZ" sz="2000" smtClean="0"/>
              <a:t>)</a:t>
            </a:r>
            <a:r>
              <a:rPr lang="cs-CZ" altLang="cs-CZ" sz="2000" i="1" smtClean="0"/>
              <a:t> + </a:t>
            </a:r>
            <a:r>
              <a:rPr lang="cs-CZ" altLang="cs-CZ" sz="2000" smtClean="0"/>
              <a:t>teoretické</a:t>
            </a:r>
            <a:r>
              <a:rPr lang="cs-CZ" altLang="cs-CZ" sz="2000" i="1" smtClean="0"/>
              <a:t> </a:t>
            </a:r>
            <a:r>
              <a:rPr lang="cs-CZ" altLang="cs-CZ" sz="2000" smtClean="0"/>
              <a:t>důvody (</a:t>
            </a:r>
            <a:r>
              <a:rPr lang="cs-CZ" altLang="cs-CZ" sz="2000" smtClean="0">
                <a:solidFill>
                  <a:schemeClr val="accent2"/>
                </a:solidFill>
              </a:rPr>
              <a:t>objasnit</a:t>
            </a:r>
            <a:r>
              <a:rPr lang="cs-CZ" altLang="cs-CZ" sz="2000" smtClean="0"/>
              <a:t>)</a:t>
            </a:r>
            <a:r>
              <a:rPr lang="cs-CZ" altLang="cs-CZ" sz="2000" i="1" smtClean="0"/>
              <a:t> </a:t>
            </a:r>
            <a:r>
              <a:rPr lang="cs-CZ" altLang="cs-CZ" sz="200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Problém</a:t>
            </a:r>
            <a:r>
              <a:rPr lang="cs-CZ" altLang="cs-CZ" sz="2000" smtClean="0"/>
              <a:t>:</a:t>
            </a:r>
            <a:r>
              <a:rPr lang="cs-CZ" altLang="cs-CZ" sz="2000" i="1" smtClean="0"/>
              <a:t> otázka po vztahu mezi proměnnými; </a:t>
            </a:r>
            <a:r>
              <a:rPr lang="cs-CZ" altLang="cs-CZ" sz="2000" smtClean="0"/>
              <a:t>otevřené otázky (co je příčinou nadprůměrného výkonu?) – rozhodovací otázky (koreluje nadprůměrný výkon s motivovaností? </a:t>
            </a:r>
            <a:r>
              <a:rPr lang="cs-CZ" altLang="cs-CZ" sz="2000" i="1" smtClean="0"/>
              <a:t>ano</a:t>
            </a:r>
            <a:r>
              <a:rPr lang="cs-CZ" altLang="cs-CZ" sz="2000" smtClean="0"/>
              <a:t> vs. </a:t>
            </a:r>
            <a:r>
              <a:rPr lang="cs-CZ" altLang="cs-CZ" sz="2000" i="1" smtClean="0"/>
              <a:t>ne</a:t>
            </a:r>
            <a:r>
              <a:rPr lang="cs-CZ" altLang="cs-CZ" sz="2000" smtClean="0"/>
              <a:t>).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smtClean="0"/>
              <a:t>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Pojetí, metody, techniky, zpracování – </a:t>
            </a:r>
            <a:r>
              <a:rPr lang="cs-CZ" altLang="cs-CZ" sz="2000" i="1" smtClean="0"/>
              <a:t>výzkumný design</a:t>
            </a:r>
            <a:r>
              <a:rPr lang="cs-CZ" altLang="cs-CZ" sz="2000" smtClean="0"/>
              <a:t>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Podpora: </a:t>
            </a:r>
            <a:r>
              <a:rPr lang="cs-CZ" altLang="cs-CZ" sz="2000" smtClean="0"/>
              <a:t>zdroje pro výzkum (personální, ekonomické, technické). </a:t>
            </a:r>
            <a:r>
              <a:rPr lang="cs-CZ" altLang="cs-CZ" sz="2000" i="1" smtClean="0"/>
              <a:t> </a:t>
            </a:r>
            <a:r>
              <a:rPr lang="cs-CZ" altLang="cs-CZ" sz="200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endParaRPr lang="cs-CZ" alt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smtClean="0"/>
              <a:t>Fakt </a:t>
            </a:r>
            <a:r>
              <a:rPr lang="cs-CZ" altLang="cs-CZ" sz="4000" smtClean="0">
                <a:sym typeface="Symbol" panose="05050102010706020507" pitchFamily="18" charset="2"/>
              </a:rPr>
              <a:t></a:t>
            </a:r>
            <a:r>
              <a:rPr lang="cs-CZ" altLang="cs-CZ" sz="4000" smtClean="0"/>
              <a:t> interpretace </a:t>
            </a:r>
            <a:r>
              <a:rPr lang="cs-CZ" altLang="cs-CZ" sz="4000" smtClean="0">
                <a:sym typeface="Symbol" panose="05050102010706020507" pitchFamily="18" charset="2"/>
              </a:rPr>
              <a:t> </a:t>
            </a:r>
            <a:r>
              <a:rPr lang="cs-CZ" altLang="cs-CZ" sz="4000" smtClean="0"/>
              <a:t>teorie</a:t>
            </a:r>
            <a:r>
              <a:rPr lang="cs-CZ" altLang="cs-CZ" smtClean="0"/>
              <a:t> 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62642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400" b="1" smtClean="0"/>
              <a:t>…"</a:t>
            </a:r>
            <a:r>
              <a:rPr lang="cs-CZ" altLang="cs-CZ" sz="1400" b="1" i="1" smtClean="0"/>
              <a:t>To všechno, o čem jsme zde mluvili, se váže k dnešnímu tématu oděv. Nejdříve si povíme o oděvu obecně a pak se zaměříme na ten renesanční</a:t>
            </a:r>
            <a:r>
              <a:rPr lang="cs-CZ" altLang="cs-CZ" sz="1400" b="1" smtClean="0"/>
              <a:t>"</a:t>
            </a:r>
            <a:r>
              <a:rPr lang="cs-CZ" altLang="cs-CZ" sz="1400" b="1" i="1" smtClean="0"/>
              <a:t>, uvádím téma hodiny, píši je na tabuli a už zvu žáky do jedné skupiny ke středu třídy, kde mám připravené obrázky s různými oděvy. …</a:t>
            </a:r>
            <a:r>
              <a:rPr lang="cs-CZ" altLang="cs-CZ" sz="1400" smtClean="0"/>
              <a:t> (úryvek </a:t>
            </a:r>
            <a:r>
              <a:rPr lang="cs-CZ" altLang="cs-CZ" sz="1400" i="1" smtClean="0"/>
              <a:t>reflektivní bilance, </a:t>
            </a:r>
            <a:r>
              <a:rPr lang="cs-CZ" altLang="cs-CZ" sz="1400" smtClean="0"/>
              <a:t>učitelka</a:t>
            </a:r>
            <a:r>
              <a:rPr lang="cs-CZ" altLang="cs-CZ" sz="1400" i="1" smtClean="0"/>
              <a:t> </a:t>
            </a:r>
            <a:r>
              <a:rPr lang="cs-CZ" altLang="cs-CZ" sz="1400" smtClean="0"/>
              <a:t>Jitka, protokol S1194</a:t>
            </a:r>
            <a:r>
              <a:rPr lang="cs-CZ" altLang="cs-CZ" sz="1400" i="1" smtClean="0"/>
              <a:t>).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400" b="1" i="1" smtClean="0"/>
              <a:t>… „Dobrý den.“ Ne, nepovím, co budeme dělat. poslední hluboký nádech a představení začíná. ...</a:t>
            </a:r>
            <a:r>
              <a:rPr lang="cs-CZ" altLang="cs-CZ" sz="1400" smtClean="0"/>
              <a:t> </a:t>
            </a:r>
            <a:r>
              <a:rPr lang="cs-CZ" altLang="cs-CZ" sz="1400" b="1" i="1" smtClean="0"/>
              <a:t>…</a:t>
            </a:r>
            <a:r>
              <a:rPr lang="cs-CZ" altLang="cs-CZ" sz="1400" smtClean="0"/>
              <a:t> (úryvek </a:t>
            </a:r>
            <a:r>
              <a:rPr lang="cs-CZ" altLang="cs-CZ" sz="1400" i="1" smtClean="0"/>
              <a:t>reflektivní bilance</a:t>
            </a:r>
            <a:r>
              <a:rPr lang="cs-CZ" altLang="cs-CZ" sz="1400" smtClean="0"/>
              <a:t>, učitelka Hanka, protokol S1594</a:t>
            </a:r>
            <a:r>
              <a:rPr lang="cs-CZ" altLang="cs-CZ" sz="1400" i="1" smtClean="0"/>
              <a:t>). </a:t>
            </a:r>
          </a:p>
          <a:p>
            <a:pPr eaLnBrk="1" hangingPunct="1">
              <a:lnSpc>
                <a:spcPct val="80000"/>
              </a:lnSpc>
            </a:pPr>
            <a:endParaRPr lang="cs-CZ" altLang="cs-CZ" sz="1400" i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Fakt – protokolární věta (zde: zobrazení situace z hlediska aktérek).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Interpretace: zasazení do teoretického modelu – pojmové rozlišení (Peircův model sémiózy, Mathauserův model umělecké situace, Interakční žánry: </a:t>
            </a:r>
            <a:r>
              <a:rPr lang="cs-CZ" altLang="cs-CZ" sz="2400" i="1" smtClean="0"/>
              <a:t>Dílna, Divadlo, Těžký život</a:t>
            </a:r>
            <a:r>
              <a:rPr lang="cs-CZ" altLang="cs-CZ" sz="2400" smtClean="0"/>
              <a:t>).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Dekontextualizace, ověřování – porovnávání s ostatními teoriemi, další výzkumy (H. Broudy 1976, L. Bresler 1994, Pražská skupina školní etnografie 1992)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i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PRŮCHA, J. (2002) </a:t>
            </a:r>
            <a:r>
              <a:rPr lang="cs-CZ" altLang="cs-CZ" sz="1000" i="1" smtClean="0"/>
              <a:t>Učitel. </a:t>
            </a:r>
            <a:r>
              <a:rPr lang="cs-CZ" altLang="cs-CZ" sz="1000" smtClean="0"/>
              <a:t>Praha : Portál, 2002. ISBN 80-7178-621-7. s. 138.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SLAVÍK, J. (1997) </a:t>
            </a:r>
            <a:r>
              <a:rPr lang="cs-CZ" altLang="cs-CZ" sz="1000" i="1" smtClean="0"/>
              <a:t>Od výrazu k dialogu ve výchově. Artefiletika.</a:t>
            </a:r>
            <a:r>
              <a:rPr lang="cs-CZ" altLang="cs-CZ" sz="1000" smtClean="0"/>
              <a:t> Praha : Univerzita Karlova - Karolinum 1997. ISBN 80-7184-437-3. s. 92,  9 – 102).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BRESLER, L.: Imitative, Complementary, and Expansive: Three Roles of Visual Arts Curricula. Studies in Art Education (A Journal of Issues and Research), 35, 1994, 2, s.90-104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BROUDY, H.: Three Modes of Teaching and their Evaluation. In: Gephart,W.J. (ed.): Evaluation in Teaching. Bloomington, Phi Delta Kappa 1976, s.5-11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000" smtClean="0"/>
              <a:t>KASÍKOVÁ, H. (1992) Interakční žánry ve vyučování. In PRAŽSKÁ SKUPINA ŠKOLNÍ ETNOGRAFIE </a:t>
            </a:r>
            <a:r>
              <a:rPr lang="cs-CZ" altLang="cs-CZ" sz="1000" i="1" smtClean="0"/>
              <a:t>Co se v mládí naučíš… </a:t>
            </a:r>
            <a:r>
              <a:rPr lang="cs-CZ" altLang="cs-CZ" sz="1000" smtClean="0"/>
              <a:t>Praha : Ústav pedagogicko.psychologických výzkumů - Ped F UK, 1992.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250825" y="1557338"/>
            <a:ext cx="8229600" cy="4525962"/>
          </a:xfrm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55650" y="1700213"/>
            <a:ext cx="7632700" cy="2305050"/>
          </a:xfrm>
          <a:prstGeom prst="rect">
            <a:avLst/>
          </a:prstGeom>
          <a:noFill/>
          <a:ln w="25400">
            <a:solidFill>
              <a:schemeClr val="accent2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600" smtClean="0"/>
              <a:t>Jak získat údaje</a:t>
            </a:r>
            <a:r>
              <a:rPr lang="cs-CZ" altLang="cs-CZ" smtClean="0"/>
              <a:t> 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755650" y="2060575"/>
            <a:ext cx="4176713" cy="3960813"/>
          </a:xfrm>
          <a:prstGeom prst="rect">
            <a:avLst/>
          </a:prstGeom>
          <a:noFill/>
          <a:ln w="25400">
            <a:solidFill>
              <a:schemeClr val="accent2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372225" y="2420938"/>
            <a:ext cx="23764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/>
              <a:t>KVALITATIVNÍ VÝZKUM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700338" y="4941888"/>
            <a:ext cx="21605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/>
              <a:t>KVANTITATIVNÍVÝZKUM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23850" y="2852738"/>
            <a:ext cx="1512888" cy="925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ENTITA, VZTAH, PROCES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2124075" y="1844675"/>
            <a:ext cx="1223963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výpověď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3348038" y="1844675"/>
            <a:ext cx="439261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nepřímé pozorování : TEXT, pojmy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2411413" y="3357563"/>
            <a:ext cx="4176712" cy="40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altLang="cs-CZ" sz="2000"/>
              <a:t>přímé pozorování : TEXT, pojmy</a:t>
            </a:r>
          </a:p>
        </p:txBody>
      </p:sp>
      <p:cxnSp>
        <p:nvCxnSpPr>
          <p:cNvPr id="8204" name="AutoShape 12"/>
          <p:cNvCxnSpPr>
            <a:cxnSpLocks noChangeShapeType="1"/>
            <a:stCxn id="8200" idx="0"/>
            <a:endCxn id="8201" idx="1"/>
          </p:cNvCxnSpPr>
          <p:nvPr/>
        </p:nvCxnSpPr>
        <p:spPr bwMode="auto">
          <a:xfrm flipV="1">
            <a:off x="1081088" y="2047875"/>
            <a:ext cx="1042987" cy="8048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755650" y="4581525"/>
            <a:ext cx="1584325" cy="132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plánovaná manipulace s entitami – experiment </a:t>
            </a:r>
          </a:p>
        </p:txBody>
      </p:sp>
      <p:cxnSp>
        <p:nvCxnSpPr>
          <p:cNvPr id="8206" name="AutoShape 14"/>
          <p:cNvCxnSpPr>
            <a:cxnSpLocks noChangeShapeType="1"/>
            <a:stCxn id="8200" idx="3"/>
            <a:endCxn id="8203" idx="1"/>
          </p:cNvCxnSpPr>
          <p:nvPr/>
        </p:nvCxnSpPr>
        <p:spPr bwMode="auto">
          <a:xfrm>
            <a:off x="1836738" y="3316288"/>
            <a:ext cx="574675" cy="2444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7" name="AutoShape 15"/>
          <p:cNvCxnSpPr>
            <a:cxnSpLocks noChangeShapeType="1"/>
            <a:stCxn id="8205" idx="0"/>
            <a:endCxn id="8200" idx="2"/>
          </p:cNvCxnSpPr>
          <p:nvPr/>
        </p:nvCxnSpPr>
        <p:spPr bwMode="auto">
          <a:xfrm flipH="1" flipV="1">
            <a:off x="1081088" y="3778250"/>
            <a:ext cx="466725" cy="8032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8" name="Text Box 17"/>
          <p:cNvSpPr txBox="1">
            <a:spLocks noChangeArrowheads="1"/>
          </p:cNvSpPr>
          <p:nvPr/>
        </p:nvSpPr>
        <p:spPr bwMode="auto">
          <a:xfrm>
            <a:off x="5867400" y="5013325"/>
            <a:ext cx="20177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>
                <a:solidFill>
                  <a:schemeClr val="accent2"/>
                </a:solidFill>
              </a:rPr>
              <a:t>Výzkumné pole</a:t>
            </a:r>
            <a:r>
              <a:rPr lang="cs-CZ" altLang="cs-CZ"/>
              <a:t> </a:t>
            </a:r>
          </a:p>
        </p:txBody>
      </p:sp>
      <p:cxnSp>
        <p:nvCxnSpPr>
          <p:cNvPr id="8209" name="AutoShape 18"/>
          <p:cNvCxnSpPr>
            <a:cxnSpLocks noChangeShapeType="1"/>
            <a:stCxn id="8197" idx="3"/>
            <a:endCxn id="8208" idx="1"/>
          </p:cNvCxnSpPr>
          <p:nvPr/>
        </p:nvCxnSpPr>
        <p:spPr bwMode="auto">
          <a:xfrm>
            <a:off x="4945063" y="4041775"/>
            <a:ext cx="922337" cy="1155700"/>
          </a:xfrm>
          <a:prstGeom prst="straightConnector1">
            <a:avLst/>
          </a:prstGeom>
          <a:noFill/>
          <a:ln w="9525">
            <a:solidFill>
              <a:schemeClr val="accent2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Typy výzkumných technik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144000" cy="59039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u="sng" smtClean="0"/>
              <a:t>Experiment</a:t>
            </a:r>
            <a:r>
              <a:rPr lang="cs-CZ" altLang="cs-CZ" sz="2800" smtClean="0"/>
              <a:t>: sleduje kauzální vztah                     příčina </a:t>
            </a:r>
            <a:r>
              <a:rPr lang="cs-CZ" altLang="cs-CZ" sz="2800" smtClean="0">
                <a:cs typeface="Arial" panose="020B0604020202020204" pitchFamily="34" charset="0"/>
              </a:rPr>
              <a:t>→ účinek                                               </a:t>
            </a:r>
            <a:r>
              <a:rPr lang="cs-CZ" altLang="cs-CZ" sz="2400" smtClean="0">
                <a:cs typeface="Arial" panose="020B0604020202020204" pitchFamily="34" charset="0"/>
              </a:rPr>
              <a:t>(proměnná Y /zručnost/ je determinována X /výcvik/)</a:t>
            </a:r>
            <a:r>
              <a:rPr lang="cs-CZ" altLang="cs-CZ" sz="2800" smtClean="0">
                <a:cs typeface="Arial" panose="020B0604020202020204" pitchFamily="34" charset="0"/>
              </a:rPr>
              <a:t>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cs typeface="Arial" panose="020B0604020202020204" pitchFamily="34" charset="0"/>
              </a:rPr>
              <a:t>prověřuje se dopad intervenující nezávisle proměnné na závislou proměnnou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smtClean="0">
                <a:cs typeface="Arial" panose="020B0604020202020204" pitchFamily="34" charset="0"/>
              </a:rPr>
              <a:t> </a:t>
            </a:r>
            <a:r>
              <a:rPr lang="cs-CZ" altLang="cs-CZ" sz="20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Abduktivní usuzování: indukce </a:t>
            </a:r>
            <a:r>
              <a:rPr lang="en-US" altLang="cs-CZ" sz="2400" smtClean="0">
                <a:solidFill>
                  <a:schemeClr val="accent2"/>
                </a:solidFill>
                <a:cs typeface="Arial" panose="020B0604020202020204" pitchFamily="34" charset="0"/>
              </a:rPr>
              <a:t>&amp;</a:t>
            </a:r>
            <a:r>
              <a:rPr lang="cs-CZ" altLang="cs-CZ" sz="2400" smtClean="0">
                <a:solidFill>
                  <a:schemeClr val="accent2"/>
                </a:solidFill>
                <a:cs typeface="Arial" panose="020B0604020202020204" pitchFamily="34" charset="0"/>
              </a:rPr>
              <a:t> dedukce </a:t>
            </a:r>
            <a:r>
              <a:rPr lang="cs-CZ" altLang="cs-CZ" sz="24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b="1" smtClean="0">
                <a:solidFill>
                  <a:schemeClr val="accent2"/>
                </a:solidFill>
              </a:rPr>
              <a:t>abdukce</a:t>
            </a:r>
            <a:r>
              <a:rPr lang="cs-CZ" altLang="cs-CZ" sz="2400" smtClean="0">
                <a:solidFill>
                  <a:schemeClr val="accent2"/>
                </a:solidFill>
              </a:rPr>
              <a:t> </a:t>
            </a:r>
            <a:r>
              <a:rPr lang="cs-CZ" altLang="cs-CZ" sz="2400" smtClean="0">
                <a:solidFill>
                  <a:schemeClr val="accent2"/>
                </a:solidFill>
                <a:cs typeface="Arial" panose="020B0604020202020204" pitchFamily="34" charset="0"/>
              </a:rPr>
              <a:t>→ rozšíření popisu případu na další případy spadající pod tatáž pravidla (Ch. Peirce, G. Bateson)</a:t>
            </a:r>
            <a:r>
              <a:rPr lang="cs-CZ" altLang="cs-CZ" sz="2400" smtClean="0">
                <a:solidFill>
                  <a:schemeClr val="accent2"/>
                </a:solidFill>
              </a:rPr>
              <a:t>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2800" u="sng" smtClean="0"/>
              <a:t>Pozorování</a:t>
            </a:r>
            <a:r>
              <a:rPr lang="cs-CZ" altLang="cs-CZ" sz="2800" smtClean="0"/>
              <a:t> (výzkum </a:t>
            </a:r>
            <a:r>
              <a:rPr lang="cs-CZ" altLang="cs-CZ" sz="2800" i="1" smtClean="0"/>
              <a:t>ex post facto</a:t>
            </a:r>
            <a:r>
              <a:rPr lang="cs-CZ" altLang="cs-CZ" sz="2800" smtClean="0"/>
              <a:t>): sleduje korelační vztah                                                                  </a:t>
            </a:r>
            <a:r>
              <a:rPr lang="cs-CZ" altLang="cs-CZ" sz="2400" smtClean="0"/>
              <a:t>proměnná A /prospěch/ </a:t>
            </a:r>
            <a:r>
              <a:rPr lang="cs-CZ" altLang="cs-CZ" sz="2400" smtClean="0">
                <a:sym typeface="Symbol" panose="05050102010706020507" pitchFamily="18" charset="2"/>
              </a:rPr>
              <a:t></a:t>
            </a:r>
            <a:r>
              <a:rPr lang="cs-CZ" altLang="cs-CZ" sz="2400" smtClean="0"/>
              <a:t> proměnná B /inteligence, vůle…/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hledá se nezávislá proměnná ke známé proměnné závislé (proč se zhoršil prospěch?); prověřuje se těsnost vazby mezi proměnnými (souvisí výkon v testu s věkem?); hledá se společná příčina pro korelace mezi proměnnými (je korelace mezi výkony vysvětlitelná všeobecnou inteligencí?)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Obsah – 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4963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solidFill>
                  <a:schemeClr val="accent2"/>
                </a:solidFill>
              </a:rPr>
              <a:t>Obsah = všechno, co si člověk může v určité podobě a do určité míry vědomě nebo nevědomky (a) </a:t>
            </a:r>
            <a:r>
              <a:rPr lang="cs-CZ" altLang="cs-CZ" sz="1800" i="1" smtClean="0">
                <a:solidFill>
                  <a:schemeClr val="accent2"/>
                </a:solidFill>
              </a:rPr>
              <a:t>pamatovat</a:t>
            </a:r>
            <a:r>
              <a:rPr lang="cs-CZ" altLang="cs-CZ" sz="1800" smtClean="0">
                <a:solidFill>
                  <a:schemeClr val="accent2"/>
                </a:solidFill>
              </a:rPr>
              <a:t> a za příhodných okolností </a:t>
            </a:r>
            <a:r>
              <a:rPr lang="cs-CZ" altLang="cs-CZ" sz="1800" i="1" smtClean="0">
                <a:solidFill>
                  <a:schemeClr val="accent2"/>
                </a:solidFill>
              </a:rPr>
              <a:t>vybavovat</a:t>
            </a:r>
            <a:r>
              <a:rPr lang="cs-CZ" altLang="cs-CZ" sz="1800" smtClean="0">
                <a:solidFill>
                  <a:schemeClr val="accent2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cs typeface="Arial" panose="020B0604020202020204" pitchFamily="34" charset="0"/>
              </a:rPr>
              <a:t>→ </a:t>
            </a:r>
            <a:r>
              <a:rPr lang="cs-CZ" altLang="cs-CZ" sz="1800" smtClean="0"/>
              <a:t>(b) různými způsoby </a:t>
            </a:r>
            <a:r>
              <a:rPr lang="cs-CZ" altLang="cs-CZ" sz="1800" i="1" smtClean="0"/>
              <a:t>vyjadřovat</a:t>
            </a:r>
            <a:r>
              <a:rPr lang="cs-CZ" altLang="cs-CZ" sz="1800" smtClean="0"/>
              <a:t>,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cs typeface="Arial" panose="020B0604020202020204" pitchFamily="34" charset="0"/>
              </a:rPr>
              <a:t>→ </a:t>
            </a:r>
            <a:r>
              <a:rPr lang="cs-CZ" altLang="cs-CZ" sz="1800" smtClean="0"/>
              <a:t>(c) </a:t>
            </a:r>
            <a:r>
              <a:rPr lang="cs-CZ" altLang="cs-CZ" sz="1800" i="1" smtClean="0"/>
              <a:t>rozumět </a:t>
            </a:r>
            <a:r>
              <a:rPr lang="cs-CZ" altLang="cs-CZ" sz="1800" smtClean="0"/>
              <a:t>a</a:t>
            </a:r>
            <a:r>
              <a:rPr lang="cs-CZ" altLang="cs-CZ" sz="1800" i="1" smtClean="0"/>
              <a:t> dorozumět </a:t>
            </a:r>
            <a:r>
              <a:rPr lang="cs-CZ" altLang="cs-CZ" sz="1800" smtClean="0"/>
              <a:t>s druhými,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cs typeface="Arial" panose="020B0604020202020204" pitchFamily="34" charset="0"/>
              </a:rPr>
              <a:t>→ </a:t>
            </a:r>
            <a:r>
              <a:rPr lang="cs-CZ" altLang="cs-CZ" sz="1800" smtClean="0"/>
              <a:t>(d) ideálně v mysli nebo fyzicky ve skutečnosti </a:t>
            </a:r>
            <a:r>
              <a:rPr lang="cs-CZ" altLang="cs-CZ" sz="1800" i="1" smtClean="0"/>
              <a:t>používat, tvořit </a:t>
            </a:r>
            <a:r>
              <a:rPr lang="cs-CZ" altLang="cs-CZ" sz="1800" smtClean="0"/>
              <a:t>či</a:t>
            </a:r>
            <a:r>
              <a:rPr lang="cs-CZ" altLang="cs-CZ" sz="1800" i="1" smtClean="0"/>
              <a:t> přetvářet (zabývat se tím), </a:t>
            </a:r>
            <a:r>
              <a:rPr lang="cs-CZ" altLang="cs-CZ" sz="18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cs typeface="Arial" panose="020B0604020202020204" pitchFamily="34" charset="0"/>
              </a:rPr>
              <a:t>→ </a:t>
            </a:r>
            <a:r>
              <a:rPr lang="cs-CZ" altLang="cs-CZ" sz="1800" smtClean="0"/>
              <a:t>(e) hlasitě </a:t>
            </a:r>
            <a:r>
              <a:rPr lang="cs-CZ" altLang="cs-CZ" sz="1800" i="1" smtClean="0"/>
              <a:t>uvažovat </a:t>
            </a:r>
            <a:r>
              <a:rPr lang="cs-CZ" altLang="cs-CZ" sz="1800" smtClean="0"/>
              <a:t>nebo v duchu</a:t>
            </a:r>
            <a:r>
              <a:rPr lang="cs-CZ" altLang="cs-CZ" sz="1800" i="1" smtClean="0"/>
              <a:t> přemýšlet, </a:t>
            </a:r>
            <a:endParaRPr lang="cs-CZ" altLang="cs-CZ" sz="1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1800" smtClean="0">
                <a:cs typeface="Arial" panose="020B0604020202020204" pitchFamily="34" charset="0"/>
              </a:rPr>
              <a:t>→ </a:t>
            </a:r>
            <a:r>
              <a:rPr lang="cs-CZ" altLang="cs-CZ" sz="1800" smtClean="0"/>
              <a:t>(f) být </a:t>
            </a:r>
            <a:r>
              <a:rPr lang="cs-CZ" altLang="cs-CZ" sz="1800" i="1" smtClean="0"/>
              <a:t>ovlivněn</a:t>
            </a:r>
            <a:r>
              <a:rPr lang="cs-CZ" altLang="cs-CZ" sz="1800" smtClean="0"/>
              <a:t> ve svém prožívání, myšlení, jednání, hodnocení nebo ve svých postojích. </a:t>
            </a:r>
          </a:p>
          <a:p>
            <a:pPr eaLnBrk="1" hangingPunct="1">
              <a:lnSpc>
                <a:spcPct val="90000"/>
              </a:lnSpc>
            </a:pPr>
            <a:endParaRPr lang="cs-CZ" altLang="cs-CZ" sz="1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Výzkum je metoda získávání a strukturace potřebného obsahu s cílem </a:t>
            </a:r>
            <a:r>
              <a:rPr lang="cs-CZ" altLang="cs-CZ" sz="2400" i="1" smtClean="0"/>
              <a:t>vysvětlovat </a:t>
            </a:r>
            <a:r>
              <a:rPr lang="cs-CZ" altLang="cs-CZ" sz="2400" smtClean="0"/>
              <a:t>stavy, vztahy a procesy v cílovém (výzkumném) poli, </a:t>
            </a:r>
            <a:r>
              <a:rPr lang="cs-CZ" altLang="cs-CZ" sz="2400" i="1" smtClean="0"/>
              <a:t>zvládat</a:t>
            </a:r>
            <a:r>
              <a:rPr lang="cs-CZ" altLang="cs-CZ" sz="2400" smtClean="0"/>
              <a:t> jeho problémy </a:t>
            </a:r>
            <a:r>
              <a:rPr lang="cs-CZ" altLang="cs-CZ" sz="2400" i="1" smtClean="0"/>
              <a:t>a korektně o něm komunikovat</a:t>
            </a:r>
            <a:r>
              <a:rPr lang="cs-CZ" altLang="cs-CZ" sz="2400" smtClean="0"/>
              <a:t>. </a:t>
            </a:r>
          </a:p>
          <a:p>
            <a:pPr eaLnBrk="1" hangingPunct="1">
              <a:lnSpc>
                <a:spcPct val="90000"/>
              </a:lnSpc>
            </a:pPr>
            <a:endParaRPr lang="cs-CZ" altLang="cs-CZ" sz="1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1200" smtClean="0"/>
              <a:t>SLAVÍK, J. </a:t>
            </a:r>
            <a:r>
              <a:rPr lang="cs-CZ" altLang="cs-CZ" sz="1200" i="1" smtClean="0"/>
              <a:t>Od výrazu k dialogu ve výchově - Artefiletika.</a:t>
            </a:r>
            <a:r>
              <a:rPr lang="cs-CZ" altLang="cs-CZ" sz="1200" smtClean="0"/>
              <a:t> Praha : Univerzita Karlova – Karolinum, 1997. ISBN 80-7184-437-3. s. 104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smtClean="0"/>
              <a:t>Hierarchické zpracování informací</a:t>
            </a:r>
          </a:p>
        </p:txBody>
      </p:sp>
      <p:grpSp>
        <p:nvGrpSpPr>
          <p:cNvPr id="11267" name="Group 3"/>
          <p:cNvGrpSpPr>
            <a:grpSpLocks/>
          </p:cNvGrpSpPr>
          <p:nvPr/>
        </p:nvGrpSpPr>
        <p:grpSpPr bwMode="auto">
          <a:xfrm>
            <a:off x="179388" y="1268413"/>
            <a:ext cx="8496300" cy="5589587"/>
            <a:chOff x="1057" y="4477"/>
            <a:chExt cx="10260" cy="4320"/>
          </a:xfrm>
        </p:grpSpPr>
        <p:sp>
          <p:nvSpPr>
            <p:cNvPr id="11268" name="Rectangle 4"/>
            <p:cNvSpPr>
              <a:spLocks noChangeArrowheads="1"/>
            </p:cNvSpPr>
            <p:nvPr/>
          </p:nvSpPr>
          <p:spPr bwMode="auto">
            <a:xfrm>
              <a:off x="1057" y="4477"/>
              <a:ext cx="10260" cy="432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cs-CZ" altLang="cs-CZ">
                <a:solidFill>
                  <a:schemeClr val="bg2"/>
                </a:solidFill>
                <a:latin typeface="Garamond" panose="02020404030301010803" pitchFamily="18" charset="0"/>
              </a:endParaRPr>
            </a:p>
          </p:txBody>
        </p:sp>
        <p:grpSp>
          <p:nvGrpSpPr>
            <p:cNvPr id="11269" name="Group 5"/>
            <p:cNvGrpSpPr>
              <a:grpSpLocks/>
            </p:cNvGrpSpPr>
            <p:nvPr/>
          </p:nvGrpSpPr>
          <p:grpSpPr bwMode="auto">
            <a:xfrm>
              <a:off x="1237" y="4849"/>
              <a:ext cx="8753" cy="3845"/>
              <a:chOff x="1597" y="4225"/>
              <a:chExt cx="8753" cy="3845"/>
            </a:xfrm>
          </p:grpSpPr>
          <p:sp>
            <p:nvSpPr>
              <p:cNvPr id="11274" name="Text Box 6"/>
              <p:cNvSpPr txBox="1">
                <a:spLocks noChangeArrowheads="1"/>
              </p:cNvSpPr>
              <p:nvPr/>
            </p:nvSpPr>
            <p:spPr bwMode="auto">
              <a:xfrm>
                <a:off x="1597" y="4225"/>
                <a:ext cx="2340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cs-CZ" altLang="cs-CZ" sz="1200">
                    <a:solidFill>
                      <a:schemeClr val="accent2"/>
                    </a:solidFill>
                  </a:rPr>
                  <a:t>1. PORTRÉT cílového pole </a:t>
                </a:r>
                <a:r>
                  <a:rPr lang="cs-CZ" altLang="cs-CZ" sz="1200">
                    <a:solidFill>
                      <a:schemeClr val="accent2"/>
                    </a:solidFill>
                    <a:sym typeface="Symbol" panose="05050102010706020507" pitchFamily="18" charset="2"/>
                  </a:rPr>
                  <a:t></a:t>
                </a:r>
                <a:r>
                  <a:rPr lang="cs-CZ" altLang="cs-CZ" sz="1200">
                    <a:solidFill>
                      <a:schemeClr val="accent2"/>
                    </a:solidFill>
                  </a:rPr>
                  <a:t> teorie </a:t>
                </a:r>
              </a:p>
            </p:txBody>
          </p:sp>
          <p:grpSp>
            <p:nvGrpSpPr>
              <p:cNvPr id="11275" name="Group 7"/>
              <p:cNvGrpSpPr>
                <a:grpSpLocks/>
              </p:cNvGrpSpPr>
              <p:nvPr/>
            </p:nvGrpSpPr>
            <p:grpSpPr bwMode="auto">
              <a:xfrm>
                <a:off x="4657" y="4225"/>
                <a:ext cx="4860" cy="1980"/>
                <a:chOff x="3937" y="3397"/>
                <a:chExt cx="4860" cy="1980"/>
              </a:xfrm>
            </p:grpSpPr>
            <p:sp>
              <p:nvSpPr>
                <p:cNvPr id="11286" name="Rectangle 8"/>
                <p:cNvSpPr>
                  <a:spLocks noChangeArrowheads="1"/>
                </p:cNvSpPr>
                <p:nvPr/>
              </p:nvSpPr>
              <p:spPr bwMode="auto">
                <a:xfrm>
                  <a:off x="6097" y="33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87" name="Rectangle 9"/>
                <p:cNvSpPr>
                  <a:spLocks noChangeArrowheads="1"/>
                </p:cNvSpPr>
                <p:nvPr/>
              </p:nvSpPr>
              <p:spPr bwMode="auto">
                <a:xfrm>
                  <a:off x="4657" y="42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88" name="Rectangle 10"/>
                <p:cNvSpPr>
                  <a:spLocks noChangeArrowheads="1"/>
                </p:cNvSpPr>
                <p:nvPr/>
              </p:nvSpPr>
              <p:spPr bwMode="auto">
                <a:xfrm>
                  <a:off x="5377" y="42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89" name="Rectangle 11"/>
                <p:cNvSpPr>
                  <a:spLocks noChangeArrowheads="1"/>
                </p:cNvSpPr>
                <p:nvPr/>
              </p:nvSpPr>
              <p:spPr bwMode="auto">
                <a:xfrm>
                  <a:off x="6097" y="42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0" name="Rectangle 12"/>
                <p:cNvSpPr>
                  <a:spLocks noChangeArrowheads="1"/>
                </p:cNvSpPr>
                <p:nvPr/>
              </p:nvSpPr>
              <p:spPr bwMode="auto">
                <a:xfrm>
                  <a:off x="6817" y="42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1" name="Rectangle 13"/>
                <p:cNvSpPr>
                  <a:spLocks noChangeArrowheads="1"/>
                </p:cNvSpPr>
                <p:nvPr/>
              </p:nvSpPr>
              <p:spPr bwMode="auto">
                <a:xfrm>
                  <a:off x="7537" y="4297"/>
                  <a:ext cx="36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2" name="Rectangle 14"/>
                <p:cNvSpPr>
                  <a:spLocks noChangeArrowheads="1"/>
                </p:cNvSpPr>
                <p:nvPr/>
              </p:nvSpPr>
              <p:spPr bwMode="auto">
                <a:xfrm>
                  <a:off x="393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3" name="Rectangle 15"/>
                <p:cNvSpPr>
                  <a:spLocks noChangeArrowheads="1"/>
                </p:cNvSpPr>
                <p:nvPr/>
              </p:nvSpPr>
              <p:spPr bwMode="auto">
                <a:xfrm>
                  <a:off x="429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4" name="Rectangle 16"/>
                <p:cNvSpPr>
                  <a:spLocks noChangeArrowheads="1"/>
                </p:cNvSpPr>
                <p:nvPr/>
              </p:nvSpPr>
              <p:spPr bwMode="auto">
                <a:xfrm>
                  <a:off x="465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5" name="Rectangle 17"/>
                <p:cNvSpPr>
                  <a:spLocks noChangeArrowheads="1"/>
                </p:cNvSpPr>
                <p:nvPr/>
              </p:nvSpPr>
              <p:spPr bwMode="auto">
                <a:xfrm>
                  <a:off x="501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6" name="Rectangle 18"/>
                <p:cNvSpPr>
                  <a:spLocks noChangeArrowheads="1"/>
                </p:cNvSpPr>
                <p:nvPr/>
              </p:nvSpPr>
              <p:spPr bwMode="auto">
                <a:xfrm>
                  <a:off x="537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7" name="Rectangle 19"/>
                <p:cNvSpPr>
                  <a:spLocks noChangeArrowheads="1"/>
                </p:cNvSpPr>
                <p:nvPr/>
              </p:nvSpPr>
              <p:spPr bwMode="auto">
                <a:xfrm>
                  <a:off x="573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8" name="Rectangle 20"/>
                <p:cNvSpPr>
                  <a:spLocks noChangeArrowheads="1"/>
                </p:cNvSpPr>
                <p:nvPr/>
              </p:nvSpPr>
              <p:spPr bwMode="auto">
                <a:xfrm>
                  <a:off x="609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299" name="Rectangle 21"/>
                <p:cNvSpPr>
                  <a:spLocks noChangeArrowheads="1"/>
                </p:cNvSpPr>
                <p:nvPr/>
              </p:nvSpPr>
              <p:spPr bwMode="auto">
                <a:xfrm>
                  <a:off x="645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0" name="Rectangle 22"/>
                <p:cNvSpPr>
                  <a:spLocks noChangeArrowheads="1"/>
                </p:cNvSpPr>
                <p:nvPr/>
              </p:nvSpPr>
              <p:spPr bwMode="auto">
                <a:xfrm>
                  <a:off x="681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1" name="Rectangle 23"/>
                <p:cNvSpPr>
                  <a:spLocks noChangeArrowheads="1"/>
                </p:cNvSpPr>
                <p:nvPr/>
              </p:nvSpPr>
              <p:spPr bwMode="auto">
                <a:xfrm>
                  <a:off x="717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2" name="Rectangle 24"/>
                <p:cNvSpPr>
                  <a:spLocks noChangeArrowheads="1"/>
                </p:cNvSpPr>
                <p:nvPr/>
              </p:nvSpPr>
              <p:spPr bwMode="auto">
                <a:xfrm>
                  <a:off x="861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3" name="Rectangle 25"/>
                <p:cNvSpPr>
                  <a:spLocks noChangeArrowheads="1"/>
                </p:cNvSpPr>
                <p:nvPr/>
              </p:nvSpPr>
              <p:spPr bwMode="auto">
                <a:xfrm>
                  <a:off x="825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4" name="Rectangle 26"/>
                <p:cNvSpPr>
                  <a:spLocks noChangeArrowheads="1"/>
                </p:cNvSpPr>
                <p:nvPr/>
              </p:nvSpPr>
              <p:spPr bwMode="auto">
                <a:xfrm>
                  <a:off x="789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  <p:sp>
              <p:nvSpPr>
                <p:cNvPr id="11305" name="Rectangle 27"/>
                <p:cNvSpPr>
                  <a:spLocks noChangeArrowheads="1"/>
                </p:cNvSpPr>
                <p:nvPr/>
              </p:nvSpPr>
              <p:spPr bwMode="auto">
                <a:xfrm>
                  <a:off x="7537" y="5017"/>
                  <a:ext cx="180" cy="36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cs-CZ" altLang="cs-CZ"/>
                </a:p>
              </p:txBody>
            </p:sp>
          </p:grpSp>
          <p:sp>
            <p:nvSpPr>
              <p:cNvPr id="11276" name="Text Box 28"/>
              <p:cNvSpPr txBox="1">
                <a:spLocks noChangeArrowheads="1"/>
              </p:cNvSpPr>
              <p:nvPr/>
            </p:nvSpPr>
            <p:spPr bwMode="auto">
              <a:xfrm>
                <a:off x="1597" y="4945"/>
                <a:ext cx="2520" cy="7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cs-CZ" altLang="cs-CZ" sz="1200">
                    <a:solidFill>
                      <a:schemeClr val="accent2"/>
                    </a:solidFill>
                  </a:rPr>
                  <a:t>2. KATEGORIE vztažené k teorii (typy interakčních žánrů) </a:t>
                </a:r>
              </a:p>
            </p:txBody>
          </p:sp>
          <p:sp>
            <p:nvSpPr>
              <p:cNvPr id="11277" name="Text Box 29"/>
              <p:cNvSpPr txBox="1">
                <a:spLocks noChangeArrowheads="1"/>
              </p:cNvSpPr>
              <p:nvPr/>
            </p:nvSpPr>
            <p:spPr bwMode="auto">
              <a:xfrm>
                <a:off x="1597" y="5665"/>
                <a:ext cx="2700" cy="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cs-CZ" altLang="cs-CZ" sz="1200">
                    <a:solidFill>
                      <a:schemeClr val="accent2"/>
                    </a:solidFill>
                  </a:rPr>
                  <a:t>3. KÓDY –  PROMĚNNÉ (krokování, inovace, tajemství, znalost, dobrodružství…) </a:t>
                </a:r>
              </a:p>
            </p:txBody>
          </p:sp>
          <p:sp>
            <p:nvSpPr>
              <p:cNvPr id="11278" name="AutoShape 30"/>
              <p:cNvSpPr>
                <a:spLocks noChangeArrowheads="1"/>
              </p:cNvSpPr>
              <p:nvPr/>
            </p:nvSpPr>
            <p:spPr bwMode="auto">
              <a:xfrm>
                <a:off x="4297" y="6565"/>
                <a:ext cx="360" cy="540"/>
              </a:xfrm>
              <a:prstGeom prst="flowChartMultidocumen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1279" name="AutoShape 31"/>
              <p:cNvSpPr>
                <a:spLocks noChangeArrowheads="1"/>
              </p:cNvSpPr>
              <p:nvPr/>
            </p:nvSpPr>
            <p:spPr bwMode="auto">
              <a:xfrm>
                <a:off x="5557" y="6565"/>
                <a:ext cx="360" cy="540"/>
              </a:xfrm>
              <a:prstGeom prst="flowChartMultidocumen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1280" name="AutoShape 32"/>
              <p:cNvSpPr>
                <a:spLocks noChangeArrowheads="1"/>
              </p:cNvSpPr>
              <p:nvPr/>
            </p:nvSpPr>
            <p:spPr bwMode="auto">
              <a:xfrm>
                <a:off x="6817" y="6565"/>
                <a:ext cx="360" cy="540"/>
              </a:xfrm>
              <a:prstGeom prst="flowChartMultidocumen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1281" name="AutoShape 33"/>
              <p:cNvSpPr>
                <a:spLocks noChangeArrowheads="1"/>
              </p:cNvSpPr>
              <p:nvPr/>
            </p:nvSpPr>
            <p:spPr bwMode="auto">
              <a:xfrm>
                <a:off x="8077" y="6565"/>
                <a:ext cx="360" cy="540"/>
              </a:xfrm>
              <a:prstGeom prst="flowChartMultidocumen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1282" name="AutoShape 34"/>
              <p:cNvSpPr>
                <a:spLocks noChangeArrowheads="1"/>
              </p:cNvSpPr>
              <p:nvPr/>
            </p:nvSpPr>
            <p:spPr bwMode="auto">
              <a:xfrm>
                <a:off x="9517" y="6565"/>
                <a:ext cx="360" cy="540"/>
              </a:xfrm>
              <a:prstGeom prst="flowChartMultidocumen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1283" name="Text Box 35"/>
              <p:cNvSpPr txBox="1">
                <a:spLocks noChangeArrowheads="1"/>
              </p:cNvSpPr>
              <p:nvPr/>
            </p:nvSpPr>
            <p:spPr bwMode="auto">
              <a:xfrm>
                <a:off x="1597" y="6565"/>
                <a:ext cx="2700" cy="7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cs-CZ" altLang="cs-CZ" sz="1200">
                    <a:solidFill>
                      <a:schemeClr val="accent2"/>
                    </a:solidFill>
                  </a:rPr>
                  <a:t>4. VŠECHNY VYPLNĚNÉ TEXTY (reflektivní bilance; nedourčenost, mezery)  </a:t>
                </a:r>
              </a:p>
            </p:txBody>
          </p:sp>
          <p:sp>
            <p:nvSpPr>
              <p:cNvPr id="11284" name="Freeform 36"/>
              <p:cNvSpPr>
                <a:spLocks/>
              </p:cNvSpPr>
              <p:nvPr/>
            </p:nvSpPr>
            <p:spPr bwMode="auto">
              <a:xfrm>
                <a:off x="3882" y="7185"/>
                <a:ext cx="6468" cy="885"/>
              </a:xfrm>
              <a:custGeom>
                <a:avLst/>
                <a:gdLst>
                  <a:gd name="T0" fmla="*/ 273 w 6468"/>
                  <a:gd name="T1" fmla="*/ 210 h 885"/>
                  <a:gd name="T2" fmla="*/ 663 w 6468"/>
                  <a:gd name="T3" fmla="*/ 240 h 885"/>
                  <a:gd name="T4" fmla="*/ 798 w 6468"/>
                  <a:gd name="T5" fmla="*/ 315 h 885"/>
                  <a:gd name="T6" fmla="*/ 2223 w 6468"/>
                  <a:gd name="T7" fmla="*/ 225 h 885"/>
                  <a:gd name="T8" fmla="*/ 3348 w 6468"/>
                  <a:gd name="T9" fmla="*/ 240 h 885"/>
                  <a:gd name="T10" fmla="*/ 3648 w 6468"/>
                  <a:gd name="T11" fmla="*/ 255 h 885"/>
                  <a:gd name="T12" fmla="*/ 3783 w 6468"/>
                  <a:gd name="T13" fmla="*/ 300 h 885"/>
                  <a:gd name="T14" fmla="*/ 3828 w 6468"/>
                  <a:gd name="T15" fmla="*/ 315 h 885"/>
                  <a:gd name="T16" fmla="*/ 4848 w 6468"/>
                  <a:gd name="T17" fmla="*/ 270 h 885"/>
                  <a:gd name="T18" fmla="*/ 5868 w 6468"/>
                  <a:gd name="T19" fmla="*/ 135 h 885"/>
                  <a:gd name="T20" fmla="*/ 6078 w 6468"/>
                  <a:gd name="T21" fmla="*/ 0 h 885"/>
                  <a:gd name="T22" fmla="*/ 6153 w 6468"/>
                  <a:gd name="T23" fmla="*/ 15 h 885"/>
                  <a:gd name="T24" fmla="*/ 6213 w 6468"/>
                  <a:gd name="T25" fmla="*/ 105 h 885"/>
                  <a:gd name="T26" fmla="*/ 6303 w 6468"/>
                  <a:gd name="T27" fmla="*/ 180 h 885"/>
                  <a:gd name="T28" fmla="*/ 6468 w 6468"/>
                  <a:gd name="T29" fmla="*/ 375 h 885"/>
                  <a:gd name="T30" fmla="*/ 6378 w 6468"/>
                  <a:gd name="T31" fmla="*/ 555 h 885"/>
                  <a:gd name="T32" fmla="*/ 6288 w 6468"/>
                  <a:gd name="T33" fmla="*/ 585 h 885"/>
                  <a:gd name="T34" fmla="*/ 5868 w 6468"/>
                  <a:gd name="T35" fmla="*/ 660 h 885"/>
                  <a:gd name="T36" fmla="*/ 5763 w 6468"/>
                  <a:gd name="T37" fmla="*/ 675 h 885"/>
                  <a:gd name="T38" fmla="*/ 5658 w 6468"/>
                  <a:gd name="T39" fmla="*/ 750 h 885"/>
                  <a:gd name="T40" fmla="*/ 4038 w 6468"/>
                  <a:gd name="T41" fmla="*/ 780 h 885"/>
                  <a:gd name="T42" fmla="*/ 3963 w 6468"/>
                  <a:gd name="T43" fmla="*/ 795 h 885"/>
                  <a:gd name="T44" fmla="*/ 3918 w 6468"/>
                  <a:gd name="T45" fmla="*/ 825 h 885"/>
                  <a:gd name="T46" fmla="*/ 3783 w 6468"/>
                  <a:gd name="T47" fmla="*/ 765 h 885"/>
                  <a:gd name="T48" fmla="*/ 3768 w 6468"/>
                  <a:gd name="T49" fmla="*/ 720 h 885"/>
                  <a:gd name="T50" fmla="*/ 3723 w 6468"/>
                  <a:gd name="T51" fmla="*/ 705 h 885"/>
                  <a:gd name="T52" fmla="*/ 3288 w 6468"/>
                  <a:gd name="T53" fmla="*/ 645 h 885"/>
                  <a:gd name="T54" fmla="*/ 3183 w 6468"/>
                  <a:gd name="T55" fmla="*/ 675 h 885"/>
                  <a:gd name="T56" fmla="*/ 3153 w 6468"/>
                  <a:gd name="T57" fmla="*/ 825 h 885"/>
                  <a:gd name="T58" fmla="*/ 2898 w 6468"/>
                  <a:gd name="T59" fmla="*/ 885 h 885"/>
                  <a:gd name="T60" fmla="*/ 2538 w 6468"/>
                  <a:gd name="T61" fmla="*/ 870 h 885"/>
                  <a:gd name="T62" fmla="*/ 2493 w 6468"/>
                  <a:gd name="T63" fmla="*/ 840 h 885"/>
                  <a:gd name="T64" fmla="*/ 2433 w 6468"/>
                  <a:gd name="T65" fmla="*/ 825 h 885"/>
                  <a:gd name="T66" fmla="*/ 2313 w 6468"/>
                  <a:gd name="T67" fmla="*/ 735 h 885"/>
                  <a:gd name="T68" fmla="*/ 1503 w 6468"/>
                  <a:gd name="T69" fmla="*/ 780 h 885"/>
                  <a:gd name="T70" fmla="*/ 1293 w 6468"/>
                  <a:gd name="T71" fmla="*/ 840 h 885"/>
                  <a:gd name="T72" fmla="*/ 1203 w 6468"/>
                  <a:gd name="T73" fmla="*/ 870 h 885"/>
                  <a:gd name="T74" fmla="*/ 918 w 6468"/>
                  <a:gd name="T75" fmla="*/ 855 h 885"/>
                  <a:gd name="T76" fmla="*/ 693 w 6468"/>
                  <a:gd name="T77" fmla="*/ 660 h 885"/>
                  <a:gd name="T78" fmla="*/ 78 w 6468"/>
                  <a:gd name="T79" fmla="*/ 630 h 885"/>
                  <a:gd name="T80" fmla="*/ 33 w 6468"/>
                  <a:gd name="T81" fmla="*/ 570 h 885"/>
                  <a:gd name="T82" fmla="*/ 3 w 6468"/>
                  <a:gd name="T83" fmla="*/ 480 h 885"/>
                  <a:gd name="T84" fmla="*/ 78 w 6468"/>
                  <a:gd name="T85" fmla="*/ 195 h 885"/>
                  <a:gd name="T86" fmla="*/ 123 w 6468"/>
                  <a:gd name="T87" fmla="*/ 180 h 885"/>
                  <a:gd name="T88" fmla="*/ 168 w 6468"/>
                  <a:gd name="T89" fmla="*/ 150 h 885"/>
                  <a:gd name="T90" fmla="*/ 258 w 6468"/>
                  <a:gd name="T91" fmla="*/ 165 h 885"/>
                  <a:gd name="T92" fmla="*/ 273 w 6468"/>
                  <a:gd name="T93" fmla="*/ 210 h 88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6468"/>
                  <a:gd name="T142" fmla="*/ 0 h 885"/>
                  <a:gd name="T143" fmla="*/ 6468 w 6468"/>
                  <a:gd name="T144" fmla="*/ 885 h 88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6468" h="885">
                    <a:moveTo>
                      <a:pt x="273" y="210"/>
                    </a:moveTo>
                    <a:cubicBezTo>
                      <a:pt x="432" y="218"/>
                      <a:pt x="529" y="206"/>
                      <a:pt x="663" y="240"/>
                    </a:cubicBezTo>
                    <a:cubicBezTo>
                      <a:pt x="713" y="252"/>
                      <a:pt x="798" y="315"/>
                      <a:pt x="798" y="315"/>
                    </a:cubicBezTo>
                    <a:cubicBezTo>
                      <a:pt x="2022" y="300"/>
                      <a:pt x="1671" y="409"/>
                      <a:pt x="2223" y="225"/>
                    </a:cubicBezTo>
                    <a:cubicBezTo>
                      <a:pt x="2598" y="230"/>
                      <a:pt x="2973" y="232"/>
                      <a:pt x="3348" y="240"/>
                    </a:cubicBezTo>
                    <a:cubicBezTo>
                      <a:pt x="3448" y="242"/>
                      <a:pt x="3549" y="244"/>
                      <a:pt x="3648" y="255"/>
                    </a:cubicBezTo>
                    <a:cubicBezTo>
                      <a:pt x="3695" y="260"/>
                      <a:pt x="3738" y="285"/>
                      <a:pt x="3783" y="300"/>
                    </a:cubicBezTo>
                    <a:cubicBezTo>
                      <a:pt x="3798" y="305"/>
                      <a:pt x="3828" y="315"/>
                      <a:pt x="3828" y="315"/>
                    </a:cubicBezTo>
                    <a:cubicBezTo>
                      <a:pt x="4188" y="308"/>
                      <a:pt x="4503" y="308"/>
                      <a:pt x="4848" y="270"/>
                    </a:cubicBezTo>
                    <a:cubicBezTo>
                      <a:pt x="5167" y="110"/>
                      <a:pt x="5437" y="177"/>
                      <a:pt x="5868" y="135"/>
                    </a:cubicBezTo>
                    <a:cubicBezTo>
                      <a:pt x="5939" y="81"/>
                      <a:pt x="5995" y="28"/>
                      <a:pt x="6078" y="0"/>
                    </a:cubicBezTo>
                    <a:cubicBezTo>
                      <a:pt x="6103" y="5"/>
                      <a:pt x="6130" y="4"/>
                      <a:pt x="6153" y="15"/>
                    </a:cubicBezTo>
                    <a:cubicBezTo>
                      <a:pt x="6216" y="46"/>
                      <a:pt x="6186" y="58"/>
                      <a:pt x="6213" y="105"/>
                    </a:cubicBezTo>
                    <a:cubicBezTo>
                      <a:pt x="6251" y="172"/>
                      <a:pt x="6244" y="160"/>
                      <a:pt x="6303" y="180"/>
                    </a:cubicBezTo>
                    <a:cubicBezTo>
                      <a:pt x="6373" y="250"/>
                      <a:pt x="6426" y="291"/>
                      <a:pt x="6468" y="375"/>
                    </a:cubicBezTo>
                    <a:cubicBezTo>
                      <a:pt x="6438" y="435"/>
                      <a:pt x="6422" y="504"/>
                      <a:pt x="6378" y="555"/>
                    </a:cubicBezTo>
                    <a:cubicBezTo>
                      <a:pt x="6357" y="579"/>
                      <a:pt x="6317" y="573"/>
                      <a:pt x="6288" y="585"/>
                    </a:cubicBezTo>
                    <a:cubicBezTo>
                      <a:pt x="6143" y="643"/>
                      <a:pt x="6031" y="649"/>
                      <a:pt x="5868" y="660"/>
                    </a:cubicBezTo>
                    <a:cubicBezTo>
                      <a:pt x="5833" y="665"/>
                      <a:pt x="5796" y="663"/>
                      <a:pt x="5763" y="675"/>
                    </a:cubicBezTo>
                    <a:cubicBezTo>
                      <a:pt x="5723" y="690"/>
                      <a:pt x="5701" y="748"/>
                      <a:pt x="5658" y="750"/>
                    </a:cubicBezTo>
                    <a:cubicBezTo>
                      <a:pt x="5119" y="776"/>
                      <a:pt x="4578" y="769"/>
                      <a:pt x="4038" y="780"/>
                    </a:cubicBezTo>
                    <a:cubicBezTo>
                      <a:pt x="4013" y="785"/>
                      <a:pt x="3987" y="786"/>
                      <a:pt x="3963" y="795"/>
                    </a:cubicBezTo>
                    <a:cubicBezTo>
                      <a:pt x="3946" y="801"/>
                      <a:pt x="3936" y="825"/>
                      <a:pt x="3918" y="825"/>
                    </a:cubicBezTo>
                    <a:cubicBezTo>
                      <a:pt x="3864" y="825"/>
                      <a:pt x="3824" y="792"/>
                      <a:pt x="3783" y="765"/>
                    </a:cubicBezTo>
                    <a:cubicBezTo>
                      <a:pt x="3778" y="750"/>
                      <a:pt x="3779" y="731"/>
                      <a:pt x="3768" y="720"/>
                    </a:cubicBezTo>
                    <a:cubicBezTo>
                      <a:pt x="3757" y="709"/>
                      <a:pt x="3738" y="711"/>
                      <a:pt x="3723" y="705"/>
                    </a:cubicBezTo>
                    <a:cubicBezTo>
                      <a:pt x="3580" y="644"/>
                      <a:pt x="3450" y="654"/>
                      <a:pt x="3288" y="645"/>
                    </a:cubicBezTo>
                    <a:cubicBezTo>
                      <a:pt x="3253" y="655"/>
                      <a:pt x="3212" y="653"/>
                      <a:pt x="3183" y="675"/>
                    </a:cubicBezTo>
                    <a:cubicBezTo>
                      <a:pt x="3142" y="706"/>
                      <a:pt x="3176" y="779"/>
                      <a:pt x="3153" y="825"/>
                    </a:cubicBezTo>
                    <a:cubicBezTo>
                      <a:pt x="3127" y="878"/>
                      <a:pt x="2911" y="883"/>
                      <a:pt x="2898" y="885"/>
                    </a:cubicBezTo>
                    <a:cubicBezTo>
                      <a:pt x="2778" y="880"/>
                      <a:pt x="2657" y="883"/>
                      <a:pt x="2538" y="870"/>
                    </a:cubicBezTo>
                    <a:cubicBezTo>
                      <a:pt x="2520" y="868"/>
                      <a:pt x="2510" y="847"/>
                      <a:pt x="2493" y="840"/>
                    </a:cubicBezTo>
                    <a:cubicBezTo>
                      <a:pt x="2474" y="832"/>
                      <a:pt x="2453" y="830"/>
                      <a:pt x="2433" y="825"/>
                    </a:cubicBezTo>
                    <a:cubicBezTo>
                      <a:pt x="2390" y="760"/>
                      <a:pt x="2376" y="777"/>
                      <a:pt x="2313" y="735"/>
                    </a:cubicBezTo>
                    <a:cubicBezTo>
                      <a:pt x="2011" y="743"/>
                      <a:pt x="1786" y="756"/>
                      <a:pt x="1503" y="780"/>
                    </a:cubicBezTo>
                    <a:cubicBezTo>
                      <a:pt x="1231" y="882"/>
                      <a:pt x="1513" y="785"/>
                      <a:pt x="1293" y="840"/>
                    </a:cubicBezTo>
                    <a:cubicBezTo>
                      <a:pt x="1262" y="848"/>
                      <a:pt x="1203" y="870"/>
                      <a:pt x="1203" y="870"/>
                    </a:cubicBezTo>
                    <a:cubicBezTo>
                      <a:pt x="1108" y="865"/>
                      <a:pt x="1012" y="868"/>
                      <a:pt x="918" y="855"/>
                    </a:cubicBezTo>
                    <a:cubicBezTo>
                      <a:pt x="824" y="842"/>
                      <a:pt x="786" y="668"/>
                      <a:pt x="693" y="660"/>
                    </a:cubicBezTo>
                    <a:cubicBezTo>
                      <a:pt x="489" y="641"/>
                      <a:pt x="78" y="630"/>
                      <a:pt x="78" y="630"/>
                    </a:cubicBezTo>
                    <a:cubicBezTo>
                      <a:pt x="63" y="610"/>
                      <a:pt x="44" y="592"/>
                      <a:pt x="33" y="570"/>
                    </a:cubicBezTo>
                    <a:cubicBezTo>
                      <a:pt x="19" y="542"/>
                      <a:pt x="3" y="480"/>
                      <a:pt x="3" y="480"/>
                    </a:cubicBezTo>
                    <a:cubicBezTo>
                      <a:pt x="14" y="355"/>
                      <a:pt x="0" y="296"/>
                      <a:pt x="78" y="195"/>
                    </a:cubicBezTo>
                    <a:cubicBezTo>
                      <a:pt x="88" y="183"/>
                      <a:pt x="109" y="187"/>
                      <a:pt x="123" y="180"/>
                    </a:cubicBezTo>
                    <a:cubicBezTo>
                      <a:pt x="139" y="172"/>
                      <a:pt x="153" y="160"/>
                      <a:pt x="168" y="150"/>
                    </a:cubicBezTo>
                    <a:cubicBezTo>
                      <a:pt x="198" y="155"/>
                      <a:pt x="232" y="150"/>
                      <a:pt x="258" y="165"/>
                    </a:cubicBezTo>
                    <a:cubicBezTo>
                      <a:pt x="272" y="173"/>
                      <a:pt x="273" y="210"/>
                      <a:pt x="273" y="21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285" name="Text Box 37"/>
              <p:cNvSpPr txBox="1">
                <a:spLocks noChangeArrowheads="1"/>
              </p:cNvSpPr>
              <p:nvPr/>
            </p:nvSpPr>
            <p:spPr bwMode="auto">
              <a:xfrm>
                <a:off x="1597" y="7357"/>
                <a:ext cx="2160" cy="54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cs-CZ" altLang="cs-CZ" sz="1200">
                    <a:solidFill>
                      <a:schemeClr val="accent2"/>
                    </a:solidFill>
                  </a:rPr>
                  <a:t>5. REALITA – obsah v potenci  (absolutní syntaktická hustota a sémantická plnost) </a:t>
                </a:r>
              </a:p>
            </p:txBody>
          </p:sp>
        </p:grpSp>
        <p:sp>
          <p:nvSpPr>
            <p:cNvPr id="11270" name="Line 38"/>
            <p:cNvSpPr>
              <a:spLocks noChangeShapeType="1"/>
            </p:cNvSpPr>
            <p:nvPr/>
          </p:nvSpPr>
          <p:spPr bwMode="auto">
            <a:xfrm>
              <a:off x="10057" y="4849"/>
              <a:ext cx="0" cy="3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271" name="Line 39"/>
            <p:cNvSpPr>
              <a:spLocks noChangeShapeType="1"/>
            </p:cNvSpPr>
            <p:nvPr/>
          </p:nvSpPr>
          <p:spPr bwMode="auto">
            <a:xfrm flipV="1">
              <a:off x="10597" y="4849"/>
              <a:ext cx="0" cy="3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272" name="Text Box 40"/>
            <p:cNvSpPr txBox="1">
              <a:spLocks noChangeArrowheads="1"/>
            </p:cNvSpPr>
            <p:nvPr/>
          </p:nvSpPr>
          <p:spPr bwMode="auto">
            <a:xfrm>
              <a:off x="9517" y="6469"/>
              <a:ext cx="90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>
                  <a:solidFill>
                    <a:schemeClr val="accent2"/>
                  </a:solidFill>
                  <a:latin typeface="Arial Narrow" panose="020B0606020202030204" pitchFamily="34" charset="0"/>
                </a:rPr>
                <a:t>Detail</a:t>
              </a:r>
            </a:p>
            <a:p>
              <a:pPr eaLnBrk="1" hangingPunct="1"/>
              <a:r>
                <a:rPr lang="cs-CZ" altLang="cs-CZ" sz="1200">
                  <a:solidFill>
                    <a:schemeClr val="accent2"/>
                  </a:solidFill>
                  <a:latin typeface="Arial Narrow" panose="020B0606020202030204" pitchFamily="34" charset="0"/>
                </a:rPr>
                <a:t>Operacio-nalizace</a:t>
              </a:r>
              <a:r>
                <a:rPr lang="cs-CZ" altLang="cs-CZ" sz="1200">
                  <a:solidFill>
                    <a:schemeClr val="accent2"/>
                  </a:solidFill>
                  <a:latin typeface="Garamond" panose="02020404030301010803" pitchFamily="18" charset="0"/>
                </a:rPr>
                <a:t> </a:t>
              </a:r>
            </a:p>
          </p:txBody>
        </p:sp>
        <p:sp>
          <p:nvSpPr>
            <p:cNvPr id="11273" name="Text Box 41"/>
            <p:cNvSpPr txBox="1">
              <a:spLocks noChangeArrowheads="1"/>
            </p:cNvSpPr>
            <p:nvPr/>
          </p:nvSpPr>
          <p:spPr bwMode="auto">
            <a:xfrm>
              <a:off x="10237" y="5389"/>
              <a:ext cx="1080" cy="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>
                  <a:solidFill>
                    <a:schemeClr val="accent2"/>
                  </a:solidFill>
                  <a:latin typeface="Arial Narrow" panose="020B0606020202030204" pitchFamily="34" charset="0"/>
                </a:rPr>
                <a:t>Přehled</a:t>
              </a:r>
            </a:p>
            <a:p>
              <a:pPr eaLnBrk="1" hangingPunct="1"/>
              <a:r>
                <a:rPr lang="cs-CZ" altLang="cs-CZ" sz="1200">
                  <a:solidFill>
                    <a:schemeClr val="accent2"/>
                  </a:solidFill>
                  <a:latin typeface="Arial Narrow" panose="020B0606020202030204" pitchFamily="34" charset="0"/>
                </a:rPr>
                <a:t>Zobecnění </a:t>
              </a:r>
            </a:p>
            <a:p>
              <a:pPr eaLnBrk="1" hangingPunct="1"/>
              <a:r>
                <a:rPr lang="cs-CZ" altLang="cs-CZ" sz="1200">
                  <a:solidFill>
                    <a:schemeClr val="accent2"/>
                  </a:solidFill>
                  <a:latin typeface="Arial Narrow" panose="020B0606020202030204" pitchFamily="34" charset="0"/>
                </a:rPr>
                <a:t>Interpretace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teorie </a:t>
            </a:r>
            <a:r>
              <a:rPr lang="cs-CZ" altLang="cs-CZ" smtClean="0">
                <a:sym typeface="Symbol" panose="05050102010706020507" pitchFamily="18" charset="2"/>
              </a:rPr>
              <a:t> výzkum (1)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785225" cy="55165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Teorie („hard“ vymezení) </a:t>
            </a:r>
            <a:r>
              <a:rPr lang="cs-CZ" altLang="cs-CZ" sz="2400" smtClean="0">
                <a:cs typeface="Arial" panose="020B0604020202020204" pitchFamily="34" charset="0"/>
              </a:rPr>
              <a:t>→ logická hierarchická struktura ověřitelných tvrzení, která podmiňuje zpracování faktů a vysvětlování jejich vztahů v horizontu své platnosti.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cs typeface="Arial" panose="020B0604020202020204" pitchFamily="34" charset="0"/>
              </a:rPr>
              <a:t>Teorie (v horizontu své platnosti) podmiňuje systematické vysvětlování, logické zdůvodňování a predikci.  </a:t>
            </a:r>
            <a:endParaRPr lang="cs-CZ" altLang="cs-CZ" sz="1200" smtClean="0"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>
                <a:cs typeface="Arial" panose="020B0604020202020204" pitchFamily="34" charset="0"/>
              </a:rPr>
              <a:t>Teorie + predikce: </a:t>
            </a:r>
            <a:r>
              <a:rPr lang="cs-CZ" altLang="cs-CZ" sz="1200" i="1" smtClean="0">
                <a:cs typeface="Arial" panose="020B0604020202020204" pitchFamily="34" charset="0"/>
              </a:rPr>
              <a:t>Všechny </a:t>
            </a:r>
            <a:r>
              <a:rPr lang="cs-CZ" altLang="cs-CZ" sz="1200" smtClean="0">
                <a:cs typeface="Arial" panose="020B0604020202020204" pitchFamily="34" charset="0"/>
              </a:rPr>
              <a:t>modré svetry jsou </a:t>
            </a:r>
            <a:r>
              <a:rPr lang="cs-CZ" altLang="cs-CZ" sz="1200" i="1" smtClean="0">
                <a:cs typeface="Arial" panose="020B0604020202020204" pitchFamily="34" charset="0"/>
              </a:rPr>
              <a:t>hřejivé</a:t>
            </a:r>
            <a:r>
              <a:rPr lang="cs-CZ" altLang="cs-CZ" sz="1200" smtClean="0">
                <a:cs typeface="Arial" panose="020B0604020202020204" pitchFamily="34" charset="0"/>
              </a:rPr>
              <a:t> (A). Pozorování: </a:t>
            </a:r>
            <a:r>
              <a:rPr lang="cs-CZ" altLang="cs-CZ" sz="1200" i="1" smtClean="0">
                <a:cs typeface="Arial" panose="020B0604020202020204" pitchFamily="34" charset="0"/>
              </a:rPr>
              <a:t>Všichni </a:t>
            </a:r>
            <a:r>
              <a:rPr lang="cs-CZ" altLang="cs-CZ" sz="1200" smtClean="0">
                <a:cs typeface="Arial" panose="020B0604020202020204" pitchFamily="34" charset="0"/>
              </a:rPr>
              <a:t>žáci mají </a:t>
            </a:r>
            <a:r>
              <a:rPr lang="cs-CZ" altLang="cs-CZ" sz="1200" i="1" smtClean="0">
                <a:cs typeface="Arial" panose="020B0604020202020204" pitchFamily="34" charset="0"/>
              </a:rPr>
              <a:t>modrý</a:t>
            </a:r>
            <a:r>
              <a:rPr lang="cs-CZ" altLang="cs-CZ" sz="1200" smtClean="0">
                <a:cs typeface="Arial" panose="020B0604020202020204" pitchFamily="34" charset="0"/>
              </a:rPr>
              <a:t> </a:t>
            </a:r>
            <a:r>
              <a:rPr lang="cs-CZ" altLang="cs-CZ" sz="1200" i="1" smtClean="0">
                <a:cs typeface="Arial" panose="020B0604020202020204" pitchFamily="34" charset="0"/>
              </a:rPr>
              <a:t>svetr</a:t>
            </a:r>
            <a:r>
              <a:rPr lang="cs-CZ" altLang="cs-CZ" sz="1200" smtClean="0">
                <a:cs typeface="Arial" panose="020B0604020202020204" pitchFamily="34" charset="0"/>
              </a:rPr>
              <a:t> (B). Tvrzení +zdůvodnění: Jestliže platí (A) a (B), pak všichni žáci mají hřejivý svetr.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solidFill>
                  <a:schemeClr val="accent2"/>
                </a:solidFill>
                <a:cs typeface="Arial" panose="020B0604020202020204" pitchFamily="34" charset="0"/>
              </a:rPr>
              <a:t>Proměnná (znak) → pojem, který podmiňuje ověřitelnost vztahu mezi teoretickým tvrzením a fakty tím, že umožňuje převedení faktů do hodnot (podpojmů) proměnné prostřednictvím výzkumu.</a:t>
            </a:r>
            <a:r>
              <a:rPr lang="cs-CZ" altLang="cs-CZ" sz="2400" smtClean="0">
                <a:cs typeface="Arial" panose="020B0604020202020204" pitchFamily="34" charset="0"/>
              </a:rPr>
              <a:t>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>
                <a:cs typeface="Arial" panose="020B0604020202020204" pitchFamily="34" charset="0"/>
              </a:rPr>
              <a:t>Proměnné: a) oblečení žáků; hodnoty: svetr, bunda, tričko, b) barva oblečení žáků; hodnoty:  modrá, bílá, červená, žlutá, c) kvalita oblečení žáků: ANO-hřejivé, NE-hřejivé. 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cs typeface="Arial" panose="020B0604020202020204" pitchFamily="34" charset="0"/>
              </a:rPr>
              <a:t>Hypotéza → ověřitelné tvrzení o vlastnosti vztahu nejméně dvou proměnných (deskriptivní: A je jiné než B /rozdíl/; A spolu s B /vztah/; explanační: A podmiňuje B /následek/).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>
                <a:cs typeface="Arial" panose="020B0604020202020204" pitchFamily="34" charset="0"/>
              </a:rPr>
              <a:t>Hypotéza nulová, alternativní. Falzifikace hypotéz.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>
                <a:cs typeface="Arial" panose="020B0604020202020204" pitchFamily="34" charset="0"/>
              </a:rPr>
              <a:t>POPPER, K. R. </a:t>
            </a:r>
            <a:r>
              <a:rPr lang="cs-CZ" altLang="cs-CZ" sz="1200" i="1" smtClean="0">
                <a:cs typeface="Arial" panose="020B0604020202020204" pitchFamily="34" charset="0"/>
              </a:rPr>
              <a:t>Logika vědeckého zkoumání</a:t>
            </a:r>
            <a:r>
              <a:rPr lang="cs-CZ" altLang="cs-CZ" sz="1200" smtClean="0">
                <a:cs typeface="Arial" panose="020B0604020202020204" pitchFamily="34" charset="0"/>
              </a:rPr>
              <a:t>. Praha : OIKOYMENH, 1997. 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cs-CZ" altLang="cs-CZ" sz="24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pPr eaLnBrk="1" hangingPunct="1"/>
            <a:r>
              <a:rPr lang="cs-CZ" altLang="cs-CZ" sz="3600" smtClean="0"/>
              <a:t>Typy proměnných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589587"/>
          </a:xfrm>
        </p:spPr>
        <p:txBody>
          <a:bodyPr/>
          <a:lstStyle/>
          <a:p>
            <a:pPr eaLnBrk="1" hangingPunct="1"/>
            <a:r>
              <a:rPr lang="cs-CZ" altLang="cs-CZ" sz="1600" b="1" smtClean="0"/>
              <a:t>Nominální (kvalitativní)</a:t>
            </a:r>
          </a:p>
          <a:p>
            <a:pPr eaLnBrk="1" hangingPunct="1"/>
            <a:r>
              <a:rPr lang="cs-CZ" altLang="cs-CZ" sz="1400" smtClean="0"/>
              <a:t>Porovnání dvou hodnot umožňuje pouze určit shodu, nebo různost. </a:t>
            </a:r>
          </a:p>
          <a:p>
            <a:pPr eaLnBrk="1" hangingPunct="1"/>
            <a:r>
              <a:rPr lang="cs-CZ" altLang="cs-CZ" sz="1400" smtClean="0"/>
              <a:t>Znaky pro přiřazení: </a:t>
            </a:r>
            <a:r>
              <a:rPr lang="cs-CZ" altLang="cs-CZ" sz="1400" smtClean="0">
                <a:cs typeface="Arial" panose="020B0604020202020204" pitchFamily="34" charset="0"/>
                <a:sym typeface="Symbol" panose="05050102010706020507" pitchFamily="18" charset="2"/>
              </a:rPr>
              <a:t>,</a:t>
            </a:r>
            <a:r>
              <a:rPr lang="cs-CZ" altLang="cs-CZ" sz="1400" smtClean="0"/>
              <a:t> </a:t>
            </a:r>
            <a:r>
              <a:rPr lang="cs-CZ" altLang="cs-CZ" sz="1400" smtClean="0">
                <a:cs typeface="Arial" panose="020B0604020202020204" pitchFamily="34" charset="0"/>
              </a:rPr>
              <a:t>≠</a:t>
            </a:r>
          </a:p>
          <a:p>
            <a:pPr eaLnBrk="1" hangingPunct="1"/>
            <a:r>
              <a:rPr lang="cs-CZ" altLang="cs-CZ" sz="1400" smtClean="0"/>
              <a:t>Možné hodnoty: text (písmena), číslice. Lze zjišťovat jen rozdělení četností, nelze provádět aritmetické operace (sčítat apod.), výjimkou jsou binární proměnné. </a:t>
            </a:r>
          </a:p>
          <a:p>
            <a:pPr eaLnBrk="1" hangingPunct="1"/>
            <a:r>
              <a:rPr lang="cs-CZ" altLang="cs-CZ" sz="1600" b="1" smtClean="0"/>
              <a:t>Ordinální (kvalitativní)</a:t>
            </a:r>
          </a:p>
          <a:p>
            <a:pPr eaLnBrk="1" hangingPunct="1"/>
            <a:r>
              <a:rPr lang="cs-CZ" altLang="cs-CZ" sz="1400" smtClean="0"/>
              <a:t>Porovnání dvou hodnot: nominální + pořadí. </a:t>
            </a:r>
          </a:p>
          <a:p>
            <a:pPr eaLnBrk="1" hangingPunct="1"/>
            <a:r>
              <a:rPr lang="cs-CZ" altLang="cs-CZ" sz="1400" smtClean="0"/>
              <a:t>Znaky pro přiřazení: </a:t>
            </a:r>
            <a:r>
              <a:rPr lang="cs-CZ" altLang="cs-CZ" sz="1400" smtClean="0">
                <a:cs typeface="Arial" panose="020B0604020202020204" pitchFamily="34" charset="0"/>
                <a:sym typeface="Symbol" panose="05050102010706020507" pitchFamily="18" charset="2"/>
              </a:rPr>
              <a:t>,</a:t>
            </a:r>
            <a:r>
              <a:rPr lang="cs-CZ" altLang="cs-CZ" sz="1400" smtClean="0"/>
              <a:t> </a:t>
            </a:r>
            <a:r>
              <a:rPr lang="cs-CZ" altLang="cs-CZ" sz="1400" smtClean="0">
                <a:cs typeface="Arial" panose="020B0604020202020204" pitchFamily="34" charset="0"/>
              </a:rPr>
              <a:t>≠, </a:t>
            </a:r>
            <a:r>
              <a:rPr lang="en-US" altLang="cs-CZ" sz="1400" smtClean="0">
                <a:cs typeface="Arial" panose="020B0604020202020204" pitchFamily="34" charset="0"/>
              </a:rPr>
              <a:t>&lt;</a:t>
            </a:r>
            <a:r>
              <a:rPr lang="cs-CZ" altLang="cs-CZ" sz="1400" smtClean="0">
                <a:cs typeface="Arial" panose="020B0604020202020204" pitchFamily="34" charset="0"/>
              </a:rPr>
              <a:t>, </a:t>
            </a:r>
            <a:r>
              <a:rPr lang="en-US" altLang="cs-CZ" sz="1400" smtClean="0">
                <a:cs typeface="Arial" panose="020B0604020202020204" pitchFamily="34" charset="0"/>
              </a:rPr>
              <a:t>&gt;</a:t>
            </a:r>
            <a:endParaRPr lang="cs-CZ" altLang="cs-CZ" sz="1400" smtClean="0">
              <a:cs typeface="Arial" panose="020B0604020202020204" pitchFamily="34" charset="0"/>
            </a:endParaRPr>
          </a:p>
          <a:p>
            <a:pPr eaLnBrk="1" hangingPunct="1"/>
            <a:r>
              <a:rPr lang="cs-CZ" altLang="cs-CZ" sz="1400" smtClean="0"/>
              <a:t>Možné hodnoty: text (písmena), </a:t>
            </a:r>
            <a:r>
              <a:rPr lang="en-US" altLang="cs-CZ" sz="1400" smtClean="0"/>
              <a:t>datum, </a:t>
            </a:r>
            <a:r>
              <a:rPr lang="cs-CZ" altLang="cs-CZ" sz="1400" smtClean="0"/>
              <a:t>čí</a:t>
            </a:r>
            <a:r>
              <a:rPr lang="en-US" altLang="cs-CZ" sz="1400" smtClean="0"/>
              <a:t>slice</a:t>
            </a:r>
            <a:r>
              <a:rPr lang="cs-CZ" altLang="cs-CZ" sz="1400" smtClean="0"/>
              <a:t> (známka). Lze zjišťovat rozdělení četností, porovnávat velikost, ve speciálních případech (datum) sčítat a odčítat. </a:t>
            </a:r>
          </a:p>
          <a:p>
            <a:pPr eaLnBrk="1" hangingPunct="1"/>
            <a:r>
              <a:rPr lang="cs-CZ" altLang="cs-CZ" sz="1600" b="1" smtClean="0"/>
              <a:t>Intervalová (numerická, kardinální)</a:t>
            </a:r>
            <a:r>
              <a:rPr lang="cs-CZ" altLang="cs-CZ" sz="2000" b="1" smtClean="0"/>
              <a:t> </a:t>
            </a:r>
          </a:p>
          <a:p>
            <a:pPr eaLnBrk="1" hangingPunct="1"/>
            <a:r>
              <a:rPr lang="cs-CZ" altLang="cs-CZ" sz="1400" smtClean="0"/>
              <a:t>Porovnání dvou hodnot: nominální + ordinální + velikost rozdílu (o kolik je větší, menší). </a:t>
            </a:r>
          </a:p>
          <a:p>
            <a:pPr eaLnBrk="1" hangingPunct="1"/>
            <a:r>
              <a:rPr lang="cs-CZ" altLang="cs-CZ" sz="1400" smtClean="0"/>
              <a:t>Znaky pro přiřazení: </a:t>
            </a:r>
            <a:r>
              <a:rPr lang="cs-CZ" altLang="cs-CZ" sz="1400" smtClean="0">
                <a:cs typeface="Arial" panose="020B0604020202020204" pitchFamily="34" charset="0"/>
                <a:sym typeface="Symbol" panose="05050102010706020507" pitchFamily="18" charset="2"/>
              </a:rPr>
              <a:t>,</a:t>
            </a:r>
            <a:r>
              <a:rPr lang="cs-CZ" altLang="cs-CZ" sz="1400" smtClean="0"/>
              <a:t> </a:t>
            </a:r>
            <a:r>
              <a:rPr lang="cs-CZ" altLang="cs-CZ" sz="1400" smtClean="0">
                <a:cs typeface="Arial" panose="020B0604020202020204" pitchFamily="34" charset="0"/>
              </a:rPr>
              <a:t>≠, </a:t>
            </a:r>
            <a:r>
              <a:rPr lang="en-US" altLang="cs-CZ" sz="1400" smtClean="0">
                <a:cs typeface="Arial" panose="020B0604020202020204" pitchFamily="34" charset="0"/>
              </a:rPr>
              <a:t>&lt;</a:t>
            </a:r>
            <a:r>
              <a:rPr lang="cs-CZ" altLang="cs-CZ" sz="1400" smtClean="0">
                <a:cs typeface="Arial" panose="020B0604020202020204" pitchFamily="34" charset="0"/>
              </a:rPr>
              <a:t>, </a:t>
            </a:r>
            <a:r>
              <a:rPr lang="en-US" altLang="cs-CZ" sz="1400" smtClean="0">
                <a:cs typeface="Arial" panose="020B0604020202020204" pitchFamily="34" charset="0"/>
              </a:rPr>
              <a:t>&gt;</a:t>
            </a:r>
            <a:r>
              <a:rPr lang="cs-CZ" altLang="cs-CZ" sz="1400" smtClean="0">
                <a:cs typeface="Arial" panose="020B0604020202020204" pitchFamily="34" charset="0"/>
              </a:rPr>
              <a:t>, +, –  </a:t>
            </a:r>
          </a:p>
          <a:p>
            <a:pPr eaLnBrk="1" hangingPunct="1"/>
            <a:r>
              <a:rPr lang="cs-CZ" altLang="cs-CZ" sz="1400" smtClean="0"/>
              <a:t>Možné hodnoty: čí</a:t>
            </a:r>
            <a:r>
              <a:rPr lang="en-US" altLang="cs-CZ" sz="1400" smtClean="0"/>
              <a:t>slice</a:t>
            </a:r>
            <a:r>
              <a:rPr lang="cs-CZ" altLang="cs-CZ" sz="1400" smtClean="0"/>
              <a:t> (kladné hodnoty; standardizovaná škála, počet dětí ve třídě, velikost těla). Lze zjišťovat rozdělení četností, porovnávat velikost, sčítat a odčítat. </a:t>
            </a:r>
          </a:p>
          <a:p>
            <a:pPr eaLnBrk="1" hangingPunct="1"/>
            <a:r>
              <a:rPr lang="cs-CZ" altLang="cs-CZ" sz="1600" b="1" smtClean="0"/>
              <a:t>Poměrová (numerická, kardinální)</a:t>
            </a:r>
          </a:p>
          <a:p>
            <a:pPr eaLnBrk="1" hangingPunct="1"/>
            <a:r>
              <a:rPr lang="cs-CZ" altLang="cs-CZ" sz="1400" smtClean="0"/>
              <a:t>Porovnání dvou hodnot: nominální + ordinální + intervalová + násobek (kolikrát je větší, menší). </a:t>
            </a:r>
          </a:p>
          <a:p>
            <a:pPr eaLnBrk="1" hangingPunct="1"/>
            <a:r>
              <a:rPr lang="cs-CZ" altLang="cs-CZ" sz="1400" smtClean="0"/>
              <a:t>Znaky pro přiřazení: </a:t>
            </a:r>
            <a:r>
              <a:rPr lang="cs-CZ" altLang="cs-CZ" sz="1400" smtClean="0">
                <a:cs typeface="Arial" panose="020B0604020202020204" pitchFamily="34" charset="0"/>
                <a:sym typeface="Symbol" panose="05050102010706020507" pitchFamily="18" charset="2"/>
              </a:rPr>
              <a:t>,</a:t>
            </a:r>
            <a:r>
              <a:rPr lang="cs-CZ" altLang="cs-CZ" sz="1400" smtClean="0"/>
              <a:t> </a:t>
            </a:r>
            <a:r>
              <a:rPr lang="cs-CZ" altLang="cs-CZ" sz="1400" smtClean="0">
                <a:cs typeface="Arial" panose="020B0604020202020204" pitchFamily="34" charset="0"/>
              </a:rPr>
              <a:t>≠, </a:t>
            </a:r>
            <a:r>
              <a:rPr lang="en-US" altLang="cs-CZ" sz="1400" smtClean="0">
                <a:cs typeface="Arial" panose="020B0604020202020204" pitchFamily="34" charset="0"/>
              </a:rPr>
              <a:t>&lt;</a:t>
            </a:r>
            <a:r>
              <a:rPr lang="cs-CZ" altLang="cs-CZ" sz="1400" smtClean="0">
                <a:cs typeface="Arial" panose="020B0604020202020204" pitchFamily="34" charset="0"/>
              </a:rPr>
              <a:t>, </a:t>
            </a:r>
            <a:r>
              <a:rPr lang="en-US" altLang="cs-CZ" sz="1400" smtClean="0">
                <a:cs typeface="Arial" panose="020B0604020202020204" pitchFamily="34" charset="0"/>
              </a:rPr>
              <a:t>&gt;</a:t>
            </a:r>
            <a:r>
              <a:rPr lang="cs-CZ" altLang="cs-CZ" sz="1400" smtClean="0">
                <a:cs typeface="Arial" panose="020B0604020202020204" pitchFamily="34" charset="0"/>
              </a:rPr>
              <a:t>, +, –, *, /  </a:t>
            </a:r>
          </a:p>
          <a:p>
            <a:pPr eaLnBrk="1" hangingPunct="1"/>
            <a:r>
              <a:rPr lang="cs-CZ" altLang="cs-CZ" sz="1400" smtClean="0"/>
              <a:t>Možné hodnoty: čí</a:t>
            </a:r>
            <a:r>
              <a:rPr lang="en-US" altLang="cs-CZ" sz="1400" smtClean="0"/>
              <a:t>slice</a:t>
            </a:r>
            <a:r>
              <a:rPr lang="cs-CZ" altLang="cs-CZ" sz="1400" smtClean="0"/>
              <a:t> (stupně teploty s nulovým bodem a zápornými hodnotami). Lze zjišťovat rozdělení četností, porovnávat velikost, sčítat a odčítat, násobit a dělit. </a:t>
            </a:r>
          </a:p>
          <a:p>
            <a:pPr eaLnBrk="1" hangingPunct="1"/>
            <a:endParaRPr lang="cs-CZ" altLang="cs-CZ" sz="1600" b="1" smtClean="0"/>
          </a:p>
          <a:p>
            <a:pPr eaLnBrk="1" hangingPunct="1">
              <a:buFontTx/>
              <a:buNone/>
            </a:pPr>
            <a:endParaRPr lang="cs-CZ" altLang="cs-CZ" sz="1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Hypotéza – statistická hypotéza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4006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000" smtClean="0"/>
              <a:t>Hypotéza – předpoklad o </a:t>
            </a:r>
            <a:r>
              <a:rPr lang="cs-CZ" altLang="cs-CZ" sz="2000" i="1" smtClean="0"/>
              <a:t>existenci jevů a jejich souvislostí</a:t>
            </a:r>
            <a:r>
              <a:rPr lang="cs-CZ" altLang="cs-CZ" sz="2000" smtClean="0"/>
              <a:t> v </a:t>
            </a:r>
            <a:r>
              <a:rPr lang="cs-CZ" altLang="cs-CZ" sz="2000" i="1" smtClean="0"/>
              <a:t>základním souboru </a:t>
            </a:r>
            <a:r>
              <a:rPr lang="cs-CZ" altLang="cs-CZ" sz="2000" smtClean="0"/>
              <a:t>cílového pole (žáci 9 – 11 let v ČR).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000" smtClean="0"/>
              <a:t>Podmínka testování hypotézy: </a:t>
            </a:r>
            <a:r>
              <a:rPr lang="cs-CZ" altLang="cs-CZ" sz="2000" i="1" smtClean="0"/>
              <a:t>výběrový soubor (vzorek)</a:t>
            </a:r>
            <a:r>
              <a:rPr lang="cs-CZ" altLang="cs-CZ" sz="2000" smtClean="0"/>
              <a:t> vznikl </a:t>
            </a:r>
            <a:r>
              <a:rPr lang="cs-CZ" altLang="cs-CZ" sz="2000" i="1" smtClean="0"/>
              <a:t>náhodným výběrem</a:t>
            </a:r>
            <a:r>
              <a:rPr lang="cs-CZ" altLang="cs-CZ" sz="2000" smtClean="0"/>
              <a:t> ze základního souboru.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000" smtClean="0"/>
              <a:t>Soubor je charakterizován určitým </a:t>
            </a:r>
            <a:r>
              <a:rPr lang="cs-CZ" altLang="cs-CZ" sz="2000" i="1" smtClean="0"/>
              <a:t>rozdělením hodnot</a:t>
            </a:r>
            <a:r>
              <a:rPr lang="cs-CZ" altLang="cs-CZ" sz="2000" smtClean="0"/>
              <a:t> proměnných, které jej osvětlují (např. školní třída rozdělením známek).  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000" smtClean="0"/>
              <a:t>Statistická hypotéza: předpoklad o rozdělení (distribuci) hodnot </a:t>
            </a:r>
            <a:r>
              <a:rPr lang="cs-CZ" altLang="cs-CZ" sz="2000" i="1" smtClean="0"/>
              <a:t>náhodných </a:t>
            </a:r>
            <a:r>
              <a:rPr lang="cs-CZ" altLang="cs-CZ" sz="2000" smtClean="0"/>
              <a:t>veličin (hod hrací kostkou, počet narozených, barva projíždějících aut, tělesná výška).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000" u="sng" smtClean="0"/>
              <a:t>Nulová hypotéza</a:t>
            </a:r>
            <a:r>
              <a:rPr lang="cs-CZ" altLang="cs-CZ" sz="2000" smtClean="0"/>
              <a:t>: v rozdělení hodnot platí náhoda (tzn. rozmanité vlivy se navzájem ruší, neexistuje nenáhodná rozdílnost apod.).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000" u="sng" smtClean="0"/>
              <a:t>Alternativní hypotéza</a:t>
            </a:r>
            <a:r>
              <a:rPr lang="cs-CZ" altLang="cs-CZ" sz="2000" smtClean="0"/>
              <a:t>: rozdělení hodnot není náhodné </a:t>
            </a:r>
            <a:r>
              <a:rPr lang="cs-CZ" altLang="cs-CZ" sz="2000" smtClean="0">
                <a:cs typeface="Arial" panose="020B0604020202020204" pitchFamily="34" charset="0"/>
              </a:rPr>
              <a:t>→ ukazuje nějakou pravidelnost, která odporuje předpokladu náhodnosti (tzn.  dá se předpokládat určitý společný vliv nebo příslušnost k témuž souboru s určitými stálými vlastnostmi).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smtClean="0">
                <a:cs typeface="Arial" panose="020B0604020202020204" pitchFamily="34" charset="0"/>
              </a:rPr>
              <a:t> </a:t>
            </a:r>
            <a:r>
              <a:rPr lang="cs-CZ" altLang="cs-CZ" sz="2000" smtClean="0"/>
              <a:t> 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000" smtClean="0"/>
              <a:t>CHRÁSKA, M. </a:t>
            </a:r>
            <a:r>
              <a:rPr lang="cs-CZ" altLang="cs-CZ" sz="1000" i="1" smtClean="0"/>
              <a:t>Metody pedagogického výzkumu. </a:t>
            </a:r>
            <a:r>
              <a:rPr lang="cs-CZ" altLang="cs-CZ" sz="1000" smtClean="0"/>
              <a:t>Praha : Grada, 2007. </a:t>
            </a:r>
            <a:r>
              <a:rPr lang="cs-CZ" altLang="cs-CZ" sz="1000" i="1" smtClean="0"/>
              <a:t> </a:t>
            </a:r>
            <a:endParaRPr lang="cs-CZ" altLang="cs-CZ" sz="10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1000" smtClean="0"/>
              <a:t>ŘEHÁK, J.; ŘEHÁKOVÁ, B. </a:t>
            </a:r>
            <a:r>
              <a:rPr lang="cs-CZ" altLang="cs-CZ" sz="1000" i="1" smtClean="0"/>
              <a:t>Analýza kategorizovaných dat v sociologii. </a:t>
            </a:r>
            <a:r>
              <a:rPr lang="cs-CZ" altLang="cs-CZ" sz="1000" smtClean="0"/>
              <a:t>Praha : Academia, 1986. </a:t>
            </a:r>
            <a:r>
              <a:rPr lang="cs-CZ" altLang="cs-CZ" sz="1000" i="1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1000" smtClean="0"/>
              <a:t>SWOBODA, H. </a:t>
            </a:r>
            <a:r>
              <a:rPr lang="cs-CZ" altLang="cs-CZ" sz="1000" i="1" smtClean="0"/>
              <a:t>Moderní statistika. </a:t>
            </a:r>
            <a:r>
              <a:rPr lang="cs-CZ" altLang="cs-CZ" sz="1000" smtClean="0"/>
              <a:t>Praha : Svoboda, 1977.</a:t>
            </a:r>
          </a:p>
          <a:p>
            <a:pPr eaLnBrk="1" hangingPunct="1">
              <a:lnSpc>
                <a:spcPct val="90000"/>
              </a:lnSpc>
            </a:pP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Důvody pro použití statistiky ve výtvarné výchově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Zpracování hromadných dat</a:t>
            </a:r>
            <a:r>
              <a:rPr lang="cs-CZ" altLang="cs-CZ" sz="2400" smtClean="0"/>
              <a:t>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smtClean="0"/>
              <a:t>	a) přehlednost (redukce dat – způsob, jak se vyznat v datech), b) deskriptivní statistika (charakteristika vzorku), c) analýza vztahů, vícerozměrné modely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Popis díla, ekfráze</a:t>
            </a:r>
            <a:r>
              <a:rPr lang="cs-CZ" altLang="cs-CZ" sz="2400" smtClean="0"/>
              <a:t> („verbální reprezentace vizuální reprezentace“*) – frekvenční analýza, kategoriální analýza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Estetický (výtvarný) soud</a:t>
            </a:r>
            <a:r>
              <a:rPr lang="cs-CZ" altLang="cs-CZ" sz="2400" smtClean="0"/>
              <a:t> – (autorita, argumentace), hlasování, analýza postojů (škálování)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Interpretační rozptyl</a:t>
            </a:r>
            <a:r>
              <a:rPr lang="cs-CZ" altLang="cs-CZ" sz="2400" smtClean="0"/>
              <a:t> – expertní skupina, kulturní experiment (malá modelová skupina), veřejné mínění</a:t>
            </a:r>
            <a:endParaRPr lang="en-US" altLang="cs-CZ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200" smtClean="0"/>
              <a:t>*) HEFERNAN, J. </a:t>
            </a:r>
            <a:r>
              <a:rPr lang="en-US" altLang="cs-CZ" sz="1200" smtClean="0"/>
              <a:t>et al. </a:t>
            </a:r>
            <a:r>
              <a:rPr lang="en-US" altLang="cs-CZ" sz="1200" i="1" smtClean="0"/>
              <a:t>Museum of Words</a:t>
            </a:r>
            <a:r>
              <a:rPr lang="en-US" altLang="cs-CZ" sz="1200" smtClean="0"/>
              <a:t>. Chicago</a:t>
            </a:r>
            <a:r>
              <a:rPr lang="cs-CZ" altLang="cs-CZ" sz="1200" smtClean="0"/>
              <a:t> : University of Chicago Press, 1993.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Vyjádření emocí – rozpoznávání </a:t>
            </a: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>
            <p:ph idx="1"/>
          </p:nvPr>
        </p:nvGraphicFramePr>
        <p:xfrm>
          <a:off x="965200" y="1597025"/>
          <a:ext cx="7239000" cy="484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8376084" imgH="5602641" progId="Word.Document.8">
                  <p:embed/>
                </p:oleObj>
              </mc:Choice>
              <mc:Fallback>
                <p:oleObj name="Dokument" r:id="rId3" imgW="8376084" imgH="5602641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5200" y="1597025"/>
                        <a:ext cx="7239000" cy="4841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cs-CZ" altLang="cs-CZ" sz="2400" smtClean="0">
                <a:latin typeface="Arial Narrow" panose="020B0606020202030204" pitchFamily="34" charset="0"/>
              </a:rPr>
              <a:t>Egocentrické adaptivní rozhodování  (I)</a:t>
            </a:r>
            <a:br>
              <a:rPr lang="cs-CZ" altLang="cs-CZ" sz="2400" smtClean="0">
                <a:latin typeface="Arial Narrow" panose="020B0606020202030204" pitchFamily="34" charset="0"/>
              </a:rPr>
            </a:br>
            <a:r>
              <a:rPr lang="cs-CZ" altLang="cs-CZ" sz="2400" smtClean="0">
                <a:latin typeface="Arial Narrow" panose="020B0606020202030204" pitchFamily="34" charset="0"/>
              </a:rPr>
              <a:t>příklad kvantitativního výzkumu ve výtvarně-estetickém kontextu</a:t>
            </a:r>
            <a:r>
              <a:rPr lang="cs-CZ" altLang="cs-CZ" sz="2400" smtClean="0"/>
              <a:t>  </a:t>
            </a:r>
          </a:p>
        </p:txBody>
      </p:sp>
      <p:sp>
        <p:nvSpPr>
          <p:cNvPr id="16387" name="Rectangle 6"/>
          <p:cNvSpPr>
            <a:spLocks noGrp="1" noChangeArrowheads="1"/>
          </p:cNvSpPr>
          <p:nvPr>
            <p:ph idx="1"/>
          </p:nvPr>
        </p:nvSpPr>
        <p:spPr>
          <a:xfrm>
            <a:off x="0" y="1700213"/>
            <a:ext cx="8229600" cy="4525962"/>
          </a:xfrm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grpSp>
        <p:nvGrpSpPr>
          <p:cNvPr id="16388" name="Group 7"/>
          <p:cNvGrpSpPr>
            <a:grpSpLocks/>
          </p:cNvGrpSpPr>
          <p:nvPr/>
        </p:nvGrpSpPr>
        <p:grpSpPr bwMode="auto">
          <a:xfrm>
            <a:off x="539750" y="1557338"/>
            <a:ext cx="1143000" cy="1308100"/>
            <a:chOff x="1957" y="1597"/>
            <a:chExt cx="1800" cy="2060"/>
          </a:xfrm>
        </p:grpSpPr>
        <p:grpSp>
          <p:nvGrpSpPr>
            <p:cNvPr id="16446" name="Group 8"/>
            <p:cNvGrpSpPr>
              <a:grpSpLocks/>
            </p:cNvGrpSpPr>
            <p:nvPr/>
          </p:nvGrpSpPr>
          <p:grpSpPr bwMode="auto">
            <a:xfrm>
              <a:off x="1957" y="1597"/>
              <a:ext cx="1800" cy="1620"/>
              <a:chOff x="1418" y="2568"/>
              <a:chExt cx="1800" cy="1620"/>
            </a:xfrm>
          </p:grpSpPr>
          <p:sp>
            <p:nvSpPr>
              <p:cNvPr id="16448" name="Rectangle 9"/>
              <p:cNvSpPr>
                <a:spLocks noChangeArrowheads="1"/>
              </p:cNvSpPr>
              <p:nvPr/>
            </p:nvSpPr>
            <p:spPr bwMode="auto">
              <a:xfrm>
                <a:off x="1418" y="2568"/>
                <a:ext cx="1800" cy="16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49" name="Oval 10"/>
              <p:cNvSpPr>
                <a:spLocks noChangeArrowheads="1"/>
              </p:cNvSpPr>
              <p:nvPr/>
            </p:nvSpPr>
            <p:spPr bwMode="auto">
              <a:xfrm>
                <a:off x="1958" y="2964"/>
                <a:ext cx="720" cy="90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47" name="Text Box 11"/>
            <p:cNvSpPr txBox="1">
              <a:spLocks noChangeArrowheads="1"/>
            </p:cNvSpPr>
            <p:nvPr/>
          </p:nvSpPr>
          <p:spPr bwMode="auto">
            <a:xfrm>
              <a:off x="2497" y="3297"/>
              <a:ext cx="540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A</a:t>
              </a:r>
              <a:endParaRPr lang="cs-CZ" altLang="cs-CZ"/>
            </a:p>
          </p:txBody>
        </p:sp>
      </p:grpSp>
      <p:grpSp>
        <p:nvGrpSpPr>
          <p:cNvPr id="16389" name="Group 12"/>
          <p:cNvGrpSpPr>
            <a:grpSpLocks/>
          </p:cNvGrpSpPr>
          <p:nvPr/>
        </p:nvGrpSpPr>
        <p:grpSpPr bwMode="auto">
          <a:xfrm>
            <a:off x="539750" y="2997200"/>
            <a:ext cx="1143000" cy="1371600"/>
            <a:chOff x="1957" y="3757"/>
            <a:chExt cx="1800" cy="2160"/>
          </a:xfrm>
        </p:grpSpPr>
        <p:grpSp>
          <p:nvGrpSpPr>
            <p:cNvPr id="16442" name="Group 13"/>
            <p:cNvGrpSpPr>
              <a:grpSpLocks/>
            </p:cNvGrpSpPr>
            <p:nvPr/>
          </p:nvGrpSpPr>
          <p:grpSpPr bwMode="auto">
            <a:xfrm>
              <a:off x="1957" y="3757"/>
              <a:ext cx="1800" cy="1620"/>
              <a:chOff x="1417" y="8163"/>
              <a:chExt cx="1800" cy="1620"/>
            </a:xfrm>
          </p:grpSpPr>
          <p:sp>
            <p:nvSpPr>
              <p:cNvPr id="16444" name="Rectangle 14"/>
              <p:cNvSpPr>
                <a:spLocks noChangeArrowheads="1"/>
              </p:cNvSpPr>
              <p:nvPr/>
            </p:nvSpPr>
            <p:spPr bwMode="auto">
              <a:xfrm>
                <a:off x="1417" y="8163"/>
                <a:ext cx="1800" cy="1620"/>
              </a:xfrm>
              <a:prstGeom prst="rect">
                <a:avLst/>
              </a:prstGeom>
              <a:solidFill>
                <a:srgbClr val="CCFFFF">
                  <a:alpha val="25098"/>
                </a:srgb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45" name="Oval 15"/>
              <p:cNvSpPr>
                <a:spLocks noChangeArrowheads="1"/>
              </p:cNvSpPr>
              <p:nvPr/>
            </p:nvSpPr>
            <p:spPr bwMode="auto">
              <a:xfrm>
                <a:off x="1957" y="8523"/>
                <a:ext cx="720" cy="900"/>
              </a:xfrm>
              <a:prstGeom prst="ellips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43" name="Text Box 16"/>
            <p:cNvSpPr txBox="1">
              <a:spLocks noChangeArrowheads="1"/>
            </p:cNvSpPr>
            <p:nvPr/>
          </p:nvSpPr>
          <p:spPr bwMode="auto">
            <a:xfrm>
              <a:off x="2497" y="5557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A1</a:t>
              </a:r>
              <a:endParaRPr lang="cs-CZ" altLang="cs-CZ"/>
            </a:p>
          </p:txBody>
        </p:sp>
      </p:grpSp>
      <p:grpSp>
        <p:nvGrpSpPr>
          <p:cNvPr id="16390" name="Group 17"/>
          <p:cNvGrpSpPr>
            <a:grpSpLocks/>
          </p:cNvGrpSpPr>
          <p:nvPr/>
        </p:nvGrpSpPr>
        <p:grpSpPr bwMode="auto">
          <a:xfrm>
            <a:off x="539750" y="4437063"/>
            <a:ext cx="1143000" cy="1485900"/>
            <a:chOff x="1957" y="6277"/>
            <a:chExt cx="1800" cy="2340"/>
          </a:xfrm>
        </p:grpSpPr>
        <p:grpSp>
          <p:nvGrpSpPr>
            <p:cNvPr id="16438" name="Group 18"/>
            <p:cNvGrpSpPr>
              <a:grpSpLocks/>
            </p:cNvGrpSpPr>
            <p:nvPr/>
          </p:nvGrpSpPr>
          <p:grpSpPr bwMode="auto">
            <a:xfrm>
              <a:off x="1957" y="6277"/>
              <a:ext cx="1800" cy="1620"/>
              <a:chOff x="1417" y="12442"/>
              <a:chExt cx="1800" cy="1620"/>
            </a:xfrm>
          </p:grpSpPr>
          <p:sp>
            <p:nvSpPr>
              <p:cNvPr id="16440" name="Rectangle 19"/>
              <p:cNvSpPr>
                <a:spLocks noChangeArrowheads="1"/>
              </p:cNvSpPr>
              <p:nvPr/>
            </p:nvSpPr>
            <p:spPr bwMode="auto">
              <a:xfrm>
                <a:off x="1417" y="12442"/>
                <a:ext cx="1800" cy="16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41" name="Rectangle 20"/>
              <p:cNvSpPr>
                <a:spLocks noChangeArrowheads="1"/>
              </p:cNvSpPr>
              <p:nvPr/>
            </p:nvSpPr>
            <p:spPr bwMode="auto">
              <a:xfrm>
                <a:off x="1777" y="12802"/>
                <a:ext cx="1080" cy="900"/>
              </a:xfrm>
              <a:prstGeom prst="rect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39" name="Text Box 21"/>
            <p:cNvSpPr txBox="1">
              <a:spLocks noChangeArrowheads="1"/>
            </p:cNvSpPr>
            <p:nvPr/>
          </p:nvSpPr>
          <p:spPr bwMode="auto">
            <a:xfrm>
              <a:off x="2497" y="8077"/>
              <a:ext cx="72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A2</a:t>
              </a:r>
              <a:endParaRPr lang="cs-CZ" altLang="cs-CZ"/>
            </a:p>
          </p:txBody>
        </p:sp>
      </p:grpSp>
      <p:grpSp>
        <p:nvGrpSpPr>
          <p:cNvPr id="16391" name="Group 22"/>
          <p:cNvGrpSpPr>
            <a:grpSpLocks/>
          </p:cNvGrpSpPr>
          <p:nvPr/>
        </p:nvGrpSpPr>
        <p:grpSpPr bwMode="auto">
          <a:xfrm>
            <a:off x="2051050" y="1557338"/>
            <a:ext cx="1143000" cy="1511300"/>
            <a:chOff x="2137" y="11457"/>
            <a:chExt cx="1800" cy="2380"/>
          </a:xfrm>
        </p:grpSpPr>
        <p:grpSp>
          <p:nvGrpSpPr>
            <p:cNvPr id="16434" name="Group 23"/>
            <p:cNvGrpSpPr>
              <a:grpSpLocks/>
            </p:cNvGrpSpPr>
            <p:nvPr/>
          </p:nvGrpSpPr>
          <p:grpSpPr bwMode="auto">
            <a:xfrm>
              <a:off x="2137" y="11457"/>
              <a:ext cx="1800" cy="1620"/>
              <a:chOff x="2137" y="9157"/>
              <a:chExt cx="1800" cy="1620"/>
            </a:xfrm>
          </p:grpSpPr>
          <p:sp>
            <p:nvSpPr>
              <p:cNvPr id="16436" name="Rectangle 24"/>
              <p:cNvSpPr>
                <a:spLocks noChangeArrowheads="1"/>
              </p:cNvSpPr>
              <p:nvPr/>
            </p:nvSpPr>
            <p:spPr bwMode="auto">
              <a:xfrm>
                <a:off x="2137" y="915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37" name="AutoShape 25"/>
              <p:cNvSpPr>
                <a:spLocks noChangeArrowheads="1"/>
              </p:cNvSpPr>
              <p:nvPr/>
            </p:nvSpPr>
            <p:spPr bwMode="auto">
              <a:xfrm>
                <a:off x="2677" y="9517"/>
                <a:ext cx="720" cy="9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571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35" name="Text Box 26"/>
            <p:cNvSpPr txBox="1">
              <a:spLocks noChangeArrowheads="1"/>
            </p:cNvSpPr>
            <p:nvPr/>
          </p:nvSpPr>
          <p:spPr bwMode="auto">
            <a:xfrm>
              <a:off x="2677" y="13297"/>
              <a:ext cx="72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B</a:t>
              </a:r>
              <a:endParaRPr lang="cs-CZ" altLang="cs-CZ"/>
            </a:p>
          </p:txBody>
        </p:sp>
      </p:grpSp>
      <p:grpSp>
        <p:nvGrpSpPr>
          <p:cNvPr id="16392" name="Group 27"/>
          <p:cNvGrpSpPr>
            <a:grpSpLocks/>
          </p:cNvGrpSpPr>
          <p:nvPr/>
        </p:nvGrpSpPr>
        <p:grpSpPr bwMode="auto">
          <a:xfrm>
            <a:off x="2051050" y="2997200"/>
            <a:ext cx="1143000" cy="1485900"/>
            <a:chOff x="1777" y="10777"/>
            <a:chExt cx="1800" cy="2340"/>
          </a:xfrm>
        </p:grpSpPr>
        <p:grpSp>
          <p:nvGrpSpPr>
            <p:cNvPr id="16430" name="Group 28"/>
            <p:cNvGrpSpPr>
              <a:grpSpLocks/>
            </p:cNvGrpSpPr>
            <p:nvPr/>
          </p:nvGrpSpPr>
          <p:grpSpPr bwMode="auto">
            <a:xfrm>
              <a:off x="1777" y="10777"/>
              <a:ext cx="1800" cy="1620"/>
              <a:chOff x="4704" y="5898"/>
              <a:chExt cx="1440" cy="1296"/>
            </a:xfrm>
          </p:grpSpPr>
          <p:sp>
            <p:nvSpPr>
              <p:cNvPr id="16432" name="Rectangle 29"/>
              <p:cNvSpPr>
                <a:spLocks noChangeArrowheads="1"/>
              </p:cNvSpPr>
              <p:nvPr/>
            </p:nvSpPr>
            <p:spPr bwMode="auto">
              <a:xfrm>
                <a:off x="4704" y="5898"/>
                <a:ext cx="1440" cy="1296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33" name="Oval 30"/>
              <p:cNvSpPr>
                <a:spLocks noChangeArrowheads="1"/>
              </p:cNvSpPr>
              <p:nvPr/>
            </p:nvSpPr>
            <p:spPr bwMode="auto">
              <a:xfrm>
                <a:off x="4998" y="6158"/>
                <a:ext cx="864" cy="720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31" name="Text Box 31"/>
            <p:cNvSpPr txBox="1">
              <a:spLocks noChangeArrowheads="1"/>
            </p:cNvSpPr>
            <p:nvPr/>
          </p:nvSpPr>
          <p:spPr bwMode="auto">
            <a:xfrm>
              <a:off x="2317" y="12577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B1</a:t>
              </a:r>
              <a:endParaRPr lang="cs-CZ" altLang="cs-CZ"/>
            </a:p>
          </p:txBody>
        </p:sp>
      </p:grpSp>
      <p:grpSp>
        <p:nvGrpSpPr>
          <p:cNvPr id="16393" name="Group 32"/>
          <p:cNvGrpSpPr>
            <a:grpSpLocks/>
          </p:cNvGrpSpPr>
          <p:nvPr/>
        </p:nvGrpSpPr>
        <p:grpSpPr bwMode="auto">
          <a:xfrm>
            <a:off x="2051050" y="4437063"/>
            <a:ext cx="1143000" cy="1371600"/>
            <a:chOff x="5377" y="1237"/>
            <a:chExt cx="1800" cy="2160"/>
          </a:xfrm>
        </p:grpSpPr>
        <p:grpSp>
          <p:nvGrpSpPr>
            <p:cNvPr id="16426" name="Group 33"/>
            <p:cNvGrpSpPr>
              <a:grpSpLocks/>
            </p:cNvGrpSpPr>
            <p:nvPr/>
          </p:nvGrpSpPr>
          <p:grpSpPr bwMode="auto">
            <a:xfrm>
              <a:off x="5377" y="1237"/>
              <a:ext cx="1800" cy="1620"/>
              <a:chOff x="5737" y="1777"/>
              <a:chExt cx="1800" cy="1620"/>
            </a:xfrm>
          </p:grpSpPr>
          <p:sp>
            <p:nvSpPr>
              <p:cNvPr id="16428" name="Rectangle 34"/>
              <p:cNvSpPr>
                <a:spLocks noChangeArrowheads="1"/>
              </p:cNvSpPr>
              <p:nvPr/>
            </p:nvSpPr>
            <p:spPr bwMode="auto">
              <a:xfrm>
                <a:off x="5737" y="177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29" name="AutoShape 35"/>
              <p:cNvSpPr>
                <a:spLocks noChangeArrowheads="1"/>
              </p:cNvSpPr>
              <p:nvPr/>
            </p:nvSpPr>
            <p:spPr bwMode="auto">
              <a:xfrm>
                <a:off x="6277" y="2047"/>
                <a:ext cx="720" cy="900"/>
              </a:xfrm>
              <a:prstGeom prst="triangle">
                <a:avLst>
                  <a:gd name="adj" fmla="val 50000"/>
                </a:avLst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27" name="Text Box 36"/>
            <p:cNvSpPr txBox="1">
              <a:spLocks noChangeArrowheads="1"/>
            </p:cNvSpPr>
            <p:nvPr/>
          </p:nvSpPr>
          <p:spPr bwMode="auto">
            <a:xfrm>
              <a:off x="5917" y="2947"/>
              <a:ext cx="90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B2</a:t>
              </a:r>
              <a:endParaRPr lang="cs-CZ" altLang="cs-CZ"/>
            </a:p>
          </p:txBody>
        </p:sp>
      </p:grpSp>
      <p:grpSp>
        <p:nvGrpSpPr>
          <p:cNvPr id="16394" name="Group 37"/>
          <p:cNvGrpSpPr>
            <a:grpSpLocks/>
          </p:cNvGrpSpPr>
          <p:nvPr/>
        </p:nvGrpSpPr>
        <p:grpSpPr bwMode="auto">
          <a:xfrm>
            <a:off x="3563938" y="1557338"/>
            <a:ext cx="1143000" cy="1371600"/>
            <a:chOff x="2857" y="1057"/>
            <a:chExt cx="1800" cy="2160"/>
          </a:xfrm>
        </p:grpSpPr>
        <p:grpSp>
          <p:nvGrpSpPr>
            <p:cNvPr id="16422" name="Group 38"/>
            <p:cNvGrpSpPr>
              <a:grpSpLocks/>
            </p:cNvGrpSpPr>
            <p:nvPr/>
          </p:nvGrpSpPr>
          <p:grpSpPr bwMode="auto">
            <a:xfrm>
              <a:off x="2857" y="1057"/>
              <a:ext cx="1800" cy="1620"/>
              <a:chOff x="2857" y="1057"/>
              <a:chExt cx="1800" cy="1620"/>
            </a:xfrm>
          </p:grpSpPr>
          <p:sp>
            <p:nvSpPr>
              <p:cNvPr id="16424" name="Rectangle 39"/>
              <p:cNvSpPr>
                <a:spLocks noChangeArrowheads="1"/>
              </p:cNvSpPr>
              <p:nvPr/>
            </p:nvSpPr>
            <p:spPr bwMode="auto">
              <a:xfrm>
                <a:off x="2857" y="105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25" name="AutoShape 40"/>
              <p:cNvSpPr>
                <a:spLocks noChangeArrowheads="1"/>
              </p:cNvSpPr>
              <p:nvPr/>
            </p:nvSpPr>
            <p:spPr bwMode="auto">
              <a:xfrm rot="10800000">
                <a:off x="3397" y="1507"/>
                <a:ext cx="720" cy="720"/>
              </a:xfrm>
              <a:custGeom>
                <a:avLst/>
                <a:gdLst>
                  <a:gd name="T0" fmla="*/ 630 w 21600"/>
                  <a:gd name="T1" fmla="*/ 360 h 21600"/>
                  <a:gd name="T2" fmla="*/ 360 w 21600"/>
                  <a:gd name="T3" fmla="*/ 720 h 21600"/>
                  <a:gd name="T4" fmla="*/ 90 w 21600"/>
                  <a:gd name="T5" fmla="*/ 360 h 21600"/>
                  <a:gd name="T6" fmla="*/ 36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80808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6423" name="Text Box 41"/>
            <p:cNvSpPr txBox="1">
              <a:spLocks noChangeArrowheads="1"/>
            </p:cNvSpPr>
            <p:nvPr/>
          </p:nvSpPr>
          <p:spPr bwMode="auto">
            <a:xfrm>
              <a:off x="3397" y="2857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C</a:t>
              </a:r>
              <a:endParaRPr lang="cs-CZ" altLang="cs-CZ"/>
            </a:p>
          </p:txBody>
        </p:sp>
      </p:grpSp>
      <p:grpSp>
        <p:nvGrpSpPr>
          <p:cNvPr id="16395" name="Group 42"/>
          <p:cNvGrpSpPr>
            <a:grpSpLocks/>
          </p:cNvGrpSpPr>
          <p:nvPr/>
        </p:nvGrpSpPr>
        <p:grpSpPr bwMode="auto">
          <a:xfrm>
            <a:off x="3563938" y="2997200"/>
            <a:ext cx="1143000" cy="1371600"/>
            <a:chOff x="7357" y="1237"/>
            <a:chExt cx="1800" cy="2160"/>
          </a:xfrm>
        </p:grpSpPr>
        <p:grpSp>
          <p:nvGrpSpPr>
            <p:cNvPr id="16418" name="Group 43"/>
            <p:cNvGrpSpPr>
              <a:grpSpLocks/>
            </p:cNvGrpSpPr>
            <p:nvPr/>
          </p:nvGrpSpPr>
          <p:grpSpPr bwMode="auto">
            <a:xfrm>
              <a:off x="7357" y="1237"/>
              <a:ext cx="1800" cy="1620"/>
              <a:chOff x="7357" y="1237"/>
              <a:chExt cx="1800" cy="1620"/>
            </a:xfrm>
          </p:grpSpPr>
          <p:sp>
            <p:nvSpPr>
              <p:cNvPr id="16420" name="Rectangle 44"/>
              <p:cNvSpPr>
                <a:spLocks noChangeArrowheads="1"/>
              </p:cNvSpPr>
              <p:nvPr/>
            </p:nvSpPr>
            <p:spPr bwMode="auto">
              <a:xfrm>
                <a:off x="7357" y="123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21" name="AutoShape 45"/>
              <p:cNvSpPr>
                <a:spLocks noChangeArrowheads="1"/>
              </p:cNvSpPr>
              <p:nvPr/>
            </p:nvSpPr>
            <p:spPr bwMode="auto">
              <a:xfrm rot="10800000" flipH="1">
                <a:off x="7897" y="1597"/>
                <a:ext cx="720" cy="720"/>
              </a:xfrm>
              <a:custGeom>
                <a:avLst/>
                <a:gdLst>
                  <a:gd name="T0" fmla="*/ 630 w 21600"/>
                  <a:gd name="T1" fmla="*/ 360 h 21600"/>
                  <a:gd name="T2" fmla="*/ 360 w 21600"/>
                  <a:gd name="T3" fmla="*/ 720 h 21600"/>
                  <a:gd name="T4" fmla="*/ 90 w 21600"/>
                  <a:gd name="T5" fmla="*/ 360 h 21600"/>
                  <a:gd name="T6" fmla="*/ 36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C0C0C0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6419" name="Text Box 46"/>
            <p:cNvSpPr txBox="1">
              <a:spLocks noChangeArrowheads="1"/>
            </p:cNvSpPr>
            <p:nvPr/>
          </p:nvSpPr>
          <p:spPr bwMode="auto">
            <a:xfrm>
              <a:off x="7897" y="2947"/>
              <a:ext cx="72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C1</a:t>
              </a:r>
              <a:endParaRPr lang="cs-CZ" altLang="cs-CZ"/>
            </a:p>
          </p:txBody>
        </p:sp>
      </p:grpSp>
      <p:grpSp>
        <p:nvGrpSpPr>
          <p:cNvPr id="16396" name="Group 47"/>
          <p:cNvGrpSpPr>
            <a:grpSpLocks/>
          </p:cNvGrpSpPr>
          <p:nvPr/>
        </p:nvGrpSpPr>
        <p:grpSpPr bwMode="auto">
          <a:xfrm>
            <a:off x="3563938" y="4437063"/>
            <a:ext cx="1143000" cy="1371600"/>
            <a:chOff x="3937" y="10597"/>
            <a:chExt cx="1800" cy="2160"/>
          </a:xfrm>
        </p:grpSpPr>
        <p:grpSp>
          <p:nvGrpSpPr>
            <p:cNvPr id="16414" name="Group 48"/>
            <p:cNvGrpSpPr>
              <a:grpSpLocks/>
            </p:cNvGrpSpPr>
            <p:nvPr/>
          </p:nvGrpSpPr>
          <p:grpSpPr bwMode="auto">
            <a:xfrm>
              <a:off x="3937" y="10597"/>
              <a:ext cx="1800" cy="1620"/>
              <a:chOff x="3937" y="10597"/>
              <a:chExt cx="1800" cy="1620"/>
            </a:xfrm>
          </p:grpSpPr>
          <p:sp>
            <p:nvSpPr>
              <p:cNvPr id="16416" name="Rectangle 49"/>
              <p:cNvSpPr>
                <a:spLocks noChangeArrowheads="1"/>
              </p:cNvSpPr>
              <p:nvPr/>
            </p:nvSpPr>
            <p:spPr bwMode="auto">
              <a:xfrm>
                <a:off x="3937" y="1059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17" name="Oval 50"/>
              <p:cNvSpPr>
                <a:spLocks noChangeArrowheads="1"/>
              </p:cNvSpPr>
              <p:nvPr/>
            </p:nvSpPr>
            <p:spPr bwMode="auto">
              <a:xfrm>
                <a:off x="4477" y="10957"/>
                <a:ext cx="720" cy="900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15" name="Text Box 51"/>
            <p:cNvSpPr txBox="1">
              <a:spLocks noChangeArrowheads="1"/>
            </p:cNvSpPr>
            <p:nvPr/>
          </p:nvSpPr>
          <p:spPr bwMode="auto">
            <a:xfrm>
              <a:off x="4477" y="12307"/>
              <a:ext cx="72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C2</a:t>
              </a:r>
              <a:endParaRPr lang="cs-CZ" altLang="cs-CZ"/>
            </a:p>
          </p:txBody>
        </p:sp>
      </p:grpSp>
      <p:grpSp>
        <p:nvGrpSpPr>
          <p:cNvPr id="16397" name="Group 52"/>
          <p:cNvGrpSpPr>
            <a:grpSpLocks/>
          </p:cNvGrpSpPr>
          <p:nvPr/>
        </p:nvGrpSpPr>
        <p:grpSpPr bwMode="auto">
          <a:xfrm>
            <a:off x="5003800" y="4437063"/>
            <a:ext cx="1143000" cy="1371600"/>
            <a:chOff x="1597" y="10597"/>
            <a:chExt cx="1800" cy="2160"/>
          </a:xfrm>
        </p:grpSpPr>
        <p:grpSp>
          <p:nvGrpSpPr>
            <p:cNvPr id="16410" name="Group 53"/>
            <p:cNvGrpSpPr>
              <a:grpSpLocks/>
            </p:cNvGrpSpPr>
            <p:nvPr/>
          </p:nvGrpSpPr>
          <p:grpSpPr bwMode="auto">
            <a:xfrm>
              <a:off x="1597" y="10597"/>
              <a:ext cx="1800" cy="1620"/>
              <a:chOff x="1597" y="10597"/>
              <a:chExt cx="1800" cy="1620"/>
            </a:xfrm>
          </p:grpSpPr>
          <p:sp>
            <p:nvSpPr>
              <p:cNvPr id="16412" name="Rectangle 54"/>
              <p:cNvSpPr>
                <a:spLocks noChangeArrowheads="1"/>
              </p:cNvSpPr>
              <p:nvPr/>
            </p:nvSpPr>
            <p:spPr bwMode="auto">
              <a:xfrm>
                <a:off x="1597" y="10597"/>
                <a:ext cx="1800" cy="1620"/>
              </a:xfrm>
              <a:prstGeom prst="rect">
                <a:avLst/>
              </a:prstGeom>
              <a:solidFill>
                <a:srgbClr val="CCFFFF">
                  <a:alpha val="25098"/>
                </a:srgb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13" name="Oval 55"/>
              <p:cNvSpPr>
                <a:spLocks noChangeArrowheads="1"/>
              </p:cNvSpPr>
              <p:nvPr/>
            </p:nvSpPr>
            <p:spPr bwMode="auto">
              <a:xfrm>
                <a:off x="1957" y="10957"/>
                <a:ext cx="1080" cy="900"/>
              </a:xfrm>
              <a:prstGeom prst="ellipse">
                <a:avLst/>
              </a:prstGeom>
              <a:solidFill>
                <a:srgbClr val="80808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11" name="Text Box 56"/>
            <p:cNvSpPr txBox="1">
              <a:spLocks noChangeArrowheads="1"/>
            </p:cNvSpPr>
            <p:nvPr/>
          </p:nvSpPr>
          <p:spPr bwMode="auto">
            <a:xfrm>
              <a:off x="2137" y="12307"/>
              <a:ext cx="72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D2</a:t>
              </a:r>
            </a:p>
            <a:p>
              <a:pPr eaLnBrk="1" hangingPunct="1"/>
              <a:endParaRPr lang="cs-CZ" altLang="cs-CZ"/>
            </a:p>
          </p:txBody>
        </p:sp>
      </p:grpSp>
      <p:grpSp>
        <p:nvGrpSpPr>
          <p:cNvPr id="16398" name="Group 57"/>
          <p:cNvGrpSpPr>
            <a:grpSpLocks/>
          </p:cNvGrpSpPr>
          <p:nvPr/>
        </p:nvGrpSpPr>
        <p:grpSpPr bwMode="auto">
          <a:xfrm>
            <a:off x="4932363" y="2997200"/>
            <a:ext cx="1143000" cy="1371600"/>
            <a:chOff x="7537" y="10957"/>
            <a:chExt cx="1800" cy="2160"/>
          </a:xfrm>
        </p:grpSpPr>
        <p:grpSp>
          <p:nvGrpSpPr>
            <p:cNvPr id="16406" name="Group 58"/>
            <p:cNvGrpSpPr>
              <a:grpSpLocks/>
            </p:cNvGrpSpPr>
            <p:nvPr/>
          </p:nvGrpSpPr>
          <p:grpSpPr bwMode="auto">
            <a:xfrm>
              <a:off x="7537" y="10957"/>
              <a:ext cx="1800" cy="1620"/>
              <a:chOff x="7537" y="10957"/>
              <a:chExt cx="1800" cy="1620"/>
            </a:xfrm>
          </p:grpSpPr>
          <p:sp>
            <p:nvSpPr>
              <p:cNvPr id="16408" name="Rectangle 59"/>
              <p:cNvSpPr>
                <a:spLocks noChangeArrowheads="1"/>
              </p:cNvSpPr>
              <p:nvPr/>
            </p:nvSpPr>
            <p:spPr bwMode="auto">
              <a:xfrm>
                <a:off x="7897" y="11317"/>
                <a:ext cx="1080" cy="900"/>
              </a:xfrm>
              <a:prstGeom prst="rect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09" name="Rectangle 60"/>
              <p:cNvSpPr>
                <a:spLocks noChangeArrowheads="1"/>
              </p:cNvSpPr>
              <p:nvPr/>
            </p:nvSpPr>
            <p:spPr bwMode="auto">
              <a:xfrm>
                <a:off x="7537" y="1095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07" name="Text Box 61"/>
            <p:cNvSpPr txBox="1">
              <a:spLocks noChangeArrowheads="1"/>
            </p:cNvSpPr>
            <p:nvPr/>
          </p:nvSpPr>
          <p:spPr bwMode="auto">
            <a:xfrm>
              <a:off x="8077" y="12757"/>
              <a:ext cx="720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D1</a:t>
              </a:r>
              <a:endParaRPr lang="cs-CZ" altLang="cs-CZ"/>
            </a:p>
          </p:txBody>
        </p:sp>
      </p:grpSp>
      <p:grpSp>
        <p:nvGrpSpPr>
          <p:cNvPr id="16399" name="Group 62"/>
          <p:cNvGrpSpPr>
            <a:grpSpLocks/>
          </p:cNvGrpSpPr>
          <p:nvPr/>
        </p:nvGrpSpPr>
        <p:grpSpPr bwMode="auto">
          <a:xfrm>
            <a:off x="4932363" y="1557338"/>
            <a:ext cx="1143000" cy="1371600"/>
            <a:chOff x="9697" y="1417"/>
            <a:chExt cx="1800" cy="2160"/>
          </a:xfrm>
        </p:grpSpPr>
        <p:grpSp>
          <p:nvGrpSpPr>
            <p:cNvPr id="16402" name="Group 63"/>
            <p:cNvGrpSpPr>
              <a:grpSpLocks/>
            </p:cNvGrpSpPr>
            <p:nvPr/>
          </p:nvGrpSpPr>
          <p:grpSpPr bwMode="auto">
            <a:xfrm>
              <a:off x="9697" y="1417"/>
              <a:ext cx="1800" cy="1620"/>
              <a:chOff x="9697" y="1417"/>
              <a:chExt cx="1800" cy="1620"/>
            </a:xfrm>
          </p:grpSpPr>
          <p:sp>
            <p:nvSpPr>
              <p:cNvPr id="16404" name="Rectangle 64"/>
              <p:cNvSpPr>
                <a:spLocks noChangeArrowheads="1"/>
              </p:cNvSpPr>
              <p:nvPr/>
            </p:nvSpPr>
            <p:spPr bwMode="auto">
              <a:xfrm>
                <a:off x="9697" y="1417"/>
                <a:ext cx="1800" cy="162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  <p:sp>
            <p:nvSpPr>
              <p:cNvPr id="16405" name="Oval 65"/>
              <p:cNvSpPr>
                <a:spLocks noChangeArrowheads="1"/>
              </p:cNvSpPr>
              <p:nvPr/>
            </p:nvSpPr>
            <p:spPr bwMode="auto">
              <a:xfrm>
                <a:off x="10057" y="1687"/>
                <a:ext cx="1080" cy="900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cs-CZ" altLang="cs-CZ"/>
              </a:p>
            </p:txBody>
          </p:sp>
        </p:grpSp>
        <p:sp>
          <p:nvSpPr>
            <p:cNvPr id="16403" name="Text Box 66"/>
            <p:cNvSpPr txBox="1">
              <a:spLocks noChangeArrowheads="1"/>
            </p:cNvSpPr>
            <p:nvPr/>
          </p:nvSpPr>
          <p:spPr bwMode="auto">
            <a:xfrm>
              <a:off x="10237" y="3127"/>
              <a:ext cx="72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altLang="cs-CZ" sz="1200" b="1"/>
                <a:t>D</a:t>
              </a:r>
              <a:endParaRPr lang="cs-CZ" altLang="cs-CZ"/>
            </a:p>
          </p:txBody>
        </p:sp>
      </p:grpSp>
      <p:sp>
        <p:nvSpPr>
          <p:cNvPr id="16400" name="Text Box 67"/>
          <p:cNvSpPr txBox="1">
            <a:spLocks noChangeArrowheads="1"/>
          </p:cNvSpPr>
          <p:nvPr/>
        </p:nvSpPr>
        <p:spPr bwMode="auto">
          <a:xfrm>
            <a:off x="6478588" y="1484313"/>
            <a:ext cx="2665412" cy="519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Zadání: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Prohlédni si obrázek A.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Potom z obrázků A1 a A2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vyber ten, který se ti líbí víc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a zakroužkuj písmeno s číslem,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kterým je označený.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Stejně postupuj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u obrázků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B (B1, B2), C (C1, C2) 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a D (D1, D2).</a:t>
            </a:r>
          </a:p>
          <a:p>
            <a:pPr eaLnBrk="1" hangingPunct="1"/>
            <a:endParaRPr lang="cs-CZ" altLang="cs-CZ" sz="1400" b="1">
              <a:latin typeface="Arial Narrow" panose="020B0606020202030204" pitchFamily="34" charset="0"/>
            </a:endParaRP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Konstrukt: </a:t>
            </a:r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Kognitivní styl</a:t>
            </a:r>
            <a:r>
              <a:rPr lang="cs-CZ" altLang="cs-CZ" sz="1400" b="1">
                <a:latin typeface="Arial Narrow" panose="020B0606020202030204" pitchFamily="34" charset="0"/>
              </a:rPr>
              <a:t> </a:t>
            </a:r>
          </a:p>
          <a:p>
            <a:pPr eaLnBrk="1" hangingPunct="1"/>
            <a:endParaRPr lang="cs-CZ" altLang="cs-CZ" sz="1400" b="1">
              <a:latin typeface="Arial Narrow" panose="020B0606020202030204" pitchFamily="34" charset="0"/>
            </a:endParaRP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Hypotetické alternativy: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kontext-dependentní – </a:t>
            </a:r>
            <a:r>
              <a:rPr lang="cs-CZ" altLang="cs-CZ" sz="1400" b="1">
                <a:solidFill>
                  <a:schemeClr val="accent2"/>
                </a:solidFill>
              </a:rPr>
              <a:t>kD 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(A1, B2, C1, D2)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kontext-independentní – </a:t>
            </a:r>
            <a:r>
              <a:rPr lang="cs-CZ" altLang="cs-CZ" sz="1400" b="1">
                <a:solidFill>
                  <a:schemeClr val="accent2"/>
                </a:solidFill>
              </a:rPr>
              <a:t>kI </a:t>
            </a:r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  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(A2, B1, C2, D1 )</a:t>
            </a:r>
          </a:p>
          <a:p>
            <a:pPr eaLnBrk="1" hangingPunct="1"/>
            <a:endParaRPr lang="cs-CZ" altLang="cs-CZ" sz="1400" b="1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Alternativní hypotéza: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Výzkumný vzorek se liší od kontrolního v kognitivním stylu.</a:t>
            </a:r>
          </a:p>
          <a:p>
            <a:pPr eaLnBrk="1" hangingPunct="1"/>
            <a:r>
              <a:rPr lang="cs-CZ" altLang="cs-CZ" sz="1400" b="1">
                <a:latin typeface="Arial Narrow" panose="020B0606020202030204" pitchFamily="34" charset="0"/>
              </a:rPr>
              <a:t>Předpoklad:</a:t>
            </a:r>
          </a:p>
          <a:p>
            <a:pPr eaLnBrk="1" hangingPunct="1"/>
            <a:r>
              <a:rPr lang="cs-CZ" altLang="cs-CZ" sz="1400" b="1">
                <a:solidFill>
                  <a:schemeClr val="accent2"/>
                </a:solidFill>
                <a:latin typeface="Arial Narrow" panose="020B0606020202030204" pitchFamily="34" charset="0"/>
              </a:rPr>
              <a:t>Výzkumný vzorek preferuje </a:t>
            </a:r>
            <a:r>
              <a:rPr lang="cs-CZ" altLang="cs-CZ" sz="1400" b="1">
                <a:solidFill>
                  <a:schemeClr val="accent2"/>
                </a:solidFill>
              </a:rPr>
              <a:t>kI</a:t>
            </a:r>
          </a:p>
        </p:txBody>
      </p:sp>
      <p:sp>
        <p:nvSpPr>
          <p:cNvPr id="16401" name="Text Box 229"/>
          <p:cNvSpPr txBox="1">
            <a:spLocks noChangeArrowheads="1"/>
          </p:cNvSpPr>
          <p:nvPr/>
        </p:nvSpPr>
        <p:spPr bwMode="auto">
          <a:xfrm>
            <a:off x="611188" y="6035675"/>
            <a:ext cx="36004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200">
                <a:latin typeface="Arial Narrow" panose="020B0606020202030204" pitchFamily="34" charset="0"/>
              </a:rPr>
              <a:t>VÚ NIPOS-ARTAMA 2003 – 2007 </a:t>
            </a:r>
          </a:p>
          <a:p>
            <a:pPr eaLnBrk="1" hangingPunct="1"/>
            <a:r>
              <a:rPr lang="cs-CZ" altLang="cs-CZ" sz="1200" i="1">
                <a:latin typeface="Arial Narrow" panose="020B0606020202030204" pitchFamily="34" charset="0"/>
              </a:rPr>
              <a:t>Význam vybraných uměleckých kolektivních aktivit </a:t>
            </a:r>
          </a:p>
          <a:p>
            <a:pPr eaLnBrk="1" hangingPunct="1"/>
            <a:r>
              <a:rPr lang="cs-CZ" altLang="cs-CZ" sz="1200" i="1">
                <a:latin typeface="Arial Narrow" panose="020B0606020202030204" pitchFamily="34" charset="0"/>
              </a:rPr>
              <a:t>pro rozvoj osobnosti dítěte ve věku povinné školní docházky</a:t>
            </a:r>
            <a:r>
              <a:rPr lang="cs-CZ" altLang="cs-CZ" sz="1200">
                <a:latin typeface="Arial Narrow" panose="020B0606020202030204" pitchFamily="34" charset="0"/>
              </a:rPr>
              <a:t> </a:t>
            </a:r>
          </a:p>
          <a:p>
            <a:pPr eaLnBrk="1" hangingPunct="1"/>
            <a:r>
              <a:rPr lang="cs-CZ" altLang="cs-CZ" sz="1200">
                <a:latin typeface="Arial Narrow" panose="020B0606020202030204" pitchFamily="34" charset="0"/>
              </a:rPr>
              <a:t>(identifikační kód MK0CEZ02F1601)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400" smtClean="0">
                <a:latin typeface="Arial Narrow" panose="020B0606020202030204" pitchFamily="34" charset="0"/>
              </a:rPr>
              <a:t>Egocentrické adaptivní rozhodování  (I)</a:t>
            </a:r>
            <a:br>
              <a:rPr lang="cs-CZ" altLang="cs-CZ" sz="2400" smtClean="0">
                <a:latin typeface="Arial Narrow" panose="020B0606020202030204" pitchFamily="34" charset="0"/>
              </a:rPr>
            </a:br>
            <a:r>
              <a:rPr lang="cs-CZ" altLang="cs-CZ" sz="2400" smtClean="0">
                <a:latin typeface="Arial Narrow" panose="020B0606020202030204" pitchFamily="34" charset="0"/>
              </a:rPr>
              <a:t>příklad kvantitativního výzkumu ve výtvarně-estetickém kontextu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50825" y="5300663"/>
            <a:ext cx="9144000" cy="15573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smtClean="0">
                <a:latin typeface="Arial Narrow" panose="020B0606020202030204" pitchFamily="34" charset="0"/>
              </a:rPr>
              <a:t>A1(kD): </a:t>
            </a:r>
            <a:r>
              <a:rPr lang="cs-CZ" altLang="cs-CZ" sz="2000" i="1" smtClean="0">
                <a:latin typeface="Arial Narrow" panose="020B0606020202030204" pitchFamily="34" charset="0"/>
              </a:rPr>
              <a:t>vyvrací</a:t>
            </a:r>
            <a:r>
              <a:rPr lang="cs-CZ" altLang="cs-CZ" sz="2000" smtClean="0">
                <a:latin typeface="Arial Narrow" panose="020B0606020202030204" pitchFamily="34" charset="0"/>
              </a:rPr>
              <a:t> 0h, </a:t>
            </a:r>
            <a:r>
              <a:rPr lang="cs-CZ" altLang="cs-CZ" sz="2000" i="1" smtClean="0">
                <a:latin typeface="Arial Narrow" panose="020B0606020202030204" pitchFamily="34" charset="0"/>
              </a:rPr>
              <a:t>nepotvrzuje</a:t>
            </a:r>
            <a:r>
              <a:rPr lang="cs-CZ" altLang="cs-CZ" sz="2000" smtClean="0">
                <a:latin typeface="Arial Narrow" panose="020B0606020202030204" pitchFamily="34" charset="0"/>
              </a:rPr>
              <a:t> P                                         D2 (kD): </a:t>
            </a:r>
            <a:r>
              <a:rPr lang="cs-CZ" altLang="cs-CZ" sz="2000" i="1" smtClean="0">
                <a:latin typeface="Arial Narrow" panose="020B0606020202030204" pitchFamily="34" charset="0"/>
              </a:rPr>
              <a:t>vyvrací</a:t>
            </a:r>
            <a:r>
              <a:rPr lang="cs-CZ" altLang="cs-CZ" sz="2000" smtClean="0">
                <a:latin typeface="Arial Narrow" panose="020B0606020202030204" pitchFamily="34" charset="0"/>
              </a:rPr>
              <a:t> 0h, </a:t>
            </a:r>
            <a:r>
              <a:rPr lang="cs-CZ" altLang="cs-CZ" sz="2000" i="1" smtClean="0">
                <a:latin typeface="Arial Narrow" panose="020B0606020202030204" pitchFamily="34" charset="0"/>
              </a:rPr>
              <a:t>nepotvrzuje</a:t>
            </a:r>
            <a:r>
              <a:rPr lang="cs-CZ" altLang="cs-CZ" sz="2000" smtClean="0">
                <a:latin typeface="Arial Narrow" panose="020B0606020202030204" pitchFamily="34" charset="0"/>
              </a:rPr>
              <a:t> P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smtClean="0">
                <a:latin typeface="Arial Narrow" panose="020B0606020202030204" pitchFamily="34" charset="0"/>
              </a:rPr>
              <a:t>                                                       B2: 0 = </a:t>
            </a:r>
            <a:r>
              <a:rPr lang="cs-CZ" altLang="cs-CZ" sz="2000" i="1" smtClean="0">
                <a:latin typeface="Arial Narrow" panose="020B0606020202030204" pitchFamily="34" charset="0"/>
              </a:rPr>
              <a:t>nevyvrací </a:t>
            </a:r>
            <a:r>
              <a:rPr lang="cs-CZ" altLang="cs-CZ" sz="2000" smtClean="0">
                <a:latin typeface="Arial Narrow" panose="020B0606020202030204" pitchFamily="34" charset="0"/>
              </a:rPr>
              <a:t>0h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altLang="cs-CZ" sz="2000" smtClean="0">
              <a:latin typeface="Arial Narrow" panose="020B060602020203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400" smtClean="0">
                <a:latin typeface="Arial Narrow" panose="020B0606020202030204" pitchFamily="34" charset="0"/>
              </a:rPr>
              <a:t>E. Goldberg et al. (1994): kD volí spíše muži, kI spíše ženy (Cognitive bias, functional cortical geometry, and the frontal lobes: laterality, sex, and handedness. </a:t>
            </a:r>
            <a:r>
              <a:rPr lang="cs-CZ" altLang="cs-CZ" sz="1400" i="1" smtClean="0">
                <a:latin typeface="Arial Narrow" panose="020B0606020202030204" pitchFamily="34" charset="0"/>
              </a:rPr>
              <a:t>Journal of Cognitive Neuroscience, </a:t>
            </a:r>
            <a:r>
              <a:rPr lang="cs-CZ" altLang="cs-CZ" sz="1400" smtClean="0">
                <a:latin typeface="Arial Narrow" panose="020B0606020202030204" pitchFamily="34" charset="0"/>
              </a:rPr>
              <a:t>1994, 6, č. 3, s. 276 – 296.    </a:t>
            </a:r>
          </a:p>
        </p:txBody>
      </p:sp>
      <p:pic>
        <p:nvPicPr>
          <p:cNvPr id="17412" name="Picture 3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557338"/>
            <a:ext cx="2879725" cy="2713037"/>
          </a:xfrm>
          <a:prstGeom prst="rect">
            <a:avLst/>
          </a:prstGeom>
          <a:solidFill>
            <a:srgbClr val="CC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9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00213"/>
            <a:ext cx="2927350" cy="2757487"/>
          </a:xfrm>
          <a:prstGeom prst="rect">
            <a:avLst/>
          </a:prstGeom>
          <a:solidFill>
            <a:srgbClr val="CC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59"/>
          <p:cNvPicPr>
            <a:picLocks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1700213"/>
            <a:ext cx="2673350" cy="25177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Charakteristika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Vzorek je z hlediska spočitatelných vlastností (hodnot proměnných) charakterizován </a:t>
            </a:r>
            <a:r>
              <a:rPr lang="cs-CZ" altLang="cs-CZ" sz="2800" i="1" smtClean="0"/>
              <a:t>střední hodnotou</a:t>
            </a:r>
            <a:r>
              <a:rPr lang="cs-CZ" altLang="cs-CZ" sz="2800" smtClean="0"/>
              <a:t> (průměrem) a </a:t>
            </a:r>
            <a:r>
              <a:rPr lang="cs-CZ" altLang="cs-CZ" sz="2800" i="1" smtClean="0"/>
              <a:t>rozptylem</a:t>
            </a:r>
            <a:r>
              <a:rPr lang="cs-CZ" altLang="cs-CZ" sz="2800" smtClean="0"/>
              <a:t> (kolísáním zjištěných hodnot kolem průměru).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smtClean="0"/>
              <a:t>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Co se lze dozvědět?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Y</a:t>
            </a:r>
            <a:r>
              <a:rPr lang="en-US" altLang="cs-CZ" sz="2800" smtClean="0"/>
              <a:t> </a:t>
            </a:r>
            <a:r>
              <a:rPr lang="cs-CZ" altLang="cs-CZ" sz="2800" smtClean="0"/>
              <a:t>=</a:t>
            </a:r>
            <a:r>
              <a:rPr lang="en-US" altLang="cs-CZ" sz="2800" smtClean="0"/>
              <a:t> </a:t>
            </a:r>
            <a:r>
              <a:rPr lang="cs-CZ" altLang="cs-CZ" sz="2800" smtClean="0"/>
              <a:t>X, Y</a:t>
            </a:r>
            <a:r>
              <a:rPr lang="en-US" altLang="cs-CZ" sz="2800" smtClean="0"/>
              <a:t> </a:t>
            </a:r>
            <a:r>
              <a:rPr lang="cs-CZ" altLang="cs-CZ" sz="2800" smtClean="0">
                <a:cs typeface="Arial" panose="020B0604020202020204" pitchFamily="34" charset="0"/>
              </a:rPr>
              <a:t>≠</a:t>
            </a:r>
            <a:r>
              <a:rPr lang="en-US" altLang="cs-CZ" sz="2800" smtClean="0">
                <a:cs typeface="Arial" panose="020B0604020202020204" pitchFamily="34" charset="0"/>
              </a:rPr>
              <a:t> </a:t>
            </a:r>
            <a:r>
              <a:rPr lang="cs-CZ" altLang="cs-CZ" sz="2800" smtClean="0">
                <a:cs typeface="Arial" panose="020B0604020202020204" pitchFamily="34" charset="0"/>
              </a:rPr>
              <a:t>X</a:t>
            </a:r>
            <a:r>
              <a:rPr lang="en-US" altLang="cs-CZ" sz="2800" smtClean="0">
                <a:cs typeface="Arial" panose="020B0604020202020204" pitchFamily="34" charset="0"/>
              </a:rPr>
              <a:t>, </a:t>
            </a:r>
            <a:r>
              <a:rPr lang="cs-CZ" altLang="cs-CZ" sz="2800" smtClean="0">
                <a:cs typeface="Arial" panose="020B0604020202020204" pitchFamily="34" charset="0"/>
              </a:rPr>
              <a:t>Y</a:t>
            </a:r>
            <a:r>
              <a:rPr lang="en-US" altLang="cs-CZ" sz="2800" smtClean="0">
                <a:cs typeface="Arial" panose="020B0604020202020204" pitchFamily="34" charset="0"/>
              </a:rPr>
              <a:t> </a:t>
            </a:r>
            <a:r>
              <a:rPr lang="en-US" altLang="cs-CZ" sz="2800" smtClean="0"/>
              <a:t>&lt; </a:t>
            </a:r>
            <a:r>
              <a:rPr lang="cs-CZ" altLang="cs-CZ" sz="2800" smtClean="0"/>
              <a:t>X</a:t>
            </a:r>
            <a:r>
              <a:rPr lang="en-US" altLang="cs-CZ" sz="2800" smtClean="0"/>
              <a:t>, </a:t>
            </a:r>
            <a:r>
              <a:rPr lang="cs-CZ" altLang="cs-CZ" sz="2800" smtClean="0"/>
              <a:t>Y</a:t>
            </a:r>
            <a:r>
              <a:rPr lang="en-US" altLang="cs-CZ" sz="2800" smtClean="0"/>
              <a:t> &gt; </a:t>
            </a:r>
            <a:r>
              <a:rPr lang="cs-CZ" altLang="cs-CZ" sz="2800" smtClean="0"/>
              <a:t>X</a:t>
            </a:r>
            <a:r>
              <a:rPr lang="en-US" altLang="cs-CZ" sz="2800" smtClean="0"/>
              <a:t>  </a:t>
            </a:r>
            <a:r>
              <a:rPr lang="cs-CZ" altLang="cs-CZ" sz="28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Obecně: Y = f(X) </a:t>
            </a:r>
            <a:r>
              <a:rPr lang="cs-CZ" altLang="cs-CZ" sz="1200" smtClean="0">
                <a:latin typeface="Arial Narrow" panose="020B0606020202030204" pitchFamily="34" charset="0"/>
              </a:rPr>
              <a:t>/x = argument funkce, patří do definičního oboru: množina M; obor hodnot – f(X)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smtClean="0"/>
              <a:t>     </a:t>
            </a:r>
            <a:r>
              <a:rPr lang="cs-CZ" altLang="cs-CZ" sz="1600" smtClean="0"/>
              <a:t>/předpis pro jednoznačné přiřazení: závisle proměnná </a:t>
            </a:r>
            <a:r>
              <a:rPr lang="en-US" altLang="cs-CZ" sz="1600" i="1" smtClean="0"/>
              <a:t>Y </a:t>
            </a:r>
            <a:r>
              <a:rPr lang="cs-CZ" altLang="cs-CZ" sz="1600" i="1" smtClean="0"/>
              <a:t>je funkcí</a:t>
            </a:r>
            <a:r>
              <a:rPr lang="en-US" altLang="cs-CZ" sz="1600" i="1" smtClean="0"/>
              <a:t> </a:t>
            </a:r>
            <a:r>
              <a:rPr lang="cs-CZ" altLang="cs-CZ" sz="1600" smtClean="0"/>
              <a:t>nezávisle proměnné</a:t>
            </a:r>
            <a:r>
              <a:rPr lang="cs-CZ" altLang="cs-CZ" sz="1600" i="1" smtClean="0"/>
              <a:t> </a:t>
            </a:r>
            <a:r>
              <a:rPr lang="en-US" altLang="cs-CZ" sz="1600" i="1" smtClean="0"/>
              <a:t>X</a:t>
            </a:r>
            <a:r>
              <a:rPr lang="cs-CZ" altLang="cs-CZ" sz="1600" smtClean="0"/>
              <a:t>, tzn.</a:t>
            </a:r>
            <a:r>
              <a:rPr lang="en-US" altLang="cs-CZ" sz="1600" smtClean="0"/>
              <a:t>  </a:t>
            </a:r>
            <a:r>
              <a:rPr lang="cs-CZ" altLang="cs-CZ" sz="1600" smtClean="0"/>
              <a:t>dá se formulovat pravidlo o souvislosti Y a X/</a:t>
            </a:r>
            <a:r>
              <a:rPr lang="en-US" altLang="cs-CZ" sz="1600" smtClean="0"/>
              <a:t> </a:t>
            </a:r>
            <a:endParaRPr lang="cs-CZ" altLang="cs-CZ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600" smtClean="0"/>
              <a:t>	/ze znalosti proměnné X se usuzuje na proměnnou Y na základě odhadu Y</a:t>
            </a:r>
            <a:r>
              <a:rPr lang="en-US" altLang="cs-CZ" sz="1600" smtClean="0"/>
              <a:t>’</a:t>
            </a:r>
            <a:r>
              <a:rPr lang="cs-CZ" altLang="cs-CZ" sz="1600" smtClean="0"/>
              <a:t>/ </a:t>
            </a:r>
          </a:p>
          <a:p>
            <a:pPr eaLnBrk="1" hangingPunct="1">
              <a:lnSpc>
                <a:spcPct val="90000"/>
              </a:lnSpc>
            </a:pPr>
            <a:endParaRPr lang="cs-CZ" altLang="cs-CZ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Rozdělení hodnot dvou vzorků – hypotéza o shodě a její otazníky</a:t>
            </a: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971550" y="4724400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0" name="Line 7"/>
          <p:cNvSpPr>
            <a:spLocks noChangeShapeType="1"/>
          </p:cNvSpPr>
          <p:nvPr/>
        </p:nvSpPr>
        <p:spPr bwMode="auto">
          <a:xfrm flipH="1">
            <a:off x="4787900" y="1916113"/>
            <a:ext cx="1588" cy="2808287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1" name="Freeform 8"/>
          <p:cNvSpPr>
            <a:spLocks/>
          </p:cNvSpPr>
          <p:nvPr/>
        </p:nvSpPr>
        <p:spPr bwMode="auto">
          <a:xfrm>
            <a:off x="3348038" y="1989138"/>
            <a:ext cx="4464050" cy="2711450"/>
          </a:xfrm>
          <a:custGeom>
            <a:avLst/>
            <a:gdLst>
              <a:gd name="T0" fmla="*/ 0 w 2812"/>
              <a:gd name="T1" fmla="*/ 1708 h 1708"/>
              <a:gd name="T2" fmla="*/ 544 w 2812"/>
              <a:gd name="T3" fmla="*/ 1300 h 1708"/>
              <a:gd name="T4" fmla="*/ 1043 w 2812"/>
              <a:gd name="T5" fmla="*/ 257 h 1708"/>
              <a:gd name="T6" fmla="*/ 1496 w 2812"/>
              <a:gd name="T7" fmla="*/ 30 h 1708"/>
              <a:gd name="T8" fmla="*/ 1859 w 2812"/>
              <a:gd name="T9" fmla="*/ 438 h 1708"/>
              <a:gd name="T10" fmla="*/ 2404 w 2812"/>
              <a:gd name="T11" fmla="*/ 1391 h 1708"/>
              <a:gd name="T12" fmla="*/ 2812 w 2812"/>
              <a:gd name="T13" fmla="*/ 1708 h 17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12"/>
              <a:gd name="T22" fmla="*/ 0 h 1708"/>
              <a:gd name="T23" fmla="*/ 2812 w 2812"/>
              <a:gd name="T24" fmla="*/ 1708 h 17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12" h="1708">
                <a:moveTo>
                  <a:pt x="0" y="1708"/>
                </a:moveTo>
                <a:cubicBezTo>
                  <a:pt x="185" y="1625"/>
                  <a:pt x="370" y="1542"/>
                  <a:pt x="544" y="1300"/>
                </a:cubicBezTo>
                <a:cubicBezTo>
                  <a:pt x="718" y="1058"/>
                  <a:pt x="884" y="469"/>
                  <a:pt x="1043" y="257"/>
                </a:cubicBezTo>
                <a:cubicBezTo>
                  <a:pt x="1202" y="45"/>
                  <a:pt x="1360" y="0"/>
                  <a:pt x="1496" y="30"/>
                </a:cubicBezTo>
                <a:cubicBezTo>
                  <a:pt x="1632" y="60"/>
                  <a:pt x="1708" y="211"/>
                  <a:pt x="1859" y="438"/>
                </a:cubicBezTo>
                <a:cubicBezTo>
                  <a:pt x="2010" y="665"/>
                  <a:pt x="2245" y="1179"/>
                  <a:pt x="2404" y="1391"/>
                </a:cubicBezTo>
                <a:cubicBezTo>
                  <a:pt x="2563" y="1603"/>
                  <a:pt x="2744" y="1655"/>
                  <a:pt x="2812" y="170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2" name="Freeform 9"/>
          <p:cNvSpPr>
            <a:spLocks/>
          </p:cNvSpPr>
          <p:nvPr/>
        </p:nvSpPr>
        <p:spPr bwMode="auto">
          <a:xfrm>
            <a:off x="1763713" y="1989138"/>
            <a:ext cx="4464050" cy="2711450"/>
          </a:xfrm>
          <a:custGeom>
            <a:avLst/>
            <a:gdLst>
              <a:gd name="T0" fmla="*/ 0 w 2812"/>
              <a:gd name="T1" fmla="*/ 1708 h 1708"/>
              <a:gd name="T2" fmla="*/ 544 w 2812"/>
              <a:gd name="T3" fmla="*/ 1300 h 1708"/>
              <a:gd name="T4" fmla="*/ 1043 w 2812"/>
              <a:gd name="T5" fmla="*/ 257 h 1708"/>
              <a:gd name="T6" fmla="*/ 1496 w 2812"/>
              <a:gd name="T7" fmla="*/ 30 h 1708"/>
              <a:gd name="T8" fmla="*/ 1859 w 2812"/>
              <a:gd name="T9" fmla="*/ 438 h 1708"/>
              <a:gd name="T10" fmla="*/ 2404 w 2812"/>
              <a:gd name="T11" fmla="*/ 1391 h 1708"/>
              <a:gd name="T12" fmla="*/ 2812 w 2812"/>
              <a:gd name="T13" fmla="*/ 1708 h 17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12"/>
              <a:gd name="T22" fmla="*/ 0 h 1708"/>
              <a:gd name="T23" fmla="*/ 2812 w 2812"/>
              <a:gd name="T24" fmla="*/ 1708 h 17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12" h="1708">
                <a:moveTo>
                  <a:pt x="0" y="1708"/>
                </a:moveTo>
                <a:cubicBezTo>
                  <a:pt x="185" y="1625"/>
                  <a:pt x="370" y="1542"/>
                  <a:pt x="544" y="1300"/>
                </a:cubicBezTo>
                <a:cubicBezTo>
                  <a:pt x="718" y="1058"/>
                  <a:pt x="884" y="469"/>
                  <a:pt x="1043" y="257"/>
                </a:cubicBezTo>
                <a:cubicBezTo>
                  <a:pt x="1202" y="45"/>
                  <a:pt x="1360" y="0"/>
                  <a:pt x="1496" y="30"/>
                </a:cubicBezTo>
                <a:cubicBezTo>
                  <a:pt x="1632" y="60"/>
                  <a:pt x="1708" y="211"/>
                  <a:pt x="1859" y="438"/>
                </a:cubicBezTo>
                <a:cubicBezTo>
                  <a:pt x="2010" y="665"/>
                  <a:pt x="2245" y="1179"/>
                  <a:pt x="2404" y="1391"/>
                </a:cubicBezTo>
                <a:cubicBezTo>
                  <a:pt x="2563" y="1603"/>
                  <a:pt x="2744" y="1655"/>
                  <a:pt x="2812" y="170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3" name="Rectangle 10"/>
          <p:cNvSpPr>
            <a:spLocks noChangeArrowheads="1"/>
          </p:cNvSpPr>
          <p:nvPr/>
        </p:nvSpPr>
        <p:spPr bwMode="auto">
          <a:xfrm>
            <a:off x="3995738" y="1989138"/>
            <a:ext cx="144462" cy="2735262"/>
          </a:xfrm>
          <a:prstGeom prst="rect">
            <a:avLst/>
          </a:prstGeom>
          <a:solidFill>
            <a:srgbClr val="0000FF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4" name="Rectangle 11"/>
          <p:cNvSpPr>
            <a:spLocks noChangeArrowheads="1"/>
          </p:cNvSpPr>
          <p:nvPr/>
        </p:nvSpPr>
        <p:spPr bwMode="auto">
          <a:xfrm>
            <a:off x="4787900" y="2781300"/>
            <a:ext cx="144463" cy="1943100"/>
          </a:xfrm>
          <a:prstGeom prst="rect">
            <a:avLst/>
          </a:prstGeom>
          <a:solidFill>
            <a:srgbClr val="FF6600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5" name="Rectangle 12"/>
          <p:cNvSpPr>
            <a:spLocks noChangeArrowheads="1"/>
          </p:cNvSpPr>
          <p:nvPr/>
        </p:nvSpPr>
        <p:spPr bwMode="auto">
          <a:xfrm>
            <a:off x="4643438" y="2781300"/>
            <a:ext cx="142875" cy="1943100"/>
          </a:xfrm>
          <a:prstGeom prst="rect">
            <a:avLst/>
          </a:prstGeom>
          <a:solidFill>
            <a:srgbClr val="0000FF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6" name="Rectangle 13"/>
          <p:cNvSpPr>
            <a:spLocks noChangeArrowheads="1"/>
          </p:cNvSpPr>
          <p:nvPr/>
        </p:nvSpPr>
        <p:spPr bwMode="auto">
          <a:xfrm>
            <a:off x="5364163" y="4076700"/>
            <a:ext cx="144462" cy="647700"/>
          </a:xfrm>
          <a:prstGeom prst="rect">
            <a:avLst/>
          </a:prstGeom>
          <a:solidFill>
            <a:srgbClr val="0000FF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7" name="Rectangle 16"/>
          <p:cNvSpPr>
            <a:spLocks noChangeArrowheads="1"/>
          </p:cNvSpPr>
          <p:nvPr/>
        </p:nvSpPr>
        <p:spPr bwMode="auto">
          <a:xfrm>
            <a:off x="4140200" y="4149725"/>
            <a:ext cx="144463" cy="574675"/>
          </a:xfrm>
          <a:prstGeom prst="rect">
            <a:avLst/>
          </a:prstGeom>
          <a:solidFill>
            <a:srgbClr val="FF6600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8" name="Rectangle 17"/>
          <p:cNvSpPr>
            <a:spLocks noChangeArrowheads="1"/>
          </p:cNvSpPr>
          <p:nvPr/>
        </p:nvSpPr>
        <p:spPr bwMode="auto">
          <a:xfrm>
            <a:off x="5508625" y="1989138"/>
            <a:ext cx="142875" cy="2735262"/>
          </a:xfrm>
          <a:prstGeom prst="rect">
            <a:avLst/>
          </a:prstGeom>
          <a:solidFill>
            <a:srgbClr val="FF6600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9" name="Rectangle 18"/>
          <p:cNvSpPr>
            <a:spLocks noChangeArrowheads="1"/>
          </p:cNvSpPr>
          <p:nvPr/>
        </p:nvSpPr>
        <p:spPr bwMode="auto">
          <a:xfrm>
            <a:off x="6227763" y="2781300"/>
            <a:ext cx="144462" cy="1943100"/>
          </a:xfrm>
          <a:prstGeom prst="rect">
            <a:avLst/>
          </a:prstGeom>
          <a:solidFill>
            <a:srgbClr val="FF6600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70" name="Rectangle 19"/>
          <p:cNvSpPr>
            <a:spLocks noChangeArrowheads="1"/>
          </p:cNvSpPr>
          <p:nvPr/>
        </p:nvSpPr>
        <p:spPr bwMode="auto">
          <a:xfrm>
            <a:off x="6948488" y="4149725"/>
            <a:ext cx="144462" cy="574675"/>
          </a:xfrm>
          <a:prstGeom prst="rect">
            <a:avLst/>
          </a:prstGeom>
          <a:solidFill>
            <a:srgbClr val="FF6600">
              <a:alpha val="2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71" name="Text Box 20"/>
          <p:cNvSpPr txBox="1">
            <a:spLocks noChangeArrowheads="1"/>
          </p:cNvSpPr>
          <p:nvPr/>
        </p:nvSpPr>
        <p:spPr bwMode="auto">
          <a:xfrm>
            <a:off x="1979613" y="5157788"/>
            <a:ext cx="5832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     </a:t>
            </a:r>
            <a:r>
              <a:rPr lang="cs-CZ" altLang="cs-CZ">
                <a:solidFill>
                  <a:schemeClr val="accent2"/>
                </a:solidFill>
              </a:rPr>
              <a:t>1          2          3           4          5          </a:t>
            </a:r>
            <a:r>
              <a:rPr lang="cs-CZ" altLang="cs-CZ">
                <a:solidFill>
                  <a:schemeClr val="folHlink"/>
                </a:solidFill>
              </a:rPr>
              <a:t>6          7</a:t>
            </a:r>
          </a:p>
        </p:txBody>
      </p:sp>
      <p:graphicFrame>
        <p:nvGraphicFramePr>
          <p:cNvPr id="12368" name="Group 80"/>
          <p:cNvGraphicFramePr>
            <a:graphicFrameLocks noGrp="1"/>
          </p:cNvGraphicFramePr>
          <p:nvPr>
            <p:ph idx="1"/>
          </p:nvPr>
        </p:nvGraphicFramePr>
        <p:xfrm>
          <a:off x="179388" y="1600200"/>
          <a:ext cx="2592387" cy="1189038"/>
        </p:xfrm>
        <a:graphic>
          <a:graphicData uri="http://schemas.openxmlformats.org/drawingml/2006/table">
            <a:tbl>
              <a:tblPr/>
              <a:tblGrid>
                <a:gridCol w="431800"/>
                <a:gridCol w="431800"/>
                <a:gridCol w="433387"/>
                <a:gridCol w="431800"/>
                <a:gridCol w="431800"/>
                <a:gridCol w="431800"/>
              </a:tblGrid>
              <a:tr h="5182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502" name="Text Box 81"/>
          <p:cNvSpPr txBox="1">
            <a:spLocks noChangeArrowheads="1"/>
          </p:cNvSpPr>
          <p:nvPr/>
        </p:nvSpPr>
        <p:spPr bwMode="auto">
          <a:xfrm>
            <a:off x="611188" y="5661025"/>
            <a:ext cx="31686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Průměr znA = 1,17; medián 2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Průměr znB = 3,00; medián 3  </a:t>
            </a:r>
          </a:p>
        </p:txBody>
      </p:sp>
      <p:sp>
        <p:nvSpPr>
          <p:cNvPr id="19503" name="Text Box 82"/>
          <p:cNvSpPr txBox="1">
            <a:spLocks noChangeArrowheads="1"/>
          </p:cNvSpPr>
          <p:nvPr/>
        </p:nvSpPr>
        <p:spPr bwMode="auto">
          <a:xfrm>
            <a:off x="4643438" y="1557338"/>
            <a:ext cx="38893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„Mez kvality“(hladina významnosti)</a:t>
            </a:r>
          </a:p>
        </p:txBody>
      </p:sp>
      <p:sp>
        <p:nvSpPr>
          <p:cNvPr id="19504" name="Text Box 83"/>
          <p:cNvSpPr txBox="1">
            <a:spLocks noChangeArrowheads="1"/>
          </p:cNvSpPr>
          <p:nvPr/>
        </p:nvSpPr>
        <p:spPr bwMode="auto">
          <a:xfrm>
            <a:off x="539750" y="3573463"/>
            <a:ext cx="201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chemeClr val="accent2"/>
                </a:solidFill>
              </a:rPr>
              <a:t>neznámý soubor</a:t>
            </a:r>
            <a:r>
              <a:rPr lang="cs-CZ" altLang="cs-CZ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19505" name="Text Box 84"/>
          <p:cNvSpPr txBox="1">
            <a:spLocks noChangeArrowheads="1"/>
          </p:cNvSpPr>
          <p:nvPr/>
        </p:nvSpPr>
        <p:spPr bwMode="auto">
          <a:xfrm>
            <a:off x="6732588" y="2565400"/>
            <a:ext cx="1511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rgbClr val="FF7C80"/>
                </a:solidFill>
              </a:rPr>
              <a:t>vzorek</a:t>
            </a:r>
            <a:r>
              <a:rPr lang="en-US" altLang="cs-CZ" b="1">
                <a:solidFill>
                  <a:srgbClr val="FF7C80"/>
                </a:solidFill>
              </a:rPr>
              <a:t> </a:t>
            </a:r>
            <a:r>
              <a:rPr lang="cs-CZ" altLang="cs-CZ" b="1">
                <a:solidFill>
                  <a:srgbClr val="FF7C80"/>
                </a:solidFill>
              </a:rPr>
              <a:t>       (n </a:t>
            </a:r>
            <a:r>
              <a:rPr lang="en-US" altLang="cs-CZ" b="1">
                <a:solidFill>
                  <a:srgbClr val="FF7C80"/>
                </a:solidFill>
              </a:rPr>
              <a:t>&gt; </a:t>
            </a:r>
            <a:r>
              <a:rPr lang="cs-CZ" altLang="cs-CZ" b="1">
                <a:solidFill>
                  <a:srgbClr val="FF7C80"/>
                </a:solidFill>
              </a:rPr>
              <a:t>30; 100</a:t>
            </a:r>
            <a:r>
              <a:rPr lang="en-US" altLang="cs-CZ" b="1">
                <a:solidFill>
                  <a:srgbClr val="FF7C80"/>
                </a:solidFill>
              </a:rPr>
              <a:t>)</a:t>
            </a:r>
            <a:r>
              <a:rPr lang="cs-CZ" altLang="cs-CZ" b="1">
                <a:solidFill>
                  <a:srgbClr val="FF7C80"/>
                </a:solidFill>
              </a:rPr>
              <a:t> </a:t>
            </a:r>
          </a:p>
        </p:txBody>
      </p:sp>
      <p:sp>
        <p:nvSpPr>
          <p:cNvPr id="19506" name="Text Box 85"/>
          <p:cNvSpPr txBox="1">
            <a:spLocks noChangeArrowheads="1"/>
          </p:cNvSpPr>
          <p:nvPr/>
        </p:nvSpPr>
        <p:spPr bwMode="auto">
          <a:xfrm>
            <a:off x="3779838" y="4868863"/>
            <a:ext cx="3621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 </a:t>
            </a:r>
            <a:r>
              <a:rPr lang="cs-CZ" altLang="cs-CZ">
                <a:solidFill>
                  <a:srgbClr val="FF3300"/>
                </a:solidFill>
              </a:rPr>
              <a:t>1           2          3          4          5</a:t>
            </a:r>
          </a:p>
        </p:txBody>
      </p:sp>
      <p:sp>
        <p:nvSpPr>
          <p:cNvPr id="19507" name="Text Box 86"/>
          <p:cNvSpPr txBox="1">
            <a:spLocks noChangeArrowheads="1"/>
          </p:cNvSpPr>
          <p:nvPr/>
        </p:nvSpPr>
        <p:spPr bwMode="auto">
          <a:xfrm>
            <a:off x="3563938" y="4868863"/>
            <a:ext cx="41767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9508" name="Oval 87"/>
          <p:cNvSpPr>
            <a:spLocks noChangeArrowheads="1"/>
          </p:cNvSpPr>
          <p:nvPr/>
        </p:nvSpPr>
        <p:spPr bwMode="auto">
          <a:xfrm>
            <a:off x="3995738" y="20605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09" name="Oval 88"/>
          <p:cNvSpPr>
            <a:spLocks noChangeArrowheads="1"/>
          </p:cNvSpPr>
          <p:nvPr/>
        </p:nvSpPr>
        <p:spPr bwMode="auto">
          <a:xfrm>
            <a:off x="3995738" y="22764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0" name="Oval 89"/>
          <p:cNvSpPr>
            <a:spLocks noChangeArrowheads="1"/>
          </p:cNvSpPr>
          <p:nvPr/>
        </p:nvSpPr>
        <p:spPr bwMode="auto">
          <a:xfrm>
            <a:off x="3995738" y="24923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1" name="Oval 90"/>
          <p:cNvSpPr>
            <a:spLocks noChangeArrowheads="1"/>
          </p:cNvSpPr>
          <p:nvPr/>
        </p:nvSpPr>
        <p:spPr bwMode="auto">
          <a:xfrm>
            <a:off x="3995738" y="27082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2" name="Oval 91"/>
          <p:cNvSpPr>
            <a:spLocks noChangeArrowheads="1"/>
          </p:cNvSpPr>
          <p:nvPr/>
        </p:nvSpPr>
        <p:spPr bwMode="auto">
          <a:xfrm>
            <a:off x="3995738" y="29241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3" name="Oval 92"/>
          <p:cNvSpPr>
            <a:spLocks noChangeArrowheads="1"/>
          </p:cNvSpPr>
          <p:nvPr/>
        </p:nvSpPr>
        <p:spPr bwMode="auto">
          <a:xfrm>
            <a:off x="3995738" y="31416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4" name="Oval 93"/>
          <p:cNvSpPr>
            <a:spLocks noChangeArrowheads="1"/>
          </p:cNvSpPr>
          <p:nvPr/>
        </p:nvSpPr>
        <p:spPr bwMode="auto">
          <a:xfrm>
            <a:off x="3995738" y="33575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5" name="Oval 94"/>
          <p:cNvSpPr>
            <a:spLocks noChangeArrowheads="1"/>
          </p:cNvSpPr>
          <p:nvPr/>
        </p:nvSpPr>
        <p:spPr bwMode="auto">
          <a:xfrm>
            <a:off x="3995738" y="35734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6" name="Oval 95"/>
          <p:cNvSpPr>
            <a:spLocks noChangeArrowheads="1"/>
          </p:cNvSpPr>
          <p:nvPr/>
        </p:nvSpPr>
        <p:spPr bwMode="auto">
          <a:xfrm>
            <a:off x="3995738" y="37893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7" name="Oval 96"/>
          <p:cNvSpPr>
            <a:spLocks noChangeArrowheads="1"/>
          </p:cNvSpPr>
          <p:nvPr/>
        </p:nvSpPr>
        <p:spPr bwMode="auto">
          <a:xfrm>
            <a:off x="3995738" y="40052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8" name="Oval 97"/>
          <p:cNvSpPr>
            <a:spLocks noChangeArrowheads="1"/>
          </p:cNvSpPr>
          <p:nvPr/>
        </p:nvSpPr>
        <p:spPr bwMode="auto">
          <a:xfrm>
            <a:off x="3995738" y="42211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19" name="Oval 98"/>
          <p:cNvSpPr>
            <a:spLocks noChangeArrowheads="1"/>
          </p:cNvSpPr>
          <p:nvPr/>
        </p:nvSpPr>
        <p:spPr bwMode="auto">
          <a:xfrm>
            <a:off x="3995738" y="4437063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0" name="Oval 100"/>
          <p:cNvSpPr>
            <a:spLocks noChangeArrowheads="1"/>
          </p:cNvSpPr>
          <p:nvPr/>
        </p:nvSpPr>
        <p:spPr bwMode="auto">
          <a:xfrm>
            <a:off x="5508625" y="2060575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1" name="Oval 101"/>
          <p:cNvSpPr>
            <a:spLocks noChangeArrowheads="1"/>
          </p:cNvSpPr>
          <p:nvPr/>
        </p:nvSpPr>
        <p:spPr bwMode="auto">
          <a:xfrm>
            <a:off x="5508625" y="2276475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2" name="Oval 102"/>
          <p:cNvSpPr>
            <a:spLocks noChangeArrowheads="1"/>
          </p:cNvSpPr>
          <p:nvPr/>
        </p:nvSpPr>
        <p:spPr bwMode="auto">
          <a:xfrm>
            <a:off x="5508625" y="2492375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3" name="Oval 103"/>
          <p:cNvSpPr>
            <a:spLocks noChangeArrowheads="1"/>
          </p:cNvSpPr>
          <p:nvPr/>
        </p:nvSpPr>
        <p:spPr bwMode="auto">
          <a:xfrm>
            <a:off x="5508625" y="2708275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4" name="Oval 104"/>
          <p:cNvSpPr>
            <a:spLocks noChangeArrowheads="1"/>
          </p:cNvSpPr>
          <p:nvPr/>
        </p:nvSpPr>
        <p:spPr bwMode="auto">
          <a:xfrm>
            <a:off x="5508625" y="2924175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5" name="Oval 105"/>
          <p:cNvSpPr>
            <a:spLocks noChangeArrowheads="1"/>
          </p:cNvSpPr>
          <p:nvPr/>
        </p:nvSpPr>
        <p:spPr bwMode="auto">
          <a:xfrm>
            <a:off x="5508625" y="31416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6" name="Oval 106"/>
          <p:cNvSpPr>
            <a:spLocks noChangeArrowheads="1"/>
          </p:cNvSpPr>
          <p:nvPr/>
        </p:nvSpPr>
        <p:spPr bwMode="auto">
          <a:xfrm>
            <a:off x="5508625" y="33575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7" name="Oval 107"/>
          <p:cNvSpPr>
            <a:spLocks noChangeArrowheads="1"/>
          </p:cNvSpPr>
          <p:nvPr/>
        </p:nvSpPr>
        <p:spPr bwMode="auto">
          <a:xfrm>
            <a:off x="5508625" y="35734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8" name="Oval 108"/>
          <p:cNvSpPr>
            <a:spLocks noChangeArrowheads="1"/>
          </p:cNvSpPr>
          <p:nvPr/>
        </p:nvSpPr>
        <p:spPr bwMode="auto">
          <a:xfrm>
            <a:off x="5508625" y="37893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29" name="Oval 109"/>
          <p:cNvSpPr>
            <a:spLocks noChangeArrowheads="1"/>
          </p:cNvSpPr>
          <p:nvPr/>
        </p:nvSpPr>
        <p:spPr bwMode="auto">
          <a:xfrm>
            <a:off x="5508625" y="40052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0" name="Oval 110"/>
          <p:cNvSpPr>
            <a:spLocks noChangeArrowheads="1"/>
          </p:cNvSpPr>
          <p:nvPr/>
        </p:nvSpPr>
        <p:spPr bwMode="auto">
          <a:xfrm>
            <a:off x="5508625" y="42211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1" name="Oval 111"/>
          <p:cNvSpPr>
            <a:spLocks noChangeArrowheads="1"/>
          </p:cNvSpPr>
          <p:nvPr/>
        </p:nvSpPr>
        <p:spPr bwMode="auto">
          <a:xfrm>
            <a:off x="5508625" y="4437063"/>
            <a:ext cx="144463" cy="2159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2" name="Oval 112"/>
          <p:cNvSpPr>
            <a:spLocks noChangeArrowheads="1"/>
          </p:cNvSpPr>
          <p:nvPr/>
        </p:nvSpPr>
        <p:spPr bwMode="auto">
          <a:xfrm>
            <a:off x="5364163" y="4508500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3" name="Oval 113"/>
          <p:cNvSpPr>
            <a:spLocks noChangeArrowheads="1"/>
          </p:cNvSpPr>
          <p:nvPr/>
        </p:nvSpPr>
        <p:spPr bwMode="auto">
          <a:xfrm>
            <a:off x="5364163" y="4292600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4" name="Oval 114"/>
          <p:cNvSpPr>
            <a:spLocks noChangeArrowheads="1"/>
          </p:cNvSpPr>
          <p:nvPr/>
        </p:nvSpPr>
        <p:spPr bwMode="auto">
          <a:xfrm>
            <a:off x="5364163" y="4076700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5" name="Line 115"/>
          <p:cNvSpPr>
            <a:spLocks noChangeShapeType="1"/>
          </p:cNvSpPr>
          <p:nvPr/>
        </p:nvSpPr>
        <p:spPr bwMode="auto">
          <a:xfrm>
            <a:off x="5076825" y="3789363"/>
            <a:ext cx="1295400" cy="1800225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536" name="Text Box 116"/>
          <p:cNvSpPr txBox="1">
            <a:spLocks noChangeArrowheads="1"/>
          </p:cNvSpPr>
          <p:nvPr/>
        </p:nvSpPr>
        <p:spPr bwMode="auto">
          <a:xfrm>
            <a:off x="4787900" y="5586413"/>
            <a:ext cx="4032250" cy="1271587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400">
                <a:solidFill>
                  <a:schemeClr val="hlink"/>
                </a:solidFill>
              </a:rPr>
              <a:t>chyba </a:t>
            </a:r>
            <a:r>
              <a:rPr lang="cs-CZ" altLang="cs-CZ" sz="1400">
                <a:solidFill>
                  <a:schemeClr val="hlink"/>
                </a:solidFill>
                <a:sym typeface="Symbol" panose="05050102010706020507" pitchFamily="18" charset="2"/>
              </a:rPr>
              <a:t> (1. druhu) - chybné zamítnutí nulové hypotézy (mezi vzorky není rozdíl, ale my je považujeme za odlišné). 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1400">
                <a:solidFill>
                  <a:schemeClr val="hlink"/>
                </a:solidFill>
                <a:sym typeface="Symbol" panose="05050102010706020507" pitchFamily="18" charset="2"/>
              </a:rPr>
              <a:t>chyba  (2. druhu) – zrcadlově - chybné přijetí nulové hypotézy (je rozdíl, „čteme“ shodu).  </a:t>
            </a:r>
            <a:r>
              <a:rPr lang="cs-CZ" altLang="cs-CZ" sz="1400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19537" name="AutoShape 117"/>
          <p:cNvSpPr>
            <a:spLocks/>
          </p:cNvSpPr>
          <p:nvPr/>
        </p:nvSpPr>
        <p:spPr bwMode="auto">
          <a:xfrm rot="5400000" flipH="1" flipV="1">
            <a:off x="2807494" y="3753644"/>
            <a:ext cx="73025" cy="2160587"/>
          </a:xfrm>
          <a:prstGeom prst="leftBrace">
            <a:avLst>
              <a:gd name="adj1" fmla="val 24655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38" name="Text Box 118"/>
          <p:cNvSpPr txBox="1">
            <a:spLocks noChangeArrowheads="1"/>
          </p:cNvSpPr>
          <p:nvPr/>
        </p:nvSpPr>
        <p:spPr bwMode="auto">
          <a:xfrm>
            <a:off x="3779838" y="1557338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9539" name="Text Box 119"/>
          <p:cNvSpPr txBox="1">
            <a:spLocks noChangeArrowheads="1"/>
          </p:cNvSpPr>
          <p:nvPr/>
        </p:nvSpPr>
        <p:spPr bwMode="auto">
          <a:xfrm>
            <a:off x="3851275" y="1341438"/>
            <a:ext cx="4333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_</a:t>
            </a:r>
          </a:p>
          <a:p>
            <a:pPr eaLnBrk="1" hangingPunct="1"/>
            <a:r>
              <a:rPr lang="cs-CZ" altLang="cs-CZ"/>
              <a:t>X</a:t>
            </a:r>
          </a:p>
        </p:txBody>
      </p:sp>
      <p:sp>
        <p:nvSpPr>
          <p:cNvPr id="19540" name="Oval 120"/>
          <p:cNvSpPr>
            <a:spLocks noChangeArrowheads="1"/>
          </p:cNvSpPr>
          <p:nvPr/>
        </p:nvSpPr>
        <p:spPr bwMode="auto">
          <a:xfrm>
            <a:off x="3492500" y="2781300"/>
            <a:ext cx="144463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1" name="Oval 121"/>
          <p:cNvSpPr>
            <a:spLocks noChangeArrowheads="1"/>
          </p:cNvSpPr>
          <p:nvPr/>
        </p:nvSpPr>
        <p:spPr bwMode="auto">
          <a:xfrm>
            <a:off x="3708400" y="3284538"/>
            <a:ext cx="144463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2" name="Oval 122"/>
          <p:cNvSpPr>
            <a:spLocks noChangeArrowheads="1"/>
          </p:cNvSpPr>
          <p:nvPr/>
        </p:nvSpPr>
        <p:spPr bwMode="auto">
          <a:xfrm>
            <a:off x="4211638" y="27082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3" name="Oval 123"/>
          <p:cNvSpPr>
            <a:spLocks noChangeArrowheads="1"/>
          </p:cNvSpPr>
          <p:nvPr/>
        </p:nvSpPr>
        <p:spPr bwMode="auto">
          <a:xfrm>
            <a:off x="3276600" y="3573463"/>
            <a:ext cx="144463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4" name="Oval 124"/>
          <p:cNvSpPr>
            <a:spLocks noChangeArrowheads="1"/>
          </p:cNvSpPr>
          <p:nvPr/>
        </p:nvSpPr>
        <p:spPr bwMode="auto">
          <a:xfrm>
            <a:off x="3708400" y="2420938"/>
            <a:ext cx="144463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5" name="Oval 125"/>
          <p:cNvSpPr>
            <a:spLocks noChangeArrowheads="1"/>
          </p:cNvSpPr>
          <p:nvPr/>
        </p:nvSpPr>
        <p:spPr bwMode="auto">
          <a:xfrm>
            <a:off x="4356100" y="2924175"/>
            <a:ext cx="144463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6" name="Oval 126"/>
          <p:cNvSpPr>
            <a:spLocks noChangeArrowheads="1"/>
          </p:cNvSpPr>
          <p:nvPr/>
        </p:nvSpPr>
        <p:spPr bwMode="auto">
          <a:xfrm>
            <a:off x="5507038" y="4003675"/>
            <a:ext cx="144462" cy="2159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7" name="Oval 127"/>
          <p:cNvSpPr>
            <a:spLocks noChangeArrowheads="1"/>
          </p:cNvSpPr>
          <p:nvPr/>
        </p:nvSpPr>
        <p:spPr bwMode="auto">
          <a:xfrm>
            <a:off x="4427538" y="3860800"/>
            <a:ext cx="144462" cy="2159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8" name="Oval 128"/>
          <p:cNvSpPr>
            <a:spLocks noChangeArrowheads="1"/>
          </p:cNvSpPr>
          <p:nvPr/>
        </p:nvSpPr>
        <p:spPr bwMode="auto">
          <a:xfrm>
            <a:off x="4572000" y="4292600"/>
            <a:ext cx="144463" cy="2159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49" name="Oval 129"/>
          <p:cNvSpPr>
            <a:spLocks noChangeArrowheads="1"/>
          </p:cNvSpPr>
          <p:nvPr/>
        </p:nvSpPr>
        <p:spPr bwMode="auto">
          <a:xfrm>
            <a:off x="5003800" y="4076700"/>
            <a:ext cx="144463" cy="215900"/>
          </a:xfrm>
          <a:prstGeom prst="ellips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550" name="Text Box 130"/>
          <p:cNvSpPr txBox="1">
            <a:spLocks noChangeArrowheads="1"/>
          </p:cNvSpPr>
          <p:nvPr/>
        </p:nvSpPr>
        <p:spPr bwMode="auto">
          <a:xfrm>
            <a:off x="1763713" y="4868863"/>
            <a:ext cx="20891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000"/>
              <a:t>  Rozptyl. Směrodatná odchylka </a:t>
            </a:r>
          </a:p>
        </p:txBody>
      </p:sp>
      <p:sp>
        <p:nvSpPr>
          <p:cNvPr id="19551" name="Line 131"/>
          <p:cNvSpPr>
            <a:spLocks noChangeShapeType="1"/>
          </p:cNvSpPr>
          <p:nvPr/>
        </p:nvSpPr>
        <p:spPr bwMode="auto">
          <a:xfrm flipV="1">
            <a:off x="8388350" y="2276475"/>
            <a:ext cx="0" cy="2447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552" name="Text Box 132"/>
          <p:cNvSpPr txBox="1">
            <a:spLocks noChangeArrowheads="1"/>
          </p:cNvSpPr>
          <p:nvPr/>
        </p:nvSpPr>
        <p:spPr bwMode="auto">
          <a:xfrm>
            <a:off x="7451725" y="4775200"/>
            <a:ext cx="10810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/>
              <a:t>Míra kvality</a:t>
            </a:r>
          </a:p>
        </p:txBody>
      </p:sp>
      <p:sp>
        <p:nvSpPr>
          <p:cNvPr id="19553" name="Text Box 133"/>
          <p:cNvSpPr txBox="1">
            <a:spLocks noChangeArrowheads="1"/>
          </p:cNvSpPr>
          <p:nvPr/>
        </p:nvSpPr>
        <p:spPr bwMode="auto">
          <a:xfrm>
            <a:off x="7380288" y="198913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/>
              <a:t>Počet případů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3600" smtClean="0"/>
              <a:t>Korelace – hypotéza o souvislosti v rozdělení u dvou proměnných</a:t>
            </a:r>
            <a:r>
              <a:rPr lang="cs-CZ" altLang="cs-CZ" sz="4000" smtClean="0"/>
              <a:t> </a:t>
            </a:r>
          </a:p>
        </p:txBody>
      </p:sp>
      <p:sp>
        <p:nvSpPr>
          <p:cNvPr id="20483" name="Line 5"/>
          <p:cNvSpPr>
            <a:spLocks noChangeShapeType="1"/>
          </p:cNvSpPr>
          <p:nvPr/>
        </p:nvSpPr>
        <p:spPr bwMode="auto">
          <a:xfrm>
            <a:off x="2987675" y="1773238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4" name="Line 6"/>
          <p:cNvSpPr>
            <a:spLocks noChangeShapeType="1"/>
          </p:cNvSpPr>
          <p:nvPr/>
        </p:nvSpPr>
        <p:spPr bwMode="auto">
          <a:xfrm>
            <a:off x="2987675" y="5445125"/>
            <a:ext cx="52562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5" name="Line 7"/>
          <p:cNvSpPr>
            <a:spLocks noChangeShapeType="1"/>
          </p:cNvSpPr>
          <p:nvPr/>
        </p:nvSpPr>
        <p:spPr bwMode="auto">
          <a:xfrm flipV="1">
            <a:off x="2987675" y="1628775"/>
            <a:ext cx="3889375" cy="338455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6" name="Line 8"/>
          <p:cNvSpPr>
            <a:spLocks noChangeShapeType="1"/>
          </p:cNvSpPr>
          <p:nvPr/>
        </p:nvSpPr>
        <p:spPr bwMode="auto">
          <a:xfrm>
            <a:off x="3995738" y="5373688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7" name="Line 9"/>
          <p:cNvSpPr>
            <a:spLocks noChangeShapeType="1"/>
          </p:cNvSpPr>
          <p:nvPr/>
        </p:nvSpPr>
        <p:spPr bwMode="auto">
          <a:xfrm>
            <a:off x="4859338" y="5373688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8" name="Line 10"/>
          <p:cNvSpPr>
            <a:spLocks noChangeShapeType="1"/>
          </p:cNvSpPr>
          <p:nvPr/>
        </p:nvSpPr>
        <p:spPr bwMode="auto">
          <a:xfrm>
            <a:off x="5724525" y="5373688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89" name="Line 11"/>
          <p:cNvSpPr>
            <a:spLocks noChangeShapeType="1"/>
          </p:cNvSpPr>
          <p:nvPr/>
        </p:nvSpPr>
        <p:spPr bwMode="auto">
          <a:xfrm>
            <a:off x="6659563" y="5373688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90" name="Text Box 13"/>
          <p:cNvSpPr txBox="1">
            <a:spLocks noChangeArrowheads="1"/>
          </p:cNvSpPr>
          <p:nvPr/>
        </p:nvSpPr>
        <p:spPr bwMode="auto">
          <a:xfrm>
            <a:off x="3708400" y="5516563"/>
            <a:ext cx="3527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20491" name="Text Box 14"/>
          <p:cNvSpPr txBox="1">
            <a:spLocks noChangeArrowheads="1"/>
          </p:cNvSpPr>
          <p:nvPr/>
        </p:nvSpPr>
        <p:spPr bwMode="auto">
          <a:xfrm>
            <a:off x="3779838" y="5578475"/>
            <a:ext cx="3313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1             2            3            4 </a:t>
            </a:r>
          </a:p>
        </p:txBody>
      </p:sp>
      <p:sp>
        <p:nvSpPr>
          <p:cNvPr id="20492" name="Line 15"/>
          <p:cNvSpPr>
            <a:spLocks noChangeShapeType="1"/>
          </p:cNvSpPr>
          <p:nvPr/>
        </p:nvSpPr>
        <p:spPr bwMode="auto">
          <a:xfrm>
            <a:off x="2916238" y="4581525"/>
            <a:ext cx="287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93" name="Line 16"/>
          <p:cNvSpPr>
            <a:spLocks noChangeShapeType="1"/>
          </p:cNvSpPr>
          <p:nvPr/>
        </p:nvSpPr>
        <p:spPr bwMode="auto">
          <a:xfrm>
            <a:off x="2843213" y="3933825"/>
            <a:ext cx="287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94" name="Line 17"/>
          <p:cNvSpPr>
            <a:spLocks noChangeShapeType="1"/>
          </p:cNvSpPr>
          <p:nvPr/>
        </p:nvSpPr>
        <p:spPr bwMode="auto">
          <a:xfrm>
            <a:off x="2843213" y="3284538"/>
            <a:ext cx="287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495" name="Text Box 18"/>
          <p:cNvSpPr txBox="1">
            <a:spLocks noChangeArrowheads="1"/>
          </p:cNvSpPr>
          <p:nvPr/>
        </p:nvSpPr>
        <p:spPr bwMode="auto">
          <a:xfrm>
            <a:off x="7380288" y="5516563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 X</a:t>
            </a:r>
          </a:p>
        </p:txBody>
      </p:sp>
      <p:sp>
        <p:nvSpPr>
          <p:cNvPr id="20496" name="Text Box 19"/>
          <p:cNvSpPr txBox="1">
            <a:spLocks noChangeArrowheads="1"/>
          </p:cNvSpPr>
          <p:nvPr/>
        </p:nvSpPr>
        <p:spPr bwMode="auto">
          <a:xfrm>
            <a:off x="2411413" y="1844675"/>
            <a:ext cx="360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Y</a:t>
            </a:r>
          </a:p>
        </p:txBody>
      </p:sp>
      <p:sp>
        <p:nvSpPr>
          <p:cNvPr id="20497" name="Text Box 20"/>
          <p:cNvSpPr txBox="1">
            <a:spLocks noChangeArrowheads="1"/>
          </p:cNvSpPr>
          <p:nvPr/>
        </p:nvSpPr>
        <p:spPr bwMode="auto">
          <a:xfrm>
            <a:off x="2555875" y="4365625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2</a:t>
            </a:r>
          </a:p>
        </p:txBody>
      </p:sp>
      <p:sp>
        <p:nvSpPr>
          <p:cNvPr id="20498" name="Text Box 21"/>
          <p:cNvSpPr txBox="1">
            <a:spLocks noChangeArrowheads="1"/>
          </p:cNvSpPr>
          <p:nvPr/>
        </p:nvSpPr>
        <p:spPr bwMode="auto">
          <a:xfrm>
            <a:off x="2555875" y="3789363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4</a:t>
            </a:r>
          </a:p>
        </p:txBody>
      </p:sp>
      <p:sp>
        <p:nvSpPr>
          <p:cNvPr id="20499" name="Text Box 22"/>
          <p:cNvSpPr txBox="1">
            <a:spLocks noChangeArrowheads="1"/>
          </p:cNvSpPr>
          <p:nvPr/>
        </p:nvSpPr>
        <p:spPr bwMode="auto">
          <a:xfrm>
            <a:off x="2555875" y="3068638"/>
            <a:ext cx="287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6</a:t>
            </a:r>
          </a:p>
        </p:txBody>
      </p:sp>
      <p:sp>
        <p:nvSpPr>
          <p:cNvPr id="20500" name="Line 23"/>
          <p:cNvSpPr>
            <a:spLocks noChangeShapeType="1"/>
          </p:cNvSpPr>
          <p:nvPr/>
        </p:nvSpPr>
        <p:spPr bwMode="auto">
          <a:xfrm>
            <a:off x="3276600" y="2133600"/>
            <a:ext cx="4103688" cy="3095625"/>
          </a:xfrm>
          <a:prstGeom prst="line">
            <a:avLst/>
          </a:prstGeom>
          <a:noFill/>
          <a:ln w="9525">
            <a:solidFill>
              <a:srgbClr val="FF7C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01" name="Oval 24"/>
          <p:cNvSpPr>
            <a:spLocks noChangeArrowheads="1"/>
          </p:cNvSpPr>
          <p:nvPr/>
        </p:nvSpPr>
        <p:spPr bwMode="auto">
          <a:xfrm>
            <a:off x="3635375" y="4652963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2" name="Oval 25"/>
          <p:cNvSpPr>
            <a:spLocks noChangeArrowheads="1"/>
          </p:cNvSpPr>
          <p:nvPr/>
        </p:nvSpPr>
        <p:spPr bwMode="auto">
          <a:xfrm>
            <a:off x="3851275" y="407670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3" name="Oval 26"/>
          <p:cNvSpPr>
            <a:spLocks noChangeArrowheads="1"/>
          </p:cNvSpPr>
          <p:nvPr/>
        </p:nvSpPr>
        <p:spPr bwMode="auto">
          <a:xfrm>
            <a:off x="3059113" y="4652963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4" name="Oval 27"/>
          <p:cNvSpPr>
            <a:spLocks noChangeArrowheads="1"/>
          </p:cNvSpPr>
          <p:nvPr/>
        </p:nvSpPr>
        <p:spPr bwMode="auto">
          <a:xfrm>
            <a:off x="4500563" y="3716338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5" name="Oval 28"/>
          <p:cNvSpPr>
            <a:spLocks noChangeArrowheads="1"/>
          </p:cNvSpPr>
          <p:nvPr/>
        </p:nvSpPr>
        <p:spPr bwMode="auto">
          <a:xfrm>
            <a:off x="3995738" y="364490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6" name="Oval 29"/>
          <p:cNvSpPr>
            <a:spLocks noChangeArrowheads="1"/>
          </p:cNvSpPr>
          <p:nvPr/>
        </p:nvSpPr>
        <p:spPr bwMode="auto">
          <a:xfrm>
            <a:off x="5003800" y="2708275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7" name="Oval 30"/>
          <p:cNvSpPr>
            <a:spLocks noChangeArrowheads="1"/>
          </p:cNvSpPr>
          <p:nvPr/>
        </p:nvSpPr>
        <p:spPr bwMode="auto">
          <a:xfrm>
            <a:off x="5580063" y="278130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8" name="Oval 31"/>
          <p:cNvSpPr>
            <a:spLocks noChangeArrowheads="1"/>
          </p:cNvSpPr>
          <p:nvPr/>
        </p:nvSpPr>
        <p:spPr bwMode="auto">
          <a:xfrm>
            <a:off x="5076825" y="3284538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09" name="Oval 33"/>
          <p:cNvSpPr>
            <a:spLocks noChangeArrowheads="1"/>
          </p:cNvSpPr>
          <p:nvPr/>
        </p:nvSpPr>
        <p:spPr bwMode="auto">
          <a:xfrm>
            <a:off x="3779838" y="2708275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0" name="Oval 35"/>
          <p:cNvSpPr>
            <a:spLocks noChangeArrowheads="1"/>
          </p:cNvSpPr>
          <p:nvPr/>
        </p:nvSpPr>
        <p:spPr bwMode="auto">
          <a:xfrm>
            <a:off x="4140200" y="2492375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1" name="Oval 37"/>
          <p:cNvSpPr>
            <a:spLocks noChangeArrowheads="1"/>
          </p:cNvSpPr>
          <p:nvPr/>
        </p:nvSpPr>
        <p:spPr bwMode="auto">
          <a:xfrm>
            <a:off x="4716463" y="3213100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2" name="Oval 40"/>
          <p:cNvSpPr>
            <a:spLocks noChangeArrowheads="1"/>
          </p:cNvSpPr>
          <p:nvPr/>
        </p:nvSpPr>
        <p:spPr bwMode="auto">
          <a:xfrm>
            <a:off x="5435600" y="3789363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3" name="Oval 41"/>
          <p:cNvSpPr>
            <a:spLocks noChangeArrowheads="1"/>
          </p:cNvSpPr>
          <p:nvPr/>
        </p:nvSpPr>
        <p:spPr bwMode="auto">
          <a:xfrm>
            <a:off x="5867400" y="3860800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4" name="Oval 42"/>
          <p:cNvSpPr>
            <a:spLocks noChangeArrowheads="1"/>
          </p:cNvSpPr>
          <p:nvPr/>
        </p:nvSpPr>
        <p:spPr bwMode="auto">
          <a:xfrm>
            <a:off x="6011863" y="4437063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5" name="Oval 43"/>
          <p:cNvSpPr>
            <a:spLocks noChangeArrowheads="1"/>
          </p:cNvSpPr>
          <p:nvPr/>
        </p:nvSpPr>
        <p:spPr bwMode="auto">
          <a:xfrm>
            <a:off x="6804025" y="4508500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6" name="Oval 44"/>
          <p:cNvSpPr>
            <a:spLocks noChangeArrowheads="1"/>
          </p:cNvSpPr>
          <p:nvPr/>
        </p:nvSpPr>
        <p:spPr bwMode="auto">
          <a:xfrm>
            <a:off x="3635375" y="2205038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7" name="Oval 45"/>
          <p:cNvSpPr>
            <a:spLocks noChangeArrowheads="1"/>
          </p:cNvSpPr>
          <p:nvPr/>
        </p:nvSpPr>
        <p:spPr bwMode="auto">
          <a:xfrm>
            <a:off x="4140200" y="2924175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8" name="Oval 46"/>
          <p:cNvSpPr>
            <a:spLocks noChangeArrowheads="1"/>
          </p:cNvSpPr>
          <p:nvPr/>
        </p:nvSpPr>
        <p:spPr bwMode="auto">
          <a:xfrm>
            <a:off x="7235825" y="5084763"/>
            <a:ext cx="215900" cy="215900"/>
          </a:xfrm>
          <a:prstGeom prst="ellipse">
            <a:avLst/>
          </a:prstGeom>
          <a:solidFill>
            <a:srgbClr val="FF6600">
              <a:alpha val="7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19" name="Oval 47"/>
          <p:cNvSpPr>
            <a:spLocks noChangeArrowheads="1"/>
          </p:cNvSpPr>
          <p:nvPr/>
        </p:nvSpPr>
        <p:spPr bwMode="auto">
          <a:xfrm>
            <a:off x="6588125" y="2060575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20" name="Oval 48"/>
          <p:cNvSpPr>
            <a:spLocks noChangeArrowheads="1"/>
          </p:cNvSpPr>
          <p:nvPr/>
        </p:nvSpPr>
        <p:spPr bwMode="auto">
          <a:xfrm>
            <a:off x="6227763" y="256540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521" name="Text Box 49"/>
          <p:cNvSpPr txBox="1">
            <a:spLocks noChangeArrowheads="1"/>
          </p:cNvSpPr>
          <p:nvPr/>
        </p:nvSpPr>
        <p:spPr bwMode="auto">
          <a:xfrm>
            <a:off x="250825" y="2060575"/>
            <a:ext cx="1512888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chemeClr val="accent2"/>
                </a:solidFill>
              </a:rPr>
              <a:t>Y = 2x + 1 (kladná korelace: „čím větší X, tím větší Y“) </a:t>
            </a:r>
          </a:p>
        </p:txBody>
      </p:sp>
      <p:sp>
        <p:nvSpPr>
          <p:cNvPr id="20522" name="Text Box 50"/>
          <p:cNvSpPr txBox="1">
            <a:spLocks noChangeArrowheads="1"/>
          </p:cNvSpPr>
          <p:nvPr/>
        </p:nvSpPr>
        <p:spPr bwMode="auto">
          <a:xfrm>
            <a:off x="323850" y="4149725"/>
            <a:ext cx="16764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>
                <a:solidFill>
                  <a:srgbClr val="FF7C80"/>
                </a:solidFill>
              </a:rPr>
              <a:t>Y = – 2 x + 10</a:t>
            </a:r>
          </a:p>
          <a:p>
            <a:pPr eaLnBrk="1" hangingPunct="1"/>
            <a:r>
              <a:rPr lang="cs-CZ" altLang="cs-CZ" b="1">
                <a:solidFill>
                  <a:srgbClr val="FF7C80"/>
                </a:solidFill>
              </a:rPr>
              <a:t>(záporná korelace: „čím větší X, tím menší Y“)</a:t>
            </a:r>
          </a:p>
        </p:txBody>
      </p:sp>
      <p:sp>
        <p:nvSpPr>
          <p:cNvPr id="20523" name="Line 51"/>
          <p:cNvSpPr>
            <a:spLocks noChangeShapeType="1"/>
          </p:cNvSpPr>
          <p:nvPr/>
        </p:nvSpPr>
        <p:spPr bwMode="auto">
          <a:xfrm>
            <a:off x="3995738" y="42926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4" name="Line 52"/>
          <p:cNvSpPr>
            <a:spLocks noChangeShapeType="1"/>
          </p:cNvSpPr>
          <p:nvPr/>
        </p:nvSpPr>
        <p:spPr bwMode="auto">
          <a:xfrm>
            <a:off x="2987675" y="4221163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5" name="Line 53"/>
          <p:cNvSpPr>
            <a:spLocks noChangeShapeType="1"/>
          </p:cNvSpPr>
          <p:nvPr/>
        </p:nvSpPr>
        <p:spPr bwMode="auto">
          <a:xfrm flipV="1">
            <a:off x="4859338" y="3429000"/>
            <a:ext cx="0" cy="19446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6" name="Line 54"/>
          <p:cNvSpPr>
            <a:spLocks noChangeShapeType="1"/>
          </p:cNvSpPr>
          <p:nvPr/>
        </p:nvSpPr>
        <p:spPr bwMode="auto">
          <a:xfrm>
            <a:off x="3132138" y="32845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7" name="Text Box 55"/>
          <p:cNvSpPr txBox="1">
            <a:spLocks noChangeArrowheads="1"/>
          </p:cNvSpPr>
          <p:nvPr/>
        </p:nvSpPr>
        <p:spPr bwMode="auto">
          <a:xfrm>
            <a:off x="468313" y="5876925"/>
            <a:ext cx="79184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Kladná korelace: čím větší výška těla (X), tím větší jeho váha (Y). </a:t>
            </a:r>
          </a:p>
          <a:p>
            <a:pPr eaLnBrk="1" hangingPunct="1"/>
            <a:r>
              <a:rPr lang="cs-CZ" altLang="cs-CZ"/>
              <a:t>Záporná korelace: čím rychlejší pohyb vozu (X), tím menší přilnavost kol (Y).</a:t>
            </a:r>
          </a:p>
          <a:p>
            <a:pPr eaLnBrk="1" hangingPunct="1"/>
            <a:r>
              <a:rPr lang="cs-CZ" altLang="cs-CZ" b="1"/>
              <a:t>Korelační koeficient – míra korelace </a:t>
            </a:r>
            <a:r>
              <a:rPr lang="en-US" altLang="cs-CZ" b="1"/>
              <a:t>&lt;</a:t>
            </a:r>
            <a:r>
              <a:rPr lang="cs-CZ" altLang="cs-CZ" b="1"/>
              <a:t>-1; 0; +1</a:t>
            </a:r>
            <a:r>
              <a:rPr lang="en-US" altLang="cs-CZ" b="1"/>
              <a:t>&gt;</a:t>
            </a:r>
            <a:endParaRPr lang="cs-CZ" alt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smtClean="0"/>
              <a:t>Kontingence – „dobrá shoda“ </a:t>
            </a:r>
            <a:br>
              <a:rPr lang="cs-CZ" altLang="cs-CZ" sz="2800" smtClean="0"/>
            </a:br>
            <a:r>
              <a:rPr lang="cs-CZ" altLang="cs-CZ" sz="2800" smtClean="0"/>
              <a:t>Jak dobře vyhovuje hypotéza o rozdělení četností? </a:t>
            </a:r>
            <a:endParaRPr lang="cs-CZ" altLang="cs-CZ" smtClean="0"/>
          </a:p>
        </p:txBody>
      </p:sp>
      <p:graphicFrame>
        <p:nvGraphicFramePr>
          <p:cNvPr id="17457" name="Group 4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643813" cy="2749550"/>
        </p:xfrm>
        <a:graphic>
          <a:graphicData uri="http://schemas.openxmlformats.org/drawingml/2006/table">
            <a:tbl>
              <a:tblPr/>
              <a:tblGrid>
                <a:gridCol w="1090613"/>
                <a:gridCol w="1093787"/>
                <a:gridCol w="1092200"/>
                <a:gridCol w="1090613"/>
                <a:gridCol w="1092200"/>
                <a:gridCol w="1092200"/>
                <a:gridCol w="10922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6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očekávaná četnost, náhoda (ideální kostka)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Kostka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41" name="Text Box 44"/>
          <p:cNvSpPr txBox="1">
            <a:spLocks noChangeArrowheads="1"/>
          </p:cNvSpPr>
          <p:nvPr/>
        </p:nvSpPr>
        <p:spPr bwMode="auto">
          <a:xfrm>
            <a:off x="539750" y="4437063"/>
            <a:ext cx="7920038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>
                <a:latin typeface="Arial Narrow" panose="020B0606020202030204" pitchFamily="34" charset="0"/>
              </a:rPr>
              <a:t>Odchylky od „očekávané četnosti“</a:t>
            </a:r>
            <a:r>
              <a:rPr lang="cs-CZ" altLang="cs-CZ"/>
              <a:t>  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                    - 3               - 1             0               - 4            + 5              +3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>
                <a:latin typeface="Arial Narrow" panose="020B0606020202030204" pitchFamily="34" charset="0"/>
              </a:rPr>
              <a:t>Mocnina rozdílu dělená očekávanou četností</a:t>
            </a:r>
            <a:r>
              <a:rPr lang="cs-CZ" altLang="cs-CZ"/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	      0,9              0,1            0  	1,6             2,5              0,9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Součet = </a:t>
            </a:r>
            <a:r>
              <a:rPr lang="cs-CZ" altLang="cs-CZ" i="1"/>
              <a:t>kritická hodnota</a:t>
            </a:r>
            <a:r>
              <a:rPr lang="cs-CZ" altLang="cs-CZ"/>
              <a:t> pro tabulky chí kvadrát testu (překročení kritické hodnoty </a:t>
            </a:r>
            <a:r>
              <a:rPr lang="cs-CZ" altLang="cs-CZ">
                <a:cs typeface="Arial" panose="020B0604020202020204" pitchFamily="34" charset="0"/>
              </a:rPr>
              <a:t>→ zamítnutí nulové hypotézy)</a:t>
            </a:r>
            <a:r>
              <a:rPr lang="cs-CZ" altLang="cs-CZ"/>
              <a:t>.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Analýza rozptylu – odchylky</a:t>
            </a:r>
            <a:r>
              <a:rPr lang="cs-CZ" altLang="cs-CZ" smtClean="0"/>
              <a:t> </a:t>
            </a:r>
            <a:r>
              <a:rPr lang="cs-CZ" altLang="cs-CZ" sz="3200" smtClean="0"/>
              <a:t>od průměrů </a:t>
            </a:r>
          </a:p>
        </p:txBody>
      </p:sp>
      <p:sp>
        <p:nvSpPr>
          <p:cNvPr id="22531" name="Rectangle 5"/>
          <p:cNvSpPr>
            <a:spLocks noGrp="1" noChangeArrowheads="1"/>
          </p:cNvSpPr>
          <p:nvPr>
            <p:ph idx="1"/>
          </p:nvPr>
        </p:nvSpPr>
        <p:spPr>
          <a:xfrm>
            <a:off x="250825" y="1341438"/>
            <a:ext cx="8229600" cy="5327650"/>
          </a:xfrm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22532" name="Oval 6"/>
          <p:cNvSpPr>
            <a:spLocks noChangeArrowheads="1"/>
          </p:cNvSpPr>
          <p:nvPr/>
        </p:nvSpPr>
        <p:spPr bwMode="auto">
          <a:xfrm>
            <a:off x="539750" y="1628775"/>
            <a:ext cx="2663825" cy="2376488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3" name="Oval 7"/>
          <p:cNvSpPr>
            <a:spLocks noChangeArrowheads="1"/>
          </p:cNvSpPr>
          <p:nvPr/>
        </p:nvSpPr>
        <p:spPr bwMode="auto">
          <a:xfrm>
            <a:off x="3059113" y="3141663"/>
            <a:ext cx="2663825" cy="23764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4" name="Oval 8"/>
          <p:cNvSpPr>
            <a:spLocks noChangeArrowheads="1"/>
          </p:cNvSpPr>
          <p:nvPr/>
        </p:nvSpPr>
        <p:spPr bwMode="auto">
          <a:xfrm>
            <a:off x="5364163" y="1557338"/>
            <a:ext cx="2663825" cy="23764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5" name="Oval 9"/>
          <p:cNvSpPr>
            <a:spLocks noChangeArrowheads="1"/>
          </p:cNvSpPr>
          <p:nvPr/>
        </p:nvSpPr>
        <p:spPr bwMode="auto">
          <a:xfrm>
            <a:off x="971550" y="1916113"/>
            <a:ext cx="1871663" cy="17287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6" name="Oval 10"/>
          <p:cNvSpPr>
            <a:spLocks noChangeArrowheads="1"/>
          </p:cNvSpPr>
          <p:nvPr/>
        </p:nvSpPr>
        <p:spPr bwMode="auto">
          <a:xfrm>
            <a:off x="3492500" y="3500438"/>
            <a:ext cx="1871663" cy="17287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7" name="Oval 11"/>
          <p:cNvSpPr>
            <a:spLocks noChangeArrowheads="1"/>
          </p:cNvSpPr>
          <p:nvPr/>
        </p:nvSpPr>
        <p:spPr bwMode="auto">
          <a:xfrm>
            <a:off x="5795963" y="1844675"/>
            <a:ext cx="1871662" cy="1728788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8" name="Oval 12"/>
          <p:cNvSpPr>
            <a:spLocks noChangeArrowheads="1"/>
          </p:cNvSpPr>
          <p:nvPr/>
        </p:nvSpPr>
        <p:spPr bwMode="auto">
          <a:xfrm>
            <a:off x="1476375" y="2420938"/>
            <a:ext cx="792163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39" name="Oval 13"/>
          <p:cNvSpPr>
            <a:spLocks noChangeArrowheads="1"/>
          </p:cNvSpPr>
          <p:nvPr/>
        </p:nvSpPr>
        <p:spPr bwMode="auto">
          <a:xfrm>
            <a:off x="3995738" y="4005263"/>
            <a:ext cx="792162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0" name="Oval 14"/>
          <p:cNvSpPr>
            <a:spLocks noChangeArrowheads="1"/>
          </p:cNvSpPr>
          <p:nvPr/>
        </p:nvSpPr>
        <p:spPr bwMode="auto">
          <a:xfrm>
            <a:off x="6300788" y="2276475"/>
            <a:ext cx="792162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1" name="Oval 15"/>
          <p:cNvSpPr>
            <a:spLocks noChangeArrowheads="1"/>
          </p:cNvSpPr>
          <p:nvPr/>
        </p:nvSpPr>
        <p:spPr bwMode="auto">
          <a:xfrm>
            <a:off x="1476375" y="2349500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2" name="Oval 16"/>
          <p:cNvSpPr>
            <a:spLocks noChangeArrowheads="1"/>
          </p:cNvSpPr>
          <p:nvPr/>
        </p:nvSpPr>
        <p:spPr bwMode="auto">
          <a:xfrm>
            <a:off x="1979613" y="2492375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3" name="Oval 17"/>
          <p:cNvSpPr>
            <a:spLocks noChangeArrowheads="1"/>
          </p:cNvSpPr>
          <p:nvPr/>
        </p:nvSpPr>
        <p:spPr bwMode="auto">
          <a:xfrm>
            <a:off x="1476375" y="31416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4" name="Oval 18"/>
          <p:cNvSpPr>
            <a:spLocks noChangeArrowheads="1"/>
          </p:cNvSpPr>
          <p:nvPr/>
        </p:nvSpPr>
        <p:spPr bwMode="auto">
          <a:xfrm>
            <a:off x="2195513" y="2924175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5" name="Oval 19"/>
          <p:cNvSpPr>
            <a:spLocks noChangeArrowheads="1"/>
          </p:cNvSpPr>
          <p:nvPr/>
        </p:nvSpPr>
        <p:spPr bwMode="auto">
          <a:xfrm>
            <a:off x="6372225" y="3068638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6" name="Oval 20"/>
          <p:cNvSpPr>
            <a:spLocks noChangeArrowheads="1"/>
          </p:cNvSpPr>
          <p:nvPr/>
        </p:nvSpPr>
        <p:spPr bwMode="auto">
          <a:xfrm>
            <a:off x="6804025" y="3213100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7" name="Oval 21"/>
          <p:cNvSpPr>
            <a:spLocks noChangeArrowheads="1"/>
          </p:cNvSpPr>
          <p:nvPr/>
        </p:nvSpPr>
        <p:spPr bwMode="auto">
          <a:xfrm>
            <a:off x="6156325" y="3644900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8" name="Oval 22"/>
          <p:cNvSpPr>
            <a:spLocks noChangeArrowheads="1"/>
          </p:cNvSpPr>
          <p:nvPr/>
        </p:nvSpPr>
        <p:spPr bwMode="auto">
          <a:xfrm>
            <a:off x="6948488" y="35734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49" name="Oval 23"/>
          <p:cNvSpPr>
            <a:spLocks noChangeArrowheads="1"/>
          </p:cNvSpPr>
          <p:nvPr/>
        </p:nvSpPr>
        <p:spPr bwMode="auto">
          <a:xfrm>
            <a:off x="4787900" y="4797425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0" name="Oval 24"/>
          <p:cNvSpPr>
            <a:spLocks noChangeArrowheads="1"/>
          </p:cNvSpPr>
          <p:nvPr/>
        </p:nvSpPr>
        <p:spPr bwMode="auto">
          <a:xfrm>
            <a:off x="5292725" y="48688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1" name="Oval 25"/>
          <p:cNvSpPr>
            <a:spLocks noChangeArrowheads="1"/>
          </p:cNvSpPr>
          <p:nvPr/>
        </p:nvSpPr>
        <p:spPr bwMode="auto">
          <a:xfrm>
            <a:off x="5435600" y="53006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2" name="Oval 26"/>
          <p:cNvSpPr>
            <a:spLocks noChangeArrowheads="1"/>
          </p:cNvSpPr>
          <p:nvPr/>
        </p:nvSpPr>
        <p:spPr bwMode="auto">
          <a:xfrm>
            <a:off x="4716463" y="55165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3" name="Oval 27"/>
          <p:cNvSpPr>
            <a:spLocks noChangeArrowheads="1"/>
          </p:cNvSpPr>
          <p:nvPr/>
        </p:nvSpPr>
        <p:spPr bwMode="auto">
          <a:xfrm>
            <a:off x="1763713" y="2708275"/>
            <a:ext cx="215900" cy="215900"/>
          </a:xfrm>
          <a:prstGeom prst="ellipse">
            <a:avLst/>
          </a:prstGeom>
          <a:solidFill>
            <a:srgbClr val="0000FF">
              <a:alpha val="81175"/>
            </a:srgbClr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4" name="Oval 29"/>
          <p:cNvSpPr>
            <a:spLocks noChangeArrowheads="1"/>
          </p:cNvSpPr>
          <p:nvPr/>
        </p:nvSpPr>
        <p:spPr bwMode="auto">
          <a:xfrm>
            <a:off x="2124075" y="2492375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5" name="Oval 30"/>
          <p:cNvSpPr>
            <a:spLocks noChangeArrowheads="1"/>
          </p:cNvSpPr>
          <p:nvPr/>
        </p:nvSpPr>
        <p:spPr bwMode="auto">
          <a:xfrm>
            <a:off x="6948488" y="3213100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6" name="Oval 31"/>
          <p:cNvSpPr>
            <a:spLocks noChangeArrowheads="1"/>
          </p:cNvSpPr>
          <p:nvPr/>
        </p:nvSpPr>
        <p:spPr bwMode="auto">
          <a:xfrm>
            <a:off x="5435600" y="4868863"/>
            <a:ext cx="142875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7" name="Oval 32"/>
          <p:cNvSpPr>
            <a:spLocks noChangeArrowheads="1"/>
          </p:cNvSpPr>
          <p:nvPr/>
        </p:nvSpPr>
        <p:spPr bwMode="auto">
          <a:xfrm>
            <a:off x="6588125" y="3429000"/>
            <a:ext cx="215900" cy="215900"/>
          </a:xfrm>
          <a:prstGeom prst="ellipse">
            <a:avLst/>
          </a:prstGeom>
          <a:solidFill>
            <a:srgbClr val="0000FF">
              <a:alpha val="81175"/>
            </a:srgbClr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8" name="Oval 33"/>
          <p:cNvSpPr>
            <a:spLocks noChangeArrowheads="1"/>
          </p:cNvSpPr>
          <p:nvPr/>
        </p:nvSpPr>
        <p:spPr bwMode="auto">
          <a:xfrm>
            <a:off x="5003800" y="5157788"/>
            <a:ext cx="215900" cy="215900"/>
          </a:xfrm>
          <a:prstGeom prst="ellipse">
            <a:avLst/>
          </a:prstGeom>
          <a:solidFill>
            <a:srgbClr val="0000FF">
              <a:alpha val="81175"/>
            </a:srgbClr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559" name="Text Box 35"/>
          <p:cNvSpPr txBox="1">
            <a:spLocks noChangeArrowheads="1"/>
          </p:cNvSpPr>
          <p:nvPr/>
        </p:nvSpPr>
        <p:spPr bwMode="auto">
          <a:xfrm>
            <a:off x="5940425" y="5300663"/>
            <a:ext cx="576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b="1"/>
              <a:t>C</a:t>
            </a:r>
          </a:p>
        </p:txBody>
      </p:sp>
      <p:sp>
        <p:nvSpPr>
          <p:cNvPr id="22560" name="Text Box 36"/>
          <p:cNvSpPr txBox="1">
            <a:spLocks noChangeArrowheads="1"/>
          </p:cNvSpPr>
          <p:nvPr/>
        </p:nvSpPr>
        <p:spPr bwMode="auto">
          <a:xfrm>
            <a:off x="7524750" y="3789363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b="1"/>
              <a:t>B</a:t>
            </a:r>
          </a:p>
        </p:txBody>
      </p:sp>
      <p:sp>
        <p:nvSpPr>
          <p:cNvPr id="22561" name="Text Box 37"/>
          <p:cNvSpPr txBox="1">
            <a:spLocks noChangeArrowheads="1"/>
          </p:cNvSpPr>
          <p:nvPr/>
        </p:nvSpPr>
        <p:spPr bwMode="auto">
          <a:xfrm>
            <a:off x="3419475" y="2276475"/>
            <a:ext cx="576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b="1"/>
              <a:t>A</a:t>
            </a:r>
          </a:p>
        </p:txBody>
      </p:sp>
      <p:sp>
        <p:nvSpPr>
          <p:cNvPr id="22562" name="Text Box 38"/>
          <p:cNvSpPr txBox="1">
            <a:spLocks noChangeArrowheads="1"/>
          </p:cNvSpPr>
          <p:nvPr/>
        </p:nvSpPr>
        <p:spPr bwMode="auto">
          <a:xfrm>
            <a:off x="762000" y="5589588"/>
            <a:ext cx="8382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A = rozptyl vysvětlený nenáhodnými chybami střelce (kolísání ruky), </a:t>
            </a:r>
          </a:p>
          <a:p>
            <a:pPr eaLnBrk="1" hangingPunct="1"/>
            <a:r>
              <a:rPr lang="cs-CZ" altLang="cs-CZ"/>
              <a:t>B = rozptyl vysvětlený nenáhodnou chybou A + chybou pušky (dolů), </a:t>
            </a:r>
          </a:p>
          <a:p>
            <a:pPr eaLnBrk="1" hangingPunct="1"/>
            <a:r>
              <a:rPr lang="cs-CZ" altLang="cs-CZ"/>
              <a:t>C = rozptyl vysvětlený nenáhodnou chybou A + B + chybou dalekohledu (doprava) </a:t>
            </a:r>
          </a:p>
        </p:txBody>
      </p:sp>
      <p:sp>
        <p:nvSpPr>
          <p:cNvPr id="22563" name="Line 39"/>
          <p:cNvSpPr>
            <a:spLocks noChangeShapeType="1"/>
          </p:cNvSpPr>
          <p:nvPr/>
        </p:nvSpPr>
        <p:spPr bwMode="auto">
          <a:xfrm flipH="1">
            <a:off x="971550" y="2852738"/>
            <a:ext cx="863600" cy="180022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64" name="Text Box 40"/>
          <p:cNvSpPr txBox="1">
            <a:spLocks noChangeArrowheads="1"/>
          </p:cNvSpPr>
          <p:nvPr/>
        </p:nvSpPr>
        <p:spPr bwMode="auto">
          <a:xfrm>
            <a:off x="592138" y="4673600"/>
            <a:ext cx="1123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„průměr“ </a:t>
            </a:r>
          </a:p>
        </p:txBody>
      </p:sp>
      <p:sp>
        <p:nvSpPr>
          <p:cNvPr id="22565" name="Line 41"/>
          <p:cNvSpPr>
            <a:spLocks noChangeShapeType="1"/>
          </p:cNvSpPr>
          <p:nvPr/>
        </p:nvSpPr>
        <p:spPr bwMode="auto">
          <a:xfrm>
            <a:off x="1547813" y="2420938"/>
            <a:ext cx="287337" cy="3603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66" name="Line 42"/>
          <p:cNvSpPr>
            <a:spLocks noChangeShapeType="1"/>
          </p:cNvSpPr>
          <p:nvPr/>
        </p:nvSpPr>
        <p:spPr bwMode="auto">
          <a:xfrm flipV="1">
            <a:off x="1619250" y="2852738"/>
            <a:ext cx="215900" cy="2889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67" name="Line 43"/>
          <p:cNvSpPr>
            <a:spLocks noChangeShapeType="1"/>
          </p:cNvSpPr>
          <p:nvPr/>
        </p:nvSpPr>
        <p:spPr bwMode="auto">
          <a:xfrm flipH="1">
            <a:off x="1835150" y="2636838"/>
            <a:ext cx="215900" cy="1444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68" name="Line 44"/>
          <p:cNvSpPr>
            <a:spLocks noChangeShapeType="1"/>
          </p:cNvSpPr>
          <p:nvPr/>
        </p:nvSpPr>
        <p:spPr bwMode="auto">
          <a:xfrm>
            <a:off x="1979613" y="2852738"/>
            <a:ext cx="288925" cy="1444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69" name="Line 45"/>
          <p:cNvSpPr>
            <a:spLocks noChangeShapeType="1"/>
          </p:cNvSpPr>
          <p:nvPr/>
        </p:nvSpPr>
        <p:spPr bwMode="auto">
          <a:xfrm flipV="1">
            <a:off x="1979613" y="2636838"/>
            <a:ext cx="215900" cy="1444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70" name="Line 46"/>
          <p:cNvSpPr>
            <a:spLocks noChangeShapeType="1"/>
          </p:cNvSpPr>
          <p:nvPr/>
        </p:nvSpPr>
        <p:spPr bwMode="auto">
          <a:xfrm flipV="1">
            <a:off x="1692275" y="1844675"/>
            <a:ext cx="1366838" cy="72072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571" name="Text Box 47"/>
          <p:cNvSpPr txBox="1">
            <a:spLocks noChangeArrowheads="1"/>
          </p:cNvSpPr>
          <p:nvPr/>
        </p:nvSpPr>
        <p:spPr bwMode="auto">
          <a:xfrm>
            <a:off x="3059113" y="1557338"/>
            <a:ext cx="2368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Odchylka od průměru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Analýza rozptylu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A) výpočet rozptylu měření oproti průměru uvnitř vzorků – rozptyl „uvnitř“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B) výpočet rozptylu měření oproti průměru ze všech vzorků – rozptyl „mezi“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C) veličina testu F = rozptyl „mezi“ / rozptyl „uvnitř“  </a:t>
            </a:r>
          </a:p>
          <a:p>
            <a:pPr eaLnBrk="1" hangingPunct="1">
              <a:lnSpc>
                <a:spcPct val="90000"/>
              </a:lnSpc>
            </a:pPr>
            <a:endParaRPr lang="cs-CZ" altLang="cs-CZ" sz="24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Překročení kritické hodnoty veličiny F = zamítnutí nulové hypotézy (tzn. zamítnutí hypotézy o shodě mezi vzorky; je tím pravděpodobněji, čím větší je rozptyl „mezi“ a čím menší je rozptyl „uvnitř“).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Test </a:t>
            </a:r>
            <a:r>
              <a:rPr lang="cs-CZ" altLang="cs-CZ" sz="2400" b="1" smtClean="0"/>
              <a:t>F</a:t>
            </a:r>
            <a:r>
              <a:rPr lang="cs-CZ" altLang="cs-CZ" sz="2400" smtClean="0"/>
              <a:t> (test shody rozptylů, Fisherův test) bývá doplňován Studentovým testem </a:t>
            </a:r>
            <a:r>
              <a:rPr lang="cs-CZ" altLang="cs-CZ" sz="2400" b="1" smtClean="0"/>
              <a:t>t</a:t>
            </a:r>
            <a:r>
              <a:rPr lang="cs-CZ" altLang="cs-CZ" sz="2400" smtClean="0"/>
              <a:t> (test shody středních hodnot).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Hladina významnosti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Hladina významnosti je číselné vyjádření pravděpodobnosti chyby vzniklé zamítnutím testované (nulové) hypotézy.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Zhruba: čím </a:t>
            </a:r>
            <a:r>
              <a:rPr lang="cs-CZ" altLang="cs-CZ" sz="2400" i="1" smtClean="0"/>
              <a:t>nižší</a:t>
            </a:r>
            <a:r>
              <a:rPr lang="cs-CZ" altLang="cs-CZ" sz="2400" smtClean="0"/>
              <a:t> je hladina významnosti, tím </a:t>
            </a:r>
            <a:r>
              <a:rPr lang="cs-CZ" altLang="cs-CZ" sz="2400" i="1" smtClean="0"/>
              <a:t>menší je nebezpečí</a:t>
            </a:r>
            <a:r>
              <a:rPr lang="cs-CZ" altLang="cs-CZ" sz="2400" smtClean="0"/>
              <a:t>, že děláme chybu zamítnutím nulové hypotézy, je-li hodnota testu vyšší než kritická hodnota v tabulce. 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Např. hladina významnosti P </a:t>
            </a:r>
            <a:r>
              <a:rPr lang="cs-CZ" altLang="cs-CZ" sz="2400" smtClean="0">
                <a:sym typeface="Symbol" panose="05050102010706020507" pitchFamily="18" charset="2"/>
              </a:rPr>
              <a:t></a:t>
            </a:r>
            <a:r>
              <a:rPr lang="cs-CZ" altLang="cs-CZ" sz="2400" smtClean="0"/>
              <a:t> 0,01 znamená, že výsledek testu porovnáváme v tabulce s 99% všech výsledků, kdy platí nulová hypotéza („náhoda“). Tzn. že P </a:t>
            </a:r>
            <a:r>
              <a:rPr lang="cs-CZ" altLang="cs-CZ" sz="2400" smtClean="0">
                <a:sym typeface="Symbol" panose="05050102010706020507" pitchFamily="18" charset="2"/>
              </a:rPr>
              <a:t></a:t>
            </a:r>
            <a:r>
              <a:rPr lang="cs-CZ" altLang="cs-CZ" sz="2400" smtClean="0"/>
              <a:t> 0,01 je  „přísnější“ než P </a:t>
            </a:r>
            <a:r>
              <a:rPr lang="cs-CZ" altLang="cs-CZ" sz="2400" smtClean="0">
                <a:sym typeface="Symbol" panose="05050102010706020507" pitchFamily="18" charset="2"/>
              </a:rPr>
              <a:t></a:t>
            </a:r>
            <a:r>
              <a:rPr lang="cs-CZ" altLang="cs-CZ" sz="2400" smtClean="0"/>
              <a:t> 0,05, protože vyžaduje vyšší hodnotu pro to, aby přesáhla tabulkami určenou kritickou mez pro zamítnutí nulové hypotézy. P </a:t>
            </a:r>
            <a:r>
              <a:rPr lang="cs-CZ" altLang="cs-CZ" sz="2400" smtClean="0">
                <a:sym typeface="Symbol" panose="05050102010706020507" pitchFamily="18" charset="2"/>
              </a:rPr>
              <a:t></a:t>
            </a:r>
            <a:r>
              <a:rPr lang="cs-CZ" altLang="cs-CZ" sz="2400" smtClean="0"/>
              <a:t> 0,05 se totiž vztahuje „jen“ k 95% možností, že platí náhoda.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Problém: zvýšení hladiny významnosti (</a:t>
            </a:r>
            <a:r>
              <a:rPr lang="cs-CZ" altLang="cs-CZ" sz="1800" smtClean="0">
                <a:sym typeface="Symbol" panose="05050102010706020507" pitchFamily="18" charset="2"/>
              </a:rPr>
              <a:t>) sice snižuje nebezpečí chyb  ze zamítnutí nulové hypotézy ačkoliv je správná, ale zároveň zvyšuje nebezpečí chyb  z nezamítnutí nulové hypotézy, ačkoliv je nesprávná.  </a:t>
            </a:r>
            <a:r>
              <a:rPr lang="cs-CZ" altLang="cs-CZ" sz="1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2579</Words>
  <Application>Microsoft Office PowerPoint</Application>
  <PresentationFormat>Předvádění na obrazovce (4:3)</PresentationFormat>
  <Paragraphs>289</Paragraphs>
  <Slides>23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0" baseType="lpstr">
      <vt:lpstr>Arial</vt:lpstr>
      <vt:lpstr>Calibri</vt:lpstr>
      <vt:lpstr>Symbol</vt:lpstr>
      <vt:lpstr>Garamond</vt:lpstr>
      <vt:lpstr>Arial Narrow</vt:lpstr>
      <vt:lpstr>Výchozí návrh</vt:lpstr>
      <vt:lpstr>Dokument aplikace Microsoft Word</vt:lpstr>
      <vt:lpstr>Empirický výzkum ve výtvarné výchově  (2)</vt:lpstr>
      <vt:lpstr>umění – výzkum – věda  </vt:lpstr>
      <vt:lpstr>Vstup do výzkumu </vt:lpstr>
      <vt:lpstr>Funkční rámec výzkumu </vt:lpstr>
      <vt:lpstr>Fakt  interpretace  teorie  </vt:lpstr>
      <vt:lpstr>Jak získat údaje </vt:lpstr>
      <vt:lpstr>Typy výzkumných technik </vt:lpstr>
      <vt:lpstr>Obsah –  </vt:lpstr>
      <vt:lpstr>Hierarchické zpracování informací</vt:lpstr>
      <vt:lpstr>teorie  výzkum (1)</vt:lpstr>
      <vt:lpstr>Typy proměnných</vt:lpstr>
      <vt:lpstr>Hypotéza – statistická hypotéza </vt:lpstr>
      <vt:lpstr>Důvody pro použití statistiky ve výtvarné výchově </vt:lpstr>
      <vt:lpstr>Vyjádření emocí – rozpoznávání </vt:lpstr>
      <vt:lpstr>Egocentrické adaptivní rozhodování  (I) příklad kvantitativního výzkumu ve výtvarně-estetickém kontextu  </vt:lpstr>
      <vt:lpstr>Egocentrické adaptivní rozhodování  (I) příklad kvantitativního výzkumu ve výtvarně-estetickém kontextu</vt:lpstr>
      <vt:lpstr>Charakteristika </vt:lpstr>
      <vt:lpstr>Rozdělení hodnot dvou vzorků – hypotéza o shodě a její otazníky</vt:lpstr>
      <vt:lpstr>Korelace – hypotéza o souvislosti v rozdělení u dvou proměnných </vt:lpstr>
      <vt:lpstr>Kontingence – „dobrá shoda“  Jak dobře vyhovuje hypotéza o rozdělení četností? </vt:lpstr>
      <vt:lpstr>Analýza rozptylu – odchylky od průměrů </vt:lpstr>
      <vt:lpstr>Analýza rozptylu </vt:lpstr>
      <vt:lpstr>Hladina významnosti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 Slavík</dc:creator>
  <cp:lastModifiedBy>Jan Slavík</cp:lastModifiedBy>
  <cp:revision>42</cp:revision>
  <dcterms:created xsi:type="dcterms:W3CDTF">2008-02-10T09:56:21Z</dcterms:created>
  <dcterms:modified xsi:type="dcterms:W3CDTF">2018-10-11T11:49:20Z</dcterms:modified>
</cp:coreProperties>
</file>