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2"/>
  </p:notesMasterIdLst>
  <p:sldIdLst>
    <p:sldId id="278" r:id="rId2"/>
    <p:sldId id="277" r:id="rId3"/>
    <p:sldId id="284" r:id="rId4"/>
    <p:sldId id="279" r:id="rId5"/>
    <p:sldId id="288" r:id="rId6"/>
    <p:sldId id="280" r:id="rId7"/>
    <p:sldId id="281" r:id="rId8"/>
    <p:sldId id="282" r:id="rId9"/>
    <p:sldId id="285" r:id="rId10"/>
    <p:sldId id="256" r:id="rId11"/>
    <p:sldId id="273" r:id="rId12"/>
    <p:sldId id="257" r:id="rId13"/>
    <p:sldId id="275" r:id="rId14"/>
    <p:sldId id="258" r:id="rId15"/>
    <p:sldId id="268" r:id="rId16"/>
    <p:sldId id="269" r:id="rId17"/>
    <p:sldId id="259" r:id="rId18"/>
    <p:sldId id="260" r:id="rId19"/>
    <p:sldId id="261" r:id="rId20"/>
    <p:sldId id="262" r:id="rId21"/>
    <p:sldId id="286" r:id="rId22"/>
    <p:sldId id="274" r:id="rId23"/>
    <p:sldId id="264" r:id="rId24"/>
    <p:sldId id="265" r:id="rId25"/>
    <p:sldId id="266" r:id="rId26"/>
    <p:sldId id="267" r:id="rId27"/>
    <p:sldId id="287" r:id="rId28"/>
    <p:sldId id="270" r:id="rId29"/>
    <p:sldId id="271" r:id="rId30"/>
    <p:sldId id="276" r:id="rId31"/>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92" autoAdjust="0"/>
    <p:restoredTop sz="94660"/>
  </p:normalViewPr>
  <p:slideViewPr>
    <p:cSldViewPr>
      <p:cViewPr varScale="1">
        <p:scale>
          <a:sx n="125" d="100"/>
          <a:sy n="125" d="100"/>
        </p:scale>
        <p:origin x="1176"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17562B6-50E5-456E-8A17-DAA255AF4668}" type="datetimeFigureOut">
              <a:rPr lang="cs-CZ" smtClean="0"/>
              <a:pPr/>
              <a:t>1.11.2016</a:t>
            </a:fld>
            <a:endParaRPr lang="cs-CZ"/>
          </a:p>
        </p:txBody>
      </p:sp>
      <p:sp>
        <p:nvSpPr>
          <p:cNvPr id="4" name="Zástupný symbol pro obrázek snímk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6" name="Zástupný symbol pro zápatí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B039E30-1779-4DCF-A36B-C115FB21FD7F}" type="slidenum">
              <a:rPr lang="cs-CZ" smtClean="0"/>
              <a:pPr/>
              <a:t>‹#›</a:t>
            </a:fld>
            <a:endParaRPr lang="cs-CZ"/>
          </a:p>
        </p:txBody>
      </p:sp>
    </p:spTree>
    <p:extLst>
      <p:ext uri="{BB962C8B-B14F-4D97-AF65-F5344CB8AC3E}">
        <p14:creationId xmlns:p14="http://schemas.microsoft.com/office/powerpoint/2010/main" val="138580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fld id="{5B039E30-1779-4DCF-A36B-C115FB21FD7F}" type="slidenum">
              <a:rPr lang="cs-CZ" smtClean="0"/>
              <a:pPr/>
              <a:t>29</a:t>
            </a:fld>
            <a:endParaRPr lang="cs-CZ"/>
          </a:p>
        </p:txBody>
      </p:sp>
    </p:spTree>
    <p:extLst>
      <p:ext uri="{BB962C8B-B14F-4D97-AF65-F5344CB8AC3E}">
        <p14:creationId xmlns:p14="http://schemas.microsoft.com/office/powerpoint/2010/main" val="2802246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Úvodní snímek">
    <p:spTree>
      <p:nvGrpSpPr>
        <p:cNvPr id="1" name=""/>
        <p:cNvGrpSpPr/>
        <p:nvPr/>
      </p:nvGrpSpPr>
      <p:grpSpPr>
        <a:xfrm>
          <a:off x="0" y="0"/>
          <a:ext cx="0" cy="0"/>
          <a:chOff x="0" y="0"/>
          <a:chExt cx="0" cy="0"/>
        </a:xfrm>
      </p:grpSpPr>
      <p:sp>
        <p:nvSpPr>
          <p:cNvPr id="7" name="Přímá spojovací čára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Nadpis 28"/>
          <p:cNvSpPr>
            <a:spLocks noGrp="1"/>
          </p:cNvSpPr>
          <p:nvPr>
            <p:ph type="ctrTitle"/>
          </p:nvPr>
        </p:nvSpPr>
        <p:spPr>
          <a:xfrm>
            <a:off x="381000" y="4853411"/>
            <a:ext cx="8458200" cy="1222375"/>
          </a:xfrm>
        </p:spPr>
        <p:txBody>
          <a:bodyPr anchor="t"/>
          <a:lstStyle/>
          <a:p>
            <a:r>
              <a:rPr kumimoji="0" lang="cs-CZ" smtClean="0"/>
              <a:t>Klepnutím lze upravit styl předlohy nadpisů.</a:t>
            </a:r>
            <a:endParaRPr kumimoji="0" lang="en-US"/>
          </a:p>
        </p:txBody>
      </p:sp>
      <p:sp>
        <p:nvSpPr>
          <p:cNvPr id="9" name="Podnadpis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cs-CZ" smtClean="0"/>
              <a:t>Klepnutím lze upravit styl předlohy podnadpisů.</a:t>
            </a:r>
            <a:endParaRPr kumimoji="0" lang="en-US"/>
          </a:p>
        </p:txBody>
      </p:sp>
      <p:sp>
        <p:nvSpPr>
          <p:cNvPr id="16" name="Zástupný symbol pro datum 15"/>
          <p:cNvSpPr>
            <a:spLocks noGrp="1"/>
          </p:cNvSpPr>
          <p:nvPr>
            <p:ph type="dt" sz="half" idx="10"/>
          </p:nvPr>
        </p:nvSpPr>
        <p:spPr/>
        <p:txBody>
          <a:bodyPr/>
          <a:lstStyle/>
          <a:p>
            <a:fld id="{487FD9E0-AFE5-4B95-9BE5-F7C5D939BE6C}" type="datetimeFigureOut">
              <a:rPr lang="cs-CZ" smtClean="0"/>
              <a:pPr/>
              <a:t>1.11.2016</a:t>
            </a:fld>
            <a:endParaRPr lang="cs-CZ"/>
          </a:p>
        </p:txBody>
      </p:sp>
      <p:sp>
        <p:nvSpPr>
          <p:cNvPr id="2" name="Zástupný symbol pro zápatí 1"/>
          <p:cNvSpPr>
            <a:spLocks noGrp="1"/>
          </p:cNvSpPr>
          <p:nvPr>
            <p:ph type="ftr" sz="quarter" idx="11"/>
          </p:nvPr>
        </p:nvSpPr>
        <p:spPr/>
        <p:txBody>
          <a:bodyPr/>
          <a:lstStyle/>
          <a:p>
            <a:endParaRPr lang="cs-CZ"/>
          </a:p>
        </p:txBody>
      </p:sp>
      <p:sp>
        <p:nvSpPr>
          <p:cNvPr id="15" name="Zástupný symbol pro číslo snímku 14"/>
          <p:cNvSpPr>
            <a:spLocks noGrp="1"/>
          </p:cNvSpPr>
          <p:nvPr>
            <p:ph type="sldNum" sz="quarter" idx="12"/>
          </p:nvPr>
        </p:nvSpPr>
        <p:spPr>
          <a:xfrm>
            <a:off x="8229600" y="6473952"/>
            <a:ext cx="758952" cy="246888"/>
          </a:xfrm>
        </p:spPr>
        <p:txBody>
          <a:bodyPr/>
          <a:lstStyle/>
          <a:p>
            <a:fld id="{6DFC8B59-41D2-45A4-A28E-53F31B3A343D}" type="slidenum">
              <a:rPr lang="cs-CZ" smtClean="0"/>
              <a:pPr/>
              <a:t>‹#›</a:t>
            </a:fld>
            <a:endParaRPr lang="cs-C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2" name="Nadpis 21"/>
          <p:cNvSpPr>
            <a:spLocks noGrp="1"/>
          </p:cNvSpPr>
          <p:nvPr>
            <p:ph type="title"/>
          </p:nvPr>
        </p:nvSpPr>
        <p:spPr/>
        <p:txBody>
          <a:bodyPr/>
          <a:lstStyle/>
          <a:p>
            <a:r>
              <a:rPr kumimoji="0" lang="cs-CZ" smtClean="0"/>
              <a:t>Klepnutím lze upravit styl předlohy nadpisů.</a:t>
            </a:r>
            <a:endParaRPr kumimoji="0" lang="en-US"/>
          </a:p>
        </p:txBody>
      </p:sp>
      <p:sp>
        <p:nvSpPr>
          <p:cNvPr id="27" name="Zástupný symbol pro obsah 26"/>
          <p:cNvSpPr>
            <a:spLocks noGrp="1"/>
          </p:cNvSpPr>
          <p:nvPr>
            <p:ph idx="1"/>
          </p:nvPr>
        </p:nvSpPr>
        <p:spPr/>
        <p:txBody>
          <a:body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25" name="Zástupný symbol pro datum 24"/>
          <p:cNvSpPr>
            <a:spLocks noGrp="1"/>
          </p:cNvSpPr>
          <p:nvPr>
            <p:ph type="dt" sz="half" idx="10"/>
          </p:nvPr>
        </p:nvSpPr>
        <p:spPr/>
        <p:txBody>
          <a:bodyPr/>
          <a:lstStyle/>
          <a:p>
            <a:fld id="{487FD9E0-AFE5-4B95-9BE5-F7C5D939BE6C}" type="datetimeFigureOut">
              <a:rPr lang="cs-CZ" smtClean="0"/>
              <a:pPr/>
              <a:t>1.11.2016</a:t>
            </a:fld>
            <a:endParaRPr lang="cs-CZ"/>
          </a:p>
        </p:txBody>
      </p:sp>
      <p:sp>
        <p:nvSpPr>
          <p:cNvPr id="19" name="Zástupný symbol pro zápatí 18"/>
          <p:cNvSpPr>
            <a:spLocks noGrp="1"/>
          </p:cNvSpPr>
          <p:nvPr>
            <p:ph type="ftr" sz="quarter" idx="11"/>
          </p:nvPr>
        </p:nvSpPr>
        <p:spPr>
          <a:xfrm>
            <a:off x="3581400" y="76200"/>
            <a:ext cx="2895600" cy="288925"/>
          </a:xfrm>
        </p:spPr>
        <p:txBody>
          <a:bodyPr/>
          <a:lstStyle/>
          <a:p>
            <a:endParaRPr lang="cs-CZ"/>
          </a:p>
        </p:txBody>
      </p:sp>
      <p:sp>
        <p:nvSpPr>
          <p:cNvPr id="16" name="Zástupný symbol pro číslo snímku 15"/>
          <p:cNvSpPr>
            <a:spLocks noGrp="1"/>
          </p:cNvSpPr>
          <p:nvPr>
            <p:ph type="sldNum" sz="quarter" idx="12"/>
          </p:nvPr>
        </p:nvSpPr>
        <p:spPr>
          <a:xfrm>
            <a:off x="8229600" y="6473952"/>
            <a:ext cx="758952" cy="246888"/>
          </a:xfrm>
        </p:spPr>
        <p:txBody>
          <a:bodyPr/>
          <a:lstStyle/>
          <a:p>
            <a:fld id="{6DFC8B59-41D2-45A4-A28E-53F31B3A343D}" type="slidenum">
              <a:rPr lang="cs-CZ" smtClean="0"/>
              <a:pPr/>
              <a:t>‹#›</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Záhlaví části">
    <p:bg>
      <p:bgRef idx="1003">
        <a:schemeClr val="bg2"/>
      </p:bgRef>
    </p:bg>
    <p:spTree>
      <p:nvGrpSpPr>
        <p:cNvPr id="1" name=""/>
        <p:cNvGrpSpPr/>
        <p:nvPr/>
      </p:nvGrpSpPr>
      <p:grpSpPr>
        <a:xfrm>
          <a:off x="0" y="0"/>
          <a:ext cx="0" cy="0"/>
          <a:chOff x="0" y="0"/>
          <a:chExt cx="0" cy="0"/>
        </a:xfrm>
      </p:grpSpPr>
      <p:sp>
        <p:nvSpPr>
          <p:cNvPr id="7" name="Přímá spojovací čára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Zástupný symbol pro text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cs-CZ" smtClean="0"/>
              <a:t>Klepnutím lze upravit styly předlohy textu.</a:t>
            </a:r>
          </a:p>
        </p:txBody>
      </p:sp>
      <p:sp>
        <p:nvSpPr>
          <p:cNvPr id="19" name="Zástupný symbol pro datum 18"/>
          <p:cNvSpPr>
            <a:spLocks noGrp="1"/>
          </p:cNvSpPr>
          <p:nvPr>
            <p:ph type="dt" sz="half" idx="10"/>
          </p:nvPr>
        </p:nvSpPr>
        <p:spPr/>
        <p:txBody>
          <a:bodyPr/>
          <a:lstStyle/>
          <a:p>
            <a:fld id="{487FD9E0-AFE5-4B95-9BE5-F7C5D939BE6C}" type="datetimeFigureOut">
              <a:rPr lang="cs-CZ" smtClean="0"/>
              <a:pPr/>
              <a:t>1.11.2016</a:t>
            </a:fld>
            <a:endParaRPr lang="cs-CZ"/>
          </a:p>
        </p:txBody>
      </p:sp>
      <p:sp>
        <p:nvSpPr>
          <p:cNvPr id="11" name="Zástupný symbol pro zápatí 10"/>
          <p:cNvSpPr>
            <a:spLocks noGrp="1"/>
          </p:cNvSpPr>
          <p:nvPr>
            <p:ph type="ftr" sz="quarter" idx="11"/>
          </p:nvPr>
        </p:nvSpPr>
        <p:spPr/>
        <p:txBody>
          <a:bodyPr/>
          <a:lstStyle/>
          <a:p>
            <a:endParaRPr lang="cs-CZ"/>
          </a:p>
        </p:txBody>
      </p:sp>
      <p:sp>
        <p:nvSpPr>
          <p:cNvPr id="16" name="Zástupný symbol pro číslo snímku 15"/>
          <p:cNvSpPr>
            <a:spLocks noGrp="1"/>
          </p:cNvSpPr>
          <p:nvPr>
            <p:ph type="sldNum" sz="quarter" idx="12"/>
          </p:nvPr>
        </p:nvSpPr>
        <p:spPr/>
        <p:txBody>
          <a:bodyPr/>
          <a:lstStyle/>
          <a:p>
            <a:fld id="{6DFC8B59-41D2-45A4-A28E-53F31B3A343D}" type="slidenum">
              <a:rPr lang="cs-CZ" smtClean="0"/>
              <a:pPr/>
              <a:t>‹#›</a:t>
            </a:fld>
            <a:endParaRPr lang="cs-CZ"/>
          </a:p>
        </p:txBody>
      </p:sp>
      <p:sp>
        <p:nvSpPr>
          <p:cNvPr id="8" name="Nadpis 7"/>
          <p:cNvSpPr>
            <a:spLocks noGrp="1"/>
          </p:cNvSpPr>
          <p:nvPr>
            <p:ph type="title"/>
          </p:nvPr>
        </p:nvSpPr>
        <p:spPr>
          <a:xfrm>
            <a:off x="180475" y="2947085"/>
            <a:ext cx="8686800" cy="1184825"/>
          </a:xfrm>
        </p:spPr>
        <p:txBody>
          <a:bodyPr rtlCol="0" anchor="t"/>
          <a:lstStyle>
            <a:lvl1pPr algn="r">
              <a:defRPr/>
            </a:lvl1pPr>
          </a:lstStyle>
          <a:p>
            <a:r>
              <a:rPr kumimoji="0" lang="cs-CZ" smtClean="0"/>
              <a:t>Klepnutím lze upravit styl předlohy nadpisů.</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0" name="Nadpis 19"/>
          <p:cNvSpPr>
            <a:spLocks noGrp="1"/>
          </p:cNvSpPr>
          <p:nvPr>
            <p:ph type="title"/>
          </p:nvPr>
        </p:nvSpPr>
        <p:spPr>
          <a:xfrm>
            <a:off x="301752" y="457200"/>
            <a:ext cx="8686800" cy="841248"/>
          </a:xfrm>
        </p:spPr>
        <p:txBody>
          <a:bodyPr/>
          <a:lstStyle/>
          <a:p>
            <a:r>
              <a:rPr kumimoji="0" lang="cs-CZ" smtClean="0"/>
              <a:t>Klepnutím lze upravit styl předlohy nadpisů.</a:t>
            </a:r>
            <a:endParaRPr kumimoji="0" lang="en-US"/>
          </a:p>
        </p:txBody>
      </p:sp>
      <p:sp>
        <p:nvSpPr>
          <p:cNvPr id="14" name="Zástupný symbol pro obsah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13" name="Zástupný symbol pro obsah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21" name="Zástupný symbol pro datum 20"/>
          <p:cNvSpPr>
            <a:spLocks noGrp="1"/>
          </p:cNvSpPr>
          <p:nvPr>
            <p:ph type="dt" sz="half" idx="10"/>
          </p:nvPr>
        </p:nvSpPr>
        <p:spPr/>
        <p:txBody>
          <a:bodyPr/>
          <a:lstStyle/>
          <a:p>
            <a:fld id="{487FD9E0-AFE5-4B95-9BE5-F7C5D939BE6C}" type="datetimeFigureOut">
              <a:rPr lang="cs-CZ" smtClean="0"/>
              <a:pPr/>
              <a:t>1.11.2016</a:t>
            </a:fld>
            <a:endParaRPr lang="cs-CZ"/>
          </a:p>
        </p:txBody>
      </p:sp>
      <p:sp>
        <p:nvSpPr>
          <p:cNvPr id="10" name="Zástupný symbol pro zápatí 9"/>
          <p:cNvSpPr>
            <a:spLocks noGrp="1"/>
          </p:cNvSpPr>
          <p:nvPr>
            <p:ph type="ftr" sz="quarter" idx="11"/>
          </p:nvPr>
        </p:nvSpPr>
        <p:spPr/>
        <p:txBody>
          <a:bodyPr/>
          <a:lstStyle/>
          <a:p>
            <a:endParaRPr lang="cs-CZ"/>
          </a:p>
        </p:txBody>
      </p:sp>
      <p:sp>
        <p:nvSpPr>
          <p:cNvPr id="31" name="Zástupný symbol pro číslo snímku 30"/>
          <p:cNvSpPr>
            <a:spLocks noGrp="1"/>
          </p:cNvSpPr>
          <p:nvPr>
            <p:ph type="sldNum" sz="quarter" idx="12"/>
          </p:nvPr>
        </p:nvSpPr>
        <p:spPr/>
        <p:txBody>
          <a:bodyPr/>
          <a:lstStyle/>
          <a:p>
            <a:fld id="{6DFC8B59-41D2-45A4-A28E-53F31B3A343D}" type="slidenum">
              <a:rPr lang="cs-CZ" smtClean="0"/>
              <a:pPr/>
              <a:t>‹#›</a:t>
            </a:fld>
            <a:endParaRPr lang="cs-C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Porovnání">
    <p:spTree>
      <p:nvGrpSpPr>
        <p:cNvPr id="1" name=""/>
        <p:cNvGrpSpPr/>
        <p:nvPr/>
      </p:nvGrpSpPr>
      <p:grpSpPr>
        <a:xfrm>
          <a:off x="0" y="0"/>
          <a:ext cx="0" cy="0"/>
          <a:chOff x="0" y="0"/>
          <a:chExt cx="0" cy="0"/>
        </a:xfrm>
      </p:grpSpPr>
      <p:sp>
        <p:nvSpPr>
          <p:cNvPr id="29" name="Nadpis 28"/>
          <p:cNvSpPr>
            <a:spLocks noGrp="1"/>
          </p:cNvSpPr>
          <p:nvPr>
            <p:ph type="title"/>
          </p:nvPr>
        </p:nvSpPr>
        <p:spPr>
          <a:xfrm>
            <a:off x="304800" y="5410200"/>
            <a:ext cx="8610600" cy="882650"/>
          </a:xfrm>
        </p:spPr>
        <p:txBody>
          <a:bodyPr anchor="ctr"/>
          <a:lstStyle>
            <a:lvl1pPr>
              <a:defRPr/>
            </a:lvl1pPr>
          </a:lstStyle>
          <a:p>
            <a:r>
              <a:rPr kumimoji="0" lang="cs-CZ" smtClean="0"/>
              <a:t>Klepnutím lze upravit styl předlohy nadpisů.</a:t>
            </a:r>
            <a:endParaRPr kumimoji="0" lang="en-US"/>
          </a:p>
        </p:txBody>
      </p:sp>
      <p:sp>
        <p:nvSpPr>
          <p:cNvPr id="13" name="Zástupný symbol pro text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cs-CZ" smtClean="0"/>
              <a:t>Klepnutím lze upravit styly předlohy textu.</a:t>
            </a:r>
          </a:p>
        </p:txBody>
      </p:sp>
      <p:sp>
        <p:nvSpPr>
          <p:cNvPr id="25" name="Zástupný symbol pro text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cs-CZ" smtClean="0"/>
              <a:t>Klepnutím lze upravit styly předlohy textu.</a:t>
            </a:r>
          </a:p>
        </p:txBody>
      </p:sp>
      <p:sp>
        <p:nvSpPr>
          <p:cNvPr id="4" name="Zástupný symbol pro obsah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28" name="Zástupný symbol pro obsah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10" name="Zástupný symbol pro datum 9"/>
          <p:cNvSpPr>
            <a:spLocks noGrp="1"/>
          </p:cNvSpPr>
          <p:nvPr>
            <p:ph type="dt" sz="half" idx="10"/>
          </p:nvPr>
        </p:nvSpPr>
        <p:spPr/>
        <p:txBody>
          <a:bodyPr/>
          <a:lstStyle/>
          <a:p>
            <a:fld id="{487FD9E0-AFE5-4B95-9BE5-F7C5D939BE6C}" type="datetimeFigureOut">
              <a:rPr lang="cs-CZ" smtClean="0"/>
              <a:pPr/>
              <a:t>1.11.2016</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a:xfrm>
            <a:off x="8229600" y="6477000"/>
            <a:ext cx="762000" cy="246888"/>
          </a:xfrm>
        </p:spPr>
        <p:txBody>
          <a:bodyPr/>
          <a:lstStyle/>
          <a:p>
            <a:fld id="{6DFC8B59-41D2-45A4-A28E-53F31B3A343D}" type="slidenum">
              <a:rPr lang="cs-CZ" smtClean="0"/>
              <a:pPr/>
              <a:t>‹#›</a:t>
            </a:fld>
            <a:endParaRPr lang="cs-CZ"/>
          </a:p>
        </p:txBody>
      </p:sp>
      <p:sp>
        <p:nvSpPr>
          <p:cNvPr id="11" name="Přímá spojovací čára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30" name="Nadpis 29"/>
          <p:cNvSpPr>
            <a:spLocks noGrp="1"/>
          </p:cNvSpPr>
          <p:nvPr>
            <p:ph type="title"/>
          </p:nvPr>
        </p:nvSpPr>
        <p:spPr>
          <a:xfrm>
            <a:off x="301752" y="457200"/>
            <a:ext cx="8686800" cy="841248"/>
          </a:xfrm>
        </p:spPr>
        <p:txBody>
          <a:bodyPr/>
          <a:lstStyle/>
          <a:p>
            <a:r>
              <a:rPr kumimoji="0" lang="cs-CZ" smtClean="0"/>
              <a:t>Klepnutím lze upravit styl předlohy nadpisů.</a:t>
            </a:r>
            <a:endParaRPr kumimoji="0" lang="en-US"/>
          </a:p>
        </p:txBody>
      </p:sp>
      <p:sp>
        <p:nvSpPr>
          <p:cNvPr id="12" name="Zástupný symbol pro datum 11"/>
          <p:cNvSpPr>
            <a:spLocks noGrp="1"/>
          </p:cNvSpPr>
          <p:nvPr>
            <p:ph type="dt" sz="half" idx="10"/>
          </p:nvPr>
        </p:nvSpPr>
        <p:spPr/>
        <p:txBody>
          <a:bodyPr/>
          <a:lstStyle/>
          <a:p>
            <a:fld id="{487FD9E0-AFE5-4B95-9BE5-F7C5D939BE6C}" type="datetimeFigureOut">
              <a:rPr lang="cs-CZ" smtClean="0"/>
              <a:pPr/>
              <a:t>1.11.2016</a:t>
            </a:fld>
            <a:endParaRPr lang="cs-CZ"/>
          </a:p>
        </p:txBody>
      </p:sp>
      <p:sp>
        <p:nvSpPr>
          <p:cNvPr id="21" name="Zástupný symbol pro zápatí 20"/>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6DFC8B59-41D2-45A4-A28E-53F31B3A343D}" type="slidenum">
              <a:rPr lang="cs-CZ" smtClean="0"/>
              <a:pPr/>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Prázdný">
    <p:spTree>
      <p:nvGrpSpPr>
        <p:cNvPr id="1" name=""/>
        <p:cNvGrpSpPr/>
        <p:nvPr/>
      </p:nvGrpSpPr>
      <p:grpSpPr>
        <a:xfrm>
          <a:off x="0" y="0"/>
          <a:ext cx="0" cy="0"/>
          <a:chOff x="0" y="0"/>
          <a:chExt cx="0" cy="0"/>
        </a:xfrm>
      </p:grpSpPr>
      <p:sp>
        <p:nvSpPr>
          <p:cNvPr id="3" name="Zástupný symbol pro datum 2"/>
          <p:cNvSpPr>
            <a:spLocks noGrp="1"/>
          </p:cNvSpPr>
          <p:nvPr>
            <p:ph type="dt" sz="half" idx="10"/>
          </p:nvPr>
        </p:nvSpPr>
        <p:spPr/>
        <p:txBody>
          <a:bodyPr/>
          <a:lstStyle/>
          <a:p>
            <a:fld id="{487FD9E0-AFE5-4B95-9BE5-F7C5D939BE6C}" type="datetimeFigureOut">
              <a:rPr lang="cs-CZ" smtClean="0"/>
              <a:pPr/>
              <a:t>1.11.2016</a:t>
            </a:fld>
            <a:endParaRPr lang="cs-CZ"/>
          </a:p>
        </p:txBody>
      </p:sp>
      <p:sp>
        <p:nvSpPr>
          <p:cNvPr id="24" name="Zástupný symbol pro zápatí 23"/>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6DFC8B59-41D2-45A4-A28E-53F31B3A343D}" type="slidenum">
              <a:rPr lang="cs-CZ" smtClean="0"/>
              <a:pPr/>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Obsah s titulkem">
    <p:spTree>
      <p:nvGrpSpPr>
        <p:cNvPr id="1" name=""/>
        <p:cNvGrpSpPr/>
        <p:nvPr/>
      </p:nvGrpSpPr>
      <p:grpSpPr>
        <a:xfrm>
          <a:off x="0" y="0"/>
          <a:ext cx="0" cy="0"/>
          <a:chOff x="0" y="0"/>
          <a:chExt cx="0" cy="0"/>
        </a:xfrm>
      </p:grpSpPr>
      <p:sp>
        <p:nvSpPr>
          <p:cNvPr id="8" name="Přímá spojovací čára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Nadpis 11"/>
          <p:cNvSpPr>
            <a:spLocks noGrp="1"/>
          </p:cNvSpPr>
          <p:nvPr>
            <p:ph type="title"/>
          </p:nvPr>
        </p:nvSpPr>
        <p:spPr>
          <a:xfrm>
            <a:off x="457200" y="5486400"/>
            <a:ext cx="8458200" cy="520700"/>
          </a:xfrm>
        </p:spPr>
        <p:txBody>
          <a:bodyPr anchor="ctr"/>
          <a:lstStyle>
            <a:lvl1pPr algn="l">
              <a:buNone/>
              <a:defRPr sz="2000" b="1"/>
            </a:lvl1pPr>
          </a:lstStyle>
          <a:p>
            <a:r>
              <a:rPr kumimoji="0" lang="cs-CZ" smtClean="0"/>
              <a:t>Klepnutím lze upravit styl předlohy nadpisů.</a:t>
            </a:r>
            <a:endParaRPr kumimoji="0" lang="en-US"/>
          </a:p>
        </p:txBody>
      </p:sp>
      <p:sp>
        <p:nvSpPr>
          <p:cNvPr id="26" name="Zástupný symbol pro text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cs-CZ" smtClean="0"/>
              <a:t>Klepnutím lze upravit styly předlohy textu.</a:t>
            </a:r>
          </a:p>
        </p:txBody>
      </p:sp>
      <p:sp>
        <p:nvSpPr>
          <p:cNvPr id="14" name="Zástupný symbol pro obsah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25" name="Zástupný symbol pro datum 24"/>
          <p:cNvSpPr>
            <a:spLocks noGrp="1"/>
          </p:cNvSpPr>
          <p:nvPr>
            <p:ph type="dt" sz="half" idx="10"/>
          </p:nvPr>
        </p:nvSpPr>
        <p:spPr/>
        <p:txBody>
          <a:bodyPr/>
          <a:lstStyle/>
          <a:p>
            <a:fld id="{487FD9E0-AFE5-4B95-9BE5-F7C5D939BE6C}" type="datetimeFigureOut">
              <a:rPr lang="cs-CZ" smtClean="0"/>
              <a:pPr/>
              <a:t>1.11.2016</a:t>
            </a:fld>
            <a:endParaRPr lang="cs-CZ"/>
          </a:p>
        </p:txBody>
      </p:sp>
      <p:sp>
        <p:nvSpPr>
          <p:cNvPr id="29" name="Zástupný symbol pro zápatí 28"/>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6DFC8B59-41D2-45A4-A28E-53F31B3A343D}" type="slidenum">
              <a:rPr lang="cs-CZ" smtClean="0"/>
              <a:pPr/>
              <a:t>‹#›</a:t>
            </a:fld>
            <a:endParaRPr lang="cs-CZ"/>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ek s titulkem">
    <p:spTree>
      <p:nvGrpSpPr>
        <p:cNvPr id="1" name=""/>
        <p:cNvGrpSpPr/>
        <p:nvPr/>
      </p:nvGrpSpPr>
      <p:grpSpPr>
        <a:xfrm>
          <a:off x="0" y="0"/>
          <a:ext cx="0" cy="0"/>
          <a:chOff x="0" y="0"/>
          <a:chExt cx="0" cy="0"/>
        </a:xfrm>
      </p:grpSpPr>
      <p:sp>
        <p:nvSpPr>
          <p:cNvPr id="13" name="Zástupný symbol pro obrázek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cs-CZ" smtClean="0"/>
              <a:t>Klepnutím na ikonu přidáte obrázek.</a:t>
            </a:r>
            <a:endParaRPr kumimoji="0" lang="en-US" dirty="0"/>
          </a:p>
        </p:txBody>
      </p:sp>
      <p:sp>
        <p:nvSpPr>
          <p:cNvPr id="7" name="Zástupný symbol pro datum 6"/>
          <p:cNvSpPr>
            <a:spLocks noGrp="1"/>
          </p:cNvSpPr>
          <p:nvPr>
            <p:ph type="dt" sz="half" idx="10"/>
          </p:nvPr>
        </p:nvSpPr>
        <p:spPr/>
        <p:txBody>
          <a:bodyPr/>
          <a:lstStyle/>
          <a:p>
            <a:fld id="{487FD9E0-AFE5-4B95-9BE5-F7C5D939BE6C}" type="datetimeFigureOut">
              <a:rPr lang="cs-CZ" smtClean="0"/>
              <a:pPr/>
              <a:t>1.11.2016</a:t>
            </a:fld>
            <a:endParaRPr lang="cs-CZ"/>
          </a:p>
        </p:txBody>
      </p:sp>
      <p:sp>
        <p:nvSpPr>
          <p:cNvPr id="5" name="Zástupný symbol pro zápatí 4"/>
          <p:cNvSpPr>
            <a:spLocks noGrp="1"/>
          </p:cNvSpPr>
          <p:nvPr>
            <p:ph type="ftr" sz="quarter" idx="11"/>
          </p:nvPr>
        </p:nvSpPr>
        <p:spPr/>
        <p:txBody>
          <a:bodyPr/>
          <a:lstStyle/>
          <a:p>
            <a:endParaRPr lang="cs-CZ"/>
          </a:p>
        </p:txBody>
      </p:sp>
      <p:sp>
        <p:nvSpPr>
          <p:cNvPr id="31" name="Zástupný symbol pro číslo snímku 30"/>
          <p:cNvSpPr>
            <a:spLocks noGrp="1"/>
          </p:cNvSpPr>
          <p:nvPr>
            <p:ph type="sldNum" sz="quarter" idx="12"/>
          </p:nvPr>
        </p:nvSpPr>
        <p:spPr/>
        <p:txBody>
          <a:bodyPr/>
          <a:lstStyle/>
          <a:p>
            <a:fld id="{6DFC8B59-41D2-45A4-A28E-53F31B3A343D}" type="slidenum">
              <a:rPr lang="cs-CZ" smtClean="0"/>
              <a:pPr/>
              <a:t>‹#›</a:t>
            </a:fld>
            <a:endParaRPr lang="cs-CZ"/>
          </a:p>
        </p:txBody>
      </p:sp>
      <p:sp>
        <p:nvSpPr>
          <p:cNvPr id="17" name="Nadpis 16"/>
          <p:cNvSpPr>
            <a:spLocks noGrp="1"/>
          </p:cNvSpPr>
          <p:nvPr>
            <p:ph type="title"/>
          </p:nvPr>
        </p:nvSpPr>
        <p:spPr>
          <a:xfrm>
            <a:off x="381000" y="4993760"/>
            <a:ext cx="5867400" cy="522288"/>
          </a:xfrm>
        </p:spPr>
        <p:txBody>
          <a:bodyPr anchor="ctr"/>
          <a:lstStyle>
            <a:lvl1pPr algn="l">
              <a:buNone/>
              <a:defRPr sz="2000" b="1"/>
            </a:lvl1pPr>
          </a:lstStyle>
          <a:p>
            <a:r>
              <a:rPr kumimoji="0" lang="cs-CZ" smtClean="0"/>
              <a:t>Klepnutím lze upravit styl předlohy nadpisů.</a:t>
            </a:r>
            <a:endParaRPr kumimoji="0" lang="en-US"/>
          </a:p>
        </p:txBody>
      </p:sp>
      <p:sp>
        <p:nvSpPr>
          <p:cNvPr id="26" name="Zástupný symbol pro text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cs-CZ" smtClean="0"/>
              <a:t>Klepnutím lze upravit styly předlohy textu.</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kumimoji="0" lang="cs-CZ" smtClean="0"/>
              <a:t>Klepnutím lze upravit styl předlohy nadpisů.</a:t>
            </a:r>
            <a:endParaRPr kumimoji="0" lang="en-US"/>
          </a:p>
        </p:txBody>
      </p:sp>
      <p:sp>
        <p:nvSpPr>
          <p:cNvPr id="3" name="Zástupný symbol pro svislý text 2"/>
          <p:cNvSpPr>
            <a:spLocks noGrp="1"/>
          </p:cNvSpPr>
          <p:nvPr>
            <p:ph type="body" orient="vert" idx="1"/>
          </p:nvPr>
        </p:nvSpPr>
        <p:spPr/>
        <p:txBody>
          <a:bodyPr vert="eaVer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p>
            <a:fld id="{487FD9E0-AFE5-4B95-9BE5-F7C5D939BE6C}" type="datetimeFigureOut">
              <a:rPr lang="cs-CZ" smtClean="0"/>
              <a:pPr/>
              <a:t>1.11.2016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6DFC8B59-41D2-45A4-A28E-53F31B3A343D}" type="slidenum">
              <a:rPr lang="cs-CZ" smtClean="0"/>
              <a:pPr/>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858000" y="549276"/>
            <a:ext cx="1828800" cy="5851525"/>
          </a:xfrm>
        </p:spPr>
        <p:txBody>
          <a:bodyPr vert="eaVert"/>
          <a:lstStyle/>
          <a:p>
            <a:r>
              <a:rPr kumimoji="0" lang="cs-CZ" smtClean="0"/>
              <a:t>Klepnutím lze upravit styl předlohy nadpisů.</a:t>
            </a:r>
            <a:endParaRPr kumimoji="0" lang="en-US"/>
          </a:p>
        </p:txBody>
      </p:sp>
      <p:sp>
        <p:nvSpPr>
          <p:cNvPr id="3" name="Zástupný symbol pro svislý text 2"/>
          <p:cNvSpPr>
            <a:spLocks noGrp="1"/>
          </p:cNvSpPr>
          <p:nvPr>
            <p:ph type="body" orient="vert" idx="1"/>
          </p:nvPr>
        </p:nvSpPr>
        <p:spPr>
          <a:xfrm>
            <a:off x="457200" y="549276"/>
            <a:ext cx="6248400" cy="5851525"/>
          </a:xfrm>
        </p:spPr>
        <p:txBody>
          <a:bodyPr vert="eaVer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p>
            <a:fld id="{487FD9E0-AFE5-4B95-9BE5-F7C5D939BE6C}" type="datetimeFigureOut">
              <a:rPr lang="cs-CZ" smtClean="0"/>
              <a:pPr/>
              <a:t>1.11.2016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6DFC8B59-41D2-45A4-A28E-53F31B3A343D}" type="slidenum">
              <a:rPr lang="cs-CZ" smtClean="0"/>
              <a:pPr/>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římá spojovací čára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Zástupný symbol pro text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cs-CZ" smtClean="0"/>
              <a:t>Klepnutím lze upravit styly předlohy textu.</a:t>
            </a:r>
          </a:p>
          <a:p>
            <a:pPr lvl="1" eaLnBrk="1" latinLnBrk="0" hangingPunct="1"/>
            <a:r>
              <a:rPr kumimoji="0" lang="cs-CZ" smtClean="0"/>
              <a:t>Druhá úroveň</a:t>
            </a:r>
          </a:p>
          <a:p>
            <a:pPr lvl="2" eaLnBrk="1" latinLnBrk="0" hangingPunct="1"/>
            <a:r>
              <a:rPr kumimoji="0" lang="cs-CZ" smtClean="0"/>
              <a:t>Třetí úroveň</a:t>
            </a:r>
          </a:p>
          <a:p>
            <a:pPr lvl="3" eaLnBrk="1" latinLnBrk="0" hangingPunct="1"/>
            <a:r>
              <a:rPr kumimoji="0" lang="cs-CZ" smtClean="0"/>
              <a:t>Čtvrtá úroveň</a:t>
            </a:r>
          </a:p>
          <a:p>
            <a:pPr lvl="4" eaLnBrk="1" latinLnBrk="0" hangingPunct="1"/>
            <a:r>
              <a:rPr kumimoji="0" lang="cs-CZ" smtClean="0"/>
              <a:t>Pátá úroveň</a:t>
            </a:r>
            <a:endParaRPr kumimoji="0" lang="en-US"/>
          </a:p>
        </p:txBody>
      </p:sp>
      <p:sp>
        <p:nvSpPr>
          <p:cNvPr id="11" name="Zástupný symbol pro datum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487FD9E0-AFE5-4B95-9BE5-F7C5D939BE6C}" type="datetimeFigureOut">
              <a:rPr lang="cs-CZ" smtClean="0"/>
              <a:pPr/>
              <a:t>1.11.2016</a:t>
            </a:fld>
            <a:endParaRPr lang="cs-CZ"/>
          </a:p>
        </p:txBody>
      </p:sp>
      <p:sp>
        <p:nvSpPr>
          <p:cNvPr id="28" name="Zástupný symbol pro zápatí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cs-CZ"/>
          </a:p>
        </p:txBody>
      </p:sp>
      <p:sp>
        <p:nvSpPr>
          <p:cNvPr id="5" name="Zástupný symbol pro číslo snímku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6DFC8B59-41D2-45A4-A28E-53F31B3A343D}" type="slidenum">
              <a:rPr lang="cs-CZ" smtClean="0"/>
              <a:pPr/>
              <a:t>‹#›</a:t>
            </a:fld>
            <a:endParaRPr lang="cs-CZ"/>
          </a:p>
        </p:txBody>
      </p:sp>
      <p:sp>
        <p:nvSpPr>
          <p:cNvPr id="10" name="Zástupný symbol pro nadpis 9"/>
          <p:cNvSpPr>
            <a:spLocks noGrp="1"/>
          </p:cNvSpPr>
          <p:nvPr>
            <p:ph type="title"/>
          </p:nvPr>
        </p:nvSpPr>
        <p:spPr>
          <a:xfrm>
            <a:off x="304800" y="457200"/>
            <a:ext cx="8686800" cy="838200"/>
          </a:xfrm>
          <a:prstGeom prst="rect">
            <a:avLst/>
          </a:prstGeom>
        </p:spPr>
        <p:txBody>
          <a:bodyPr vert="horz" anchor="ctr">
            <a:normAutofit/>
          </a:bodyPr>
          <a:lstStyle/>
          <a:p>
            <a:r>
              <a:rPr kumimoji="0" lang="cs-CZ" smtClean="0"/>
              <a:t>Klepnutím lze upravit styl předlohy nadpisů.</a:t>
            </a:r>
            <a:endParaRPr kumimoji="0" lang="en-US"/>
          </a:p>
        </p:txBody>
      </p:sp>
      <p:sp>
        <p:nvSpPr>
          <p:cNvPr id="9" name="Přímá spojovací čára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Přímá spojovací čára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hyperlink" Target="http://www.britannica.com/eb/article?idxref=561296" TargetMode="External"/><Relationship Id="rId7" Type="http://schemas.openxmlformats.org/officeDocument/2006/relationships/image" Target="../media/image6.png"/><Relationship Id="rId2" Type="http://schemas.openxmlformats.org/officeDocument/2006/relationships/hyperlink" Target="http://www.britannica.com/eb/article?idxref=561294" TargetMode="External"/><Relationship Id="rId1" Type="http://schemas.openxmlformats.org/officeDocument/2006/relationships/slideLayout" Target="../slideLayouts/slideLayout4.xml"/><Relationship Id="rId6" Type="http://schemas.openxmlformats.org/officeDocument/2006/relationships/hyperlink" Target="http://www.britannica.com/eb/article?idxref=561299" TargetMode="External"/><Relationship Id="rId5" Type="http://schemas.openxmlformats.org/officeDocument/2006/relationships/hyperlink" Target="http://www.britannica.com/eb/article?idxref=561298" TargetMode="External"/><Relationship Id="rId4" Type="http://schemas.openxmlformats.org/officeDocument/2006/relationships/hyperlink" Target="http://www.britannica.com/eb/article?idxref=561297" TargetMode="Externa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4.xml"/><Relationship Id="rId4" Type="http://schemas.openxmlformats.org/officeDocument/2006/relationships/image" Target="../media/image14.jpeg"/></Relationships>
</file>

<file path=ppt/slides/_rels/slide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4.xml"/><Relationship Id="rId4" Type="http://schemas.openxmlformats.org/officeDocument/2006/relationships/image" Target="../media/image17.jpeg"/></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4.xml"/><Relationship Id="rId5" Type="http://schemas.openxmlformats.org/officeDocument/2006/relationships/image" Target="../media/image21.jpeg"/><Relationship Id="rId4" Type="http://schemas.openxmlformats.org/officeDocument/2006/relationships/image" Target="../media/image20.jpeg"/></Relationships>
</file>

<file path=ppt/slides/_rels/slide1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9.xml"/></Relationships>
</file>

<file path=ppt/slides/_rels/slide20.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9.xml"/></Relationships>
</file>

<file path=ppt/slides/_rels/slide21.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9.xml"/></Relationships>
</file>

<file path=ppt/slides/_rels/slide24.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9.xml"/></Relationships>
</file>

<file path=ppt/slides/_rels/slide25.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9.xml"/></Relationships>
</file>

<file path=ppt/slides/_rels/slide26.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9.xml"/></Relationships>
</file>

<file path=ppt/slides/_rels/slide2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9.xml"/></Relationships>
</file>

<file path=ppt/slides/_rels/slide28.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9.xml"/></Relationships>
</file>

<file path=ppt/slides/_rels/slide29.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1.xml"/><Relationship Id="rId1" Type="http://schemas.openxmlformats.org/officeDocument/2006/relationships/slideLayout" Target="../slideLayouts/slideLayout9.xml"/></Relationships>
</file>

<file path=ppt/slides/_rels/slide30.xml.rels><?xml version="1.0" encoding="UTF-8" standalone="yes"?>
<Relationships xmlns="http://schemas.openxmlformats.org/package/2006/relationships"><Relationship Id="rId3" Type="http://schemas.openxmlformats.org/officeDocument/2006/relationships/hyperlink" Target="http://academic.brooklyn.cuny.edu/english/melani/cs6/newwoman.html" TargetMode="External"/><Relationship Id="rId2" Type="http://schemas.openxmlformats.org/officeDocument/2006/relationships/hyperlink" Target="http://www.channel4.com/history/microsites/H/history/guide19/part10.html" TargetMode="Externa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en-US" dirty="0" smtClean="0"/>
              <a:t>                       Meritocracy</a:t>
            </a:r>
            <a:endParaRPr lang="cs-CZ" dirty="0"/>
          </a:p>
        </p:txBody>
      </p:sp>
      <p:sp>
        <p:nvSpPr>
          <p:cNvPr id="5" name="Zástupný symbol pro obsah 4"/>
          <p:cNvSpPr>
            <a:spLocks noGrp="1"/>
          </p:cNvSpPr>
          <p:nvPr>
            <p:ph sz="half" idx="2"/>
          </p:nvPr>
        </p:nvSpPr>
        <p:spPr>
          <a:xfrm>
            <a:off x="4820160" y="1600200"/>
            <a:ext cx="4171250" cy="4565104"/>
          </a:xfrm>
        </p:spPr>
        <p:txBody>
          <a:bodyPr>
            <a:normAutofit/>
          </a:bodyPr>
          <a:lstStyle/>
          <a:p>
            <a:r>
              <a:rPr lang="en-US" sz="1600" dirty="0" smtClean="0"/>
              <a:t>Michael Young (British sociologist)</a:t>
            </a:r>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r>
              <a:rPr lang="en-US" sz="1600" i="1" dirty="0" smtClean="0">
                <a:latin typeface="Albertus Extra Bold" panose="020E0802040304020204" pitchFamily="34" charset="0"/>
              </a:rPr>
              <a:t>"</a:t>
            </a:r>
            <a:r>
              <a:rPr lang="en-US" sz="1600" i="1" dirty="0">
                <a:latin typeface="Albertus Extra Bold" panose="020E0802040304020204" pitchFamily="34" charset="0"/>
              </a:rPr>
              <a:t>merit is equated with intelligence-plus-effort, its possessors are identified at an early age and selected for appropriate intensive education, and there is an obsession with quantification, test-scoring, and qualifications." </a:t>
            </a:r>
            <a:endParaRPr lang="en-US" sz="1600" i="1" dirty="0" smtClean="0">
              <a:latin typeface="Albertus Extra Bold" panose="020E0802040304020204" pitchFamily="34" charset="0"/>
            </a:endParaRPr>
          </a:p>
          <a:p>
            <a:r>
              <a:rPr lang="en-US" sz="1600" dirty="0" smtClean="0"/>
              <a:t>Danger of meritocracy – leads to elitism</a:t>
            </a:r>
            <a:endParaRPr lang="cs-CZ" dirty="0"/>
          </a:p>
        </p:txBody>
      </p:sp>
      <p:pic>
        <p:nvPicPr>
          <p:cNvPr id="2050" name="Picture 2" descr="http://youngfoundation.org/wp-content/uploads/2012/08/HISTORY-WEB.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292080" y="1916832"/>
            <a:ext cx="2885377" cy="1812811"/>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www.blackcommentator.com/196/196_images/196_meritocracy_pryzbla_1.gif"/>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rcRect/>
          <a:stretch>
            <a:fillRect/>
          </a:stretch>
        </p:blipFill>
        <p:spPr bwMode="auto">
          <a:xfrm>
            <a:off x="611560" y="1601652"/>
            <a:ext cx="3600400" cy="43204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822392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pPr algn="ctr"/>
            <a:r>
              <a:rPr lang="cs-CZ" dirty="0" err="1" smtClean="0"/>
              <a:t>The</a:t>
            </a:r>
            <a:r>
              <a:rPr lang="cs-CZ" dirty="0" smtClean="0"/>
              <a:t> </a:t>
            </a:r>
            <a:r>
              <a:rPr lang="cs-CZ" dirty="0" err="1" smtClean="0"/>
              <a:t>obsession</a:t>
            </a:r>
            <a:r>
              <a:rPr lang="cs-CZ" dirty="0" smtClean="0"/>
              <a:t> </a:t>
            </a:r>
            <a:r>
              <a:rPr lang="cs-CZ" dirty="0" err="1" smtClean="0"/>
              <a:t>with</a:t>
            </a:r>
            <a:r>
              <a:rPr lang="cs-CZ" dirty="0" smtClean="0"/>
              <a:t> </a:t>
            </a:r>
            <a:r>
              <a:rPr lang="cs-CZ" dirty="0" err="1" smtClean="0"/>
              <a:t>self-help</a:t>
            </a:r>
            <a:r>
              <a:rPr lang="cs-CZ" dirty="0" smtClean="0"/>
              <a:t> and </a:t>
            </a:r>
            <a:r>
              <a:rPr lang="cs-CZ" dirty="0" err="1" smtClean="0"/>
              <a:t>self-improvement</a:t>
            </a:r>
            <a:endParaRPr lang="cs-CZ" dirty="0"/>
          </a:p>
        </p:txBody>
      </p:sp>
      <p:sp>
        <p:nvSpPr>
          <p:cNvPr id="4" name="Zástupný symbol pro obsah 3"/>
          <p:cNvSpPr>
            <a:spLocks noGrp="1"/>
          </p:cNvSpPr>
          <p:nvPr>
            <p:ph sz="half" idx="2"/>
          </p:nvPr>
        </p:nvSpPr>
        <p:spPr/>
        <p:txBody>
          <a:bodyPr>
            <a:normAutofit fontScale="62500" lnSpcReduction="20000"/>
          </a:bodyPr>
          <a:lstStyle/>
          <a:p>
            <a:pPr marL="0" indent="0">
              <a:buNone/>
            </a:pPr>
            <a:r>
              <a:rPr lang="en-US" i="1" dirty="0" smtClean="0">
                <a:latin typeface="Albertus Extra Bold" panose="020E0802040304020204" pitchFamily="34" charset="0"/>
              </a:rPr>
              <a:t>“Heaven </a:t>
            </a:r>
            <a:r>
              <a:rPr lang="en-US" i="1" dirty="0">
                <a:latin typeface="Albertus Extra Bold" panose="020E0802040304020204" pitchFamily="34" charset="0"/>
              </a:rPr>
              <a:t>helps those who help </a:t>
            </a:r>
            <a:r>
              <a:rPr lang="en-US" i="1" dirty="0" err="1">
                <a:latin typeface="Albertus Extra Bold" panose="020E0802040304020204" pitchFamily="34" charset="0"/>
              </a:rPr>
              <a:t>thems</a:t>
            </a:r>
            <a:r>
              <a:rPr lang="cs-CZ" i="1" dirty="0"/>
              <a:t>e</a:t>
            </a:r>
            <a:r>
              <a:rPr lang="en-US" i="1" dirty="0" err="1" smtClean="0">
                <a:latin typeface="Albertus Extra Bold" panose="020E0802040304020204" pitchFamily="34" charset="0"/>
              </a:rPr>
              <a:t>lves</a:t>
            </a:r>
            <a:r>
              <a:rPr lang="en-US" i="1" dirty="0" smtClean="0">
                <a:latin typeface="Albertus Extra Bold" panose="020E0802040304020204" pitchFamily="34" charset="0"/>
              </a:rPr>
              <a:t>”</a:t>
            </a:r>
            <a:r>
              <a:rPr lang="cs-CZ" i="1" dirty="0" smtClean="0"/>
              <a:t> </a:t>
            </a:r>
            <a:r>
              <a:rPr lang="en-US" i="1" dirty="0">
                <a:latin typeface="Albertus Extra Bold" panose="020E0802040304020204" pitchFamily="34" charset="0"/>
              </a:rPr>
              <a:t>is a well-tried maxim, embodying in a </a:t>
            </a:r>
            <a:r>
              <a:rPr lang="en-US" i="1" dirty="0" smtClean="0">
                <a:latin typeface="Albertus Extra Bold" panose="020E0802040304020204" pitchFamily="34" charset="0"/>
              </a:rPr>
              <a:t>small </a:t>
            </a:r>
            <a:r>
              <a:rPr lang="en-US" i="1" dirty="0">
                <a:latin typeface="Albertus Extra Bold" panose="020E0802040304020204" pitchFamily="34" charset="0"/>
              </a:rPr>
              <a:t>compass the results of vast human experience. The spirit of self-help is the </a:t>
            </a:r>
            <a:r>
              <a:rPr lang="en-US" i="1" dirty="0" smtClean="0">
                <a:latin typeface="Albertus Extra Bold" panose="020E0802040304020204" pitchFamily="34" charset="0"/>
              </a:rPr>
              <a:t>root </a:t>
            </a:r>
            <a:r>
              <a:rPr lang="en-US" i="1" dirty="0">
                <a:latin typeface="Albertus Extra Bold" panose="020E0802040304020204" pitchFamily="34" charset="0"/>
              </a:rPr>
              <a:t>of all genuine growth in the individual; and, exhibited in the lives of many, it </a:t>
            </a:r>
            <a:r>
              <a:rPr lang="en-US" i="1" dirty="0" smtClean="0">
                <a:latin typeface="Albertus Extra Bold" panose="020E0802040304020204" pitchFamily="34" charset="0"/>
              </a:rPr>
              <a:t>constitutes </a:t>
            </a:r>
            <a:r>
              <a:rPr lang="en-US" i="1" dirty="0">
                <a:latin typeface="Albertus Extra Bold" panose="020E0802040304020204" pitchFamily="34" charset="0"/>
              </a:rPr>
              <a:t>the true source of national </a:t>
            </a:r>
            <a:r>
              <a:rPr lang="en-US" i="1" dirty="0" err="1">
                <a:latin typeface="Albertus Extra Bold" panose="020E0802040304020204" pitchFamily="34" charset="0"/>
              </a:rPr>
              <a:t>vigour</a:t>
            </a:r>
            <a:r>
              <a:rPr lang="en-US" i="1" dirty="0">
                <a:latin typeface="Albertus Extra Bold" panose="020E0802040304020204" pitchFamily="34" charset="0"/>
              </a:rPr>
              <a:t> and strength. Help from without is </a:t>
            </a:r>
            <a:r>
              <a:rPr lang="en-US" i="1" dirty="0" smtClean="0">
                <a:latin typeface="Albertus Extra Bold" panose="020E0802040304020204" pitchFamily="34" charset="0"/>
              </a:rPr>
              <a:t>often </a:t>
            </a:r>
            <a:r>
              <a:rPr lang="en-US" i="1" dirty="0">
                <a:latin typeface="Albertus Extra Bold" panose="020E0802040304020204" pitchFamily="34" charset="0"/>
              </a:rPr>
              <a:t>enfeebling in its effects, but help from within invariably invigorates. </a:t>
            </a:r>
            <a:r>
              <a:rPr lang="en-US" i="1" dirty="0" smtClean="0">
                <a:latin typeface="Albertus Extra Bold" panose="020E0802040304020204" pitchFamily="34" charset="0"/>
              </a:rPr>
              <a:t>What-ever </a:t>
            </a:r>
            <a:r>
              <a:rPr lang="en-US" i="1" dirty="0">
                <a:latin typeface="Albertus Extra Bold" panose="020E0802040304020204" pitchFamily="34" charset="0"/>
              </a:rPr>
              <a:t>is done FOR men or classes, to a certain extent takes away the stimulus and </a:t>
            </a:r>
            <a:r>
              <a:rPr lang="en-US" i="1" dirty="0" smtClean="0">
                <a:latin typeface="Albertus Extra Bold" panose="020E0802040304020204" pitchFamily="34" charset="0"/>
              </a:rPr>
              <a:t>necessity </a:t>
            </a:r>
            <a:r>
              <a:rPr lang="en-US" i="1" dirty="0">
                <a:latin typeface="Albertus Extra Bold" panose="020E0802040304020204" pitchFamily="34" charset="0"/>
              </a:rPr>
              <a:t>of doing for themselves; and where men are subjected to over-guidance </a:t>
            </a:r>
            <a:r>
              <a:rPr lang="en-US" i="1" dirty="0" smtClean="0">
                <a:latin typeface="Albertus Extra Bold" panose="020E0802040304020204" pitchFamily="34" charset="0"/>
              </a:rPr>
              <a:t>and </a:t>
            </a:r>
            <a:r>
              <a:rPr lang="en-US" i="1" dirty="0">
                <a:latin typeface="Albertus Extra Bold" panose="020E0802040304020204" pitchFamily="34" charset="0"/>
              </a:rPr>
              <a:t>over- government, the inevitable tendency is to render them comparatively </a:t>
            </a:r>
            <a:r>
              <a:rPr lang="en-US" i="1" dirty="0" smtClean="0">
                <a:latin typeface="Albertus Extra Bold" panose="020E0802040304020204" pitchFamily="34" charset="0"/>
              </a:rPr>
              <a:t>helpless</a:t>
            </a:r>
            <a:r>
              <a:rPr lang="cs-CZ" i="1" dirty="0" smtClean="0"/>
              <a:t>.</a:t>
            </a:r>
            <a:endParaRPr lang="en-US" i="1" dirty="0">
              <a:latin typeface="Albertus Extra Bold" panose="020E0802040304020204" pitchFamily="34" charset="0"/>
            </a:endParaRPr>
          </a:p>
          <a:p>
            <a:endParaRPr lang="cs-CZ" dirty="0"/>
          </a:p>
        </p:txBody>
      </p:sp>
      <p:pic>
        <p:nvPicPr>
          <p:cNvPr id="1026" name="Picture 2" descr="http://theschooloflife.typepad.com/.a/6a00e55315ea9088330120a6d7440c970b-pi"/>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971600" y="1600200"/>
            <a:ext cx="3074712" cy="41113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706934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			John </a:t>
            </a:r>
            <a:r>
              <a:rPr lang="cs-CZ" dirty="0" err="1" smtClean="0"/>
              <a:t>Stuart</a:t>
            </a:r>
            <a:r>
              <a:rPr lang="cs-CZ" dirty="0" smtClean="0"/>
              <a:t> </a:t>
            </a:r>
            <a:r>
              <a:rPr lang="cs-CZ" dirty="0" err="1" smtClean="0"/>
              <a:t>Mill</a:t>
            </a:r>
            <a:endParaRPr lang="cs-CZ" dirty="0"/>
          </a:p>
        </p:txBody>
      </p:sp>
      <p:sp>
        <p:nvSpPr>
          <p:cNvPr id="4" name="Zástupný symbol pro obsah 3"/>
          <p:cNvSpPr>
            <a:spLocks noGrp="1"/>
          </p:cNvSpPr>
          <p:nvPr>
            <p:ph sz="half" idx="2"/>
          </p:nvPr>
        </p:nvSpPr>
        <p:spPr/>
        <p:txBody>
          <a:bodyPr>
            <a:normAutofit fontScale="47500" lnSpcReduction="20000"/>
          </a:bodyPr>
          <a:lstStyle/>
          <a:p>
            <a:r>
              <a:rPr lang="cs-CZ" dirty="0"/>
              <a:t>I</a:t>
            </a:r>
            <a:r>
              <a:rPr lang="en-US" dirty="0" smtClean="0"/>
              <a:t>n </a:t>
            </a:r>
            <a:r>
              <a:rPr lang="en-US" dirty="0"/>
              <a:t>normative </a:t>
            </a:r>
            <a:r>
              <a:rPr lang="en-US" dirty="0">
                <a:hlinkClick r:id="rId2"/>
              </a:rPr>
              <a:t>ethics</a:t>
            </a:r>
            <a:r>
              <a:rPr lang="en-US" dirty="0"/>
              <a:t>, a tradition stemming from the late 18th- and 19th-century English philosophers and economists </a:t>
            </a:r>
            <a:r>
              <a:rPr lang="en-US" dirty="0">
                <a:hlinkClick r:id="rId3"/>
              </a:rPr>
              <a:t>Jeremy Bentham</a:t>
            </a:r>
            <a:r>
              <a:rPr lang="en-US" dirty="0"/>
              <a:t> and </a:t>
            </a:r>
            <a:r>
              <a:rPr lang="en-US" dirty="0">
                <a:hlinkClick r:id="rId4"/>
              </a:rPr>
              <a:t>John Stuart Mill</a:t>
            </a:r>
            <a:r>
              <a:rPr lang="en-US" dirty="0"/>
              <a:t> that an action is right if it tends to promote </a:t>
            </a:r>
            <a:r>
              <a:rPr lang="en-US" dirty="0">
                <a:hlinkClick r:id="rId5"/>
              </a:rPr>
              <a:t>happiness</a:t>
            </a:r>
            <a:r>
              <a:rPr lang="en-US" dirty="0"/>
              <a:t> and wrong if it tends to produce the reverse of happiness—not just the happiness of the performer of the action but also that of everyone affected by it. Such a theory is in opposition to </a:t>
            </a:r>
            <a:r>
              <a:rPr lang="en-US" dirty="0">
                <a:hlinkClick r:id="rId6"/>
              </a:rPr>
              <a:t>egoism</a:t>
            </a:r>
            <a:r>
              <a:rPr lang="en-US" dirty="0"/>
              <a:t>, the view that a person should pursue his own self-interest, even at the expense of others, and to any ethical theory that regards some acts or types of acts as right or wrong independently of their consequences. Utilitarianism also differs from ethical theories that make the rightness or wrongness of an act dependent upon the motive of the agent; for, according to the Utilitarian, it is possible for the right thing to be done from a bad motive.</a:t>
            </a:r>
            <a:br>
              <a:rPr lang="en-US" dirty="0"/>
            </a:br>
            <a:endParaRPr lang="en-US" dirty="0"/>
          </a:p>
          <a:p>
            <a:r>
              <a:rPr lang="en-US" b="1" dirty="0"/>
              <a:t>The nature of Utilitarianism </a:t>
            </a:r>
          </a:p>
          <a:p>
            <a:r>
              <a:rPr lang="en-US" dirty="0"/>
              <a:t>Utilitarianism is an effort to provide an answer to the practical question “What ought a man to do?” Its answer is that he ought to act so as to produce the best consequences possible.</a:t>
            </a:r>
          </a:p>
          <a:p>
            <a:endParaRPr lang="cs-CZ" dirty="0" smtClean="0"/>
          </a:p>
          <a:p>
            <a:r>
              <a:rPr lang="cs-CZ" sz="1700" dirty="0"/>
              <a:t>https://www.utilitarianism.com/utilitarianism.html</a:t>
            </a:r>
          </a:p>
        </p:txBody>
      </p:sp>
      <p:pic>
        <p:nvPicPr>
          <p:cNvPr id="1026" name="Picture 2"/>
          <p:cNvPicPr>
            <a:picLocks noGrp="1" noChangeAspect="1" noChangeArrowheads="1"/>
          </p:cNvPicPr>
          <p:nvPr>
            <p:ph sz="half" idx="1"/>
          </p:nvPr>
        </p:nvPicPr>
        <p:blipFill>
          <a:blip r:embed="rId7">
            <a:extLst>
              <a:ext uri="{28A0092B-C50C-407E-A947-70E740481C1C}">
                <a14:useLocalDpi xmlns:a14="http://schemas.microsoft.com/office/drawing/2010/main" val="0"/>
              </a:ext>
            </a:extLst>
          </a:blip>
          <a:srcRect/>
          <a:stretch>
            <a:fillRect/>
          </a:stretch>
        </p:blipFill>
        <p:spPr bwMode="auto">
          <a:xfrm>
            <a:off x="323528" y="2276872"/>
            <a:ext cx="4191000" cy="19442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817336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en-US" dirty="0" smtClean="0"/>
              <a:t>                   Octavia Hill</a:t>
            </a:r>
            <a:endParaRPr lang="cs-CZ" dirty="0"/>
          </a:p>
        </p:txBody>
      </p:sp>
      <p:sp>
        <p:nvSpPr>
          <p:cNvPr id="4" name="Zástupný symbol pro obsah 3"/>
          <p:cNvSpPr>
            <a:spLocks noGrp="1"/>
          </p:cNvSpPr>
          <p:nvPr>
            <p:ph sz="half" idx="2"/>
          </p:nvPr>
        </p:nvSpPr>
        <p:spPr>
          <a:xfrm>
            <a:off x="4737792" y="1412776"/>
            <a:ext cx="4343400" cy="5112568"/>
          </a:xfrm>
        </p:spPr>
        <p:txBody>
          <a:bodyPr>
            <a:normAutofit fontScale="92500" lnSpcReduction="20000"/>
          </a:bodyPr>
          <a:lstStyle/>
          <a:p>
            <a:r>
              <a:rPr lang="en-US" sz="1800" dirty="0" smtClean="0"/>
              <a:t>Campaigner for better housing for the poor (not based on state help but on charity with private participation)</a:t>
            </a:r>
          </a:p>
          <a:p>
            <a:r>
              <a:rPr lang="en-US" sz="1800" dirty="0" smtClean="0"/>
              <a:t>Social responsibility required of the tenants; regular visitations on the occasion of rent collection – a form of social work</a:t>
            </a:r>
          </a:p>
          <a:p>
            <a:r>
              <a:rPr lang="en-US" sz="1800" dirty="0" smtClean="0"/>
              <a:t>Founder of National Trust </a:t>
            </a:r>
          </a:p>
          <a:p>
            <a:pPr lvl="1"/>
            <a:r>
              <a:rPr lang="en-US" sz="2100" dirty="0" smtClean="0"/>
              <a:t>Idea – places of historic and natural beauty should be available to all</a:t>
            </a:r>
          </a:p>
          <a:p>
            <a:r>
              <a:rPr lang="en-US" sz="2100" dirty="0" smtClean="0"/>
              <a:t>Campaigner for open spaces for </a:t>
            </a:r>
            <a:r>
              <a:rPr lang="en-US" sz="2100" dirty="0"/>
              <a:t>urban </a:t>
            </a:r>
            <a:r>
              <a:rPr lang="en-US" sz="2100" dirty="0" smtClean="0"/>
              <a:t>dwellers: ‘</a:t>
            </a:r>
            <a:r>
              <a:rPr lang="en-US" sz="2100" i="1" dirty="0"/>
              <a:t>a few acres where the hill top enables the Londoner to rise above the smoke, to feel a refreshing air for a little time and to see the sun setting in </a:t>
            </a:r>
            <a:r>
              <a:rPr lang="en-US" sz="2100" i="1" dirty="0" err="1"/>
              <a:t>coloured</a:t>
            </a:r>
            <a:r>
              <a:rPr lang="en-US" sz="2100" i="1" dirty="0"/>
              <a:t> glory which abounds so in the Earth God </a:t>
            </a:r>
            <a:r>
              <a:rPr lang="en-US" sz="2100" i="1" dirty="0" smtClean="0"/>
              <a:t>made</a:t>
            </a:r>
            <a:r>
              <a:rPr lang="en-US" sz="2100" dirty="0" smtClean="0"/>
              <a:t>.’</a:t>
            </a:r>
            <a:endParaRPr lang="cs-CZ" sz="2100" dirty="0" smtClean="0"/>
          </a:p>
          <a:p>
            <a:r>
              <a:rPr lang="cs-CZ" sz="2100" dirty="0" err="1" smtClean="0"/>
              <a:t>Author</a:t>
            </a:r>
            <a:r>
              <a:rPr lang="cs-CZ" sz="2100" dirty="0" smtClean="0"/>
              <a:t> </a:t>
            </a:r>
            <a:r>
              <a:rPr lang="cs-CZ" sz="2100" dirty="0" err="1" smtClean="0"/>
              <a:t>of</a:t>
            </a:r>
            <a:r>
              <a:rPr lang="cs-CZ" sz="2100" dirty="0" smtClean="0"/>
              <a:t> </a:t>
            </a:r>
            <a:r>
              <a:rPr lang="cs-CZ" sz="2100" dirty="0" err="1" smtClean="0"/>
              <a:t>the</a:t>
            </a:r>
            <a:r>
              <a:rPr lang="cs-CZ" sz="2100" dirty="0" smtClean="0"/>
              <a:t> term „green </a:t>
            </a:r>
            <a:r>
              <a:rPr lang="cs-CZ" sz="2100" dirty="0" err="1" smtClean="0"/>
              <a:t>belt</a:t>
            </a:r>
            <a:r>
              <a:rPr lang="cs-CZ" sz="2100" dirty="0" smtClean="0"/>
              <a:t>“</a:t>
            </a:r>
            <a:endParaRPr lang="en-US" sz="2100" dirty="0" smtClean="0"/>
          </a:p>
        </p:txBody>
      </p:sp>
      <p:pic>
        <p:nvPicPr>
          <p:cNvPr id="3074" name="Picture 2" descr="Pastel drawing of Octavia Hill"/>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590872" y="1483773"/>
            <a:ext cx="3672408" cy="2238547"/>
          </a:xfrm>
          <a:prstGeom prst="rect">
            <a:avLst/>
          </a:prstGeom>
          <a:noFill/>
          <a:extLst>
            <a:ext uri="{909E8E84-426E-40DD-AFC4-6F175D3DCCD1}">
              <a14:hiddenFill xmlns:a14="http://schemas.microsoft.com/office/drawing/2010/main">
                <a:solidFill>
                  <a:srgbClr val="FFFFFF"/>
                </a:solidFill>
              </a14:hiddenFill>
            </a:ext>
          </a:extLst>
        </p:spPr>
      </p:pic>
      <p:sp>
        <p:nvSpPr>
          <p:cNvPr id="5" name="Obdélník 4"/>
          <p:cNvSpPr/>
          <p:nvPr/>
        </p:nvSpPr>
        <p:spPr>
          <a:xfrm>
            <a:off x="822718" y="3973136"/>
            <a:ext cx="3406152" cy="2862322"/>
          </a:xfrm>
          <a:prstGeom prst="rect">
            <a:avLst/>
          </a:prstGeom>
        </p:spPr>
        <p:txBody>
          <a:bodyPr wrap="square">
            <a:spAutoFit/>
          </a:bodyPr>
          <a:lstStyle/>
          <a:p>
            <a:r>
              <a:rPr lang="en-US" i="1" dirty="0" smtClean="0"/>
              <a:t>In </a:t>
            </a:r>
            <a:r>
              <a:rPr lang="en-US" i="1" dirty="0"/>
              <a:t>addition to founding the Trust, she was one of the greatest social entrepreneurs in British history. From  housing to philanthropy, arts policy to feminism, welfare reform to conservation, her legacy is all around us and, what is more, in current times, it is coming back into fashion.</a:t>
            </a:r>
            <a:endParaRPr lang="cs-CZ" i="1" dirty="0"/>
          </a:p>
        </p:txBody>
      </p:sp>
    </p:spTree>
    <p:extLst>
      <p:ext uri="{BB962C8B-B14F-4D97-AF65-F5344CB8AC3E}">
        <p14:creationId xmlns:p14="http://schemas.microsoft.com/office/powerpoint/2010/main" val="10573065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		</a:t>
            </a:r>
            <a:r>
              <a:rPr lang="cs-CZ" dirty="0" err="1" smtClean="0"/>
              <a:t>Changes</a:t>
            </a:r>
            <a:r>
              <a:rPr lang="cs-CZ" dirty="0" smtClean="0"/>
              <a:t> in </a:t>
            </a:r>
            <a:r>
              <a:rPr lang="cs-CZ" dirty="0" err="1" smtClean="0"/>
              <a:t>housing</a:t>
            </a:r>
            <a:endParaRPr lang="cs-CZ" dirty="0"/>
          </a:p>
        </p:txBody>
      </p:sp>
      <p:pic>
        <p:nvPicPr>
          <p:cNvPr id="1026" name="Picture 2" descr="Market Court, Kensington, c1865 © Historic England"/>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709612" y="1916832"/>
            <a:ext cx="3381375" cy="432048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Paradise (now Garbutt) Place, Kensington"/>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4641312" y="1844824"/>
            <a:ext cx="4343400" cy="43924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92410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		</a:t>
            </a:r>
            <a:r>
              <a:rPr lang="cs-CZ" dirty="0" err="1" smtClean="0"/>
              <a:t>Salvation</a:t>
            </a:r>
            <a:r>
              <a:rPr lang="cs-CZ" dirty="0" smtClean="0"/>
              <a:t> </a:t>
            </a:r>
            <a:r>
              <a:rPr lang="cs-CZ" dirty="0" err="1" smtClean="0"/>
              <a:t>army</a:t>
            </a:r>
            <a:endParaRPr lang="cs-CZ" dirty="0"/>
          </a:p>
        </p:txBody>
      </p:sp>
      <p:sp>
        <p:nvSpPr>
          <p:cNvPr id="4" name="Zástupný symbol pro obsah 3"/>
          <p:cNvSpPr>
            <a:spLocks noGrp="1"/>
          </p:cNvSpPr>
          <p:nvPr>
            <p:ph sz="half" idx="2"/>
          </p:nvPr>
        </p:nvSpPr>
        <p:spPr/>
        <p:txBody>
          <a:bodyPr>
            <a:normAutofit fontScale="47500" lnSpcReduction="20000"/>
          </a:bodyPr>
          <a:lstStyle/>
          <a:p>
            <a:r>
              <a:rPr lang="en-US" dirty="0"/>
              <a:t>William Booth and Salvation Army (1865)</a:t>
            </a:r>
          </a:p>
          <a:p>
            <a:pPr lvl="1"/>
            <a:r>
              <a:rPr lang="en-US" dirty="0"/>
              <a:t>refused to distinguish between deserving and </a:t>
            </a:r>
            <a:r>
              <a:rPr lang="en-US" dirty="0" smtClean="0"/>
              <a:t>undeserving poor</a:t>
            </a:r>
            <a:r>
              <a:rPr lang="en-US" dirty="0"/>
              <a:t>; all worthy of help</a:t>
            </a:r>
            <a:endParaRPr lang="cs-CZ" dirty="0"/>
          </a:p>
          <a:p>
            <a:pPr marL="0" indent="0">
              <a:buNone/>
            </a:pPr>
            <a:endParaRPr lang="en-US" dirty="0" smtClean="0"/>
          </a:p>
          <a:p>
            <a:r>
              <a:rPr lang="en-US" dirty="0" smtClean="0"/>
              <a:t>“In </a:t>
            </a:r>
            <a:r>
              <a:rPr lang="en-US" dirty="0"/>
              <a:t>the East End of London, revivalist preacher William Booth and his wife Catherine establish the Christian Mission, later known as the Salvation Army. Determined to wage war against the evils of poverty and religious indifference with military efficiency, Booth modeled his Methodist sect after the British army, labeling uniformed ministers as "officers" and new members as "recruits."</a:t>
            </a:r>
          </a:p>
          <a:p>
            <a:r>
              <a:rPr lang="en-US" dirty="0"/>
              <a:t>The Christian Mission, in which women were given ranks equal with men, launched "campaigns" into London's most forsaken neighborhoods. Soup kitchens were the first in a long line of various projects designed to provide physical and spiritual assistance to the destitute. In the early years, many in Britain were critical of the Christian Mission and its tactics, and the members were often subjected to fines and imprisonment as breakers of the peace</a:t>
            </a:r>
            <a:r>
              <a:rPr lang="en-US" dirty="0" smtClean="0"/>
              <a:t>.”</a:t>
            </a:r>
            <a:endParaRPr lang="en-US" dirty="0"/>
          </a:p>
          <a:p>
            <a:r>
              <a:rPr lang="cs-CZ" sz="1500" dirty="0"/>
              <a:t>http://www.history.com/this-day-in-history/salvation-army-founded</a:t>
            </a:r>
          </a:p>
        </p:txBody>
      </p:sp>
      <p:pic>
        <p:nvPicPr>
          <p:cNvPr id="1026" name="Picture 2" descr="http://images.fineartamerica.com/images-medium-large/berlin-salvation-army-granger.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5536" y="1298448"/>
            <a:ext cx="3240360" cy="252028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www.frederiksamuel.com/blog/images/salvation_army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3608" y="3429000"/>
            <a:ext cx="3408313" cy="29911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85203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en-US" dirty="0" smtClean="0"/>
              <a:t>Thomas </a:t>
            </a:r>
            <a:r>
              <a:rPr lang="en-US" dirty="0" err="1" smtClean="0"/>
              <a:t>Barnardo</a:t>
            </a:r>
            <a:r>
              <a:rPr lang="en-US" dirty="0" smtClean="0"/>
              <a:t> and his homes</a:t>
            </a:r>
            <a:endParaRPr lang="cs-CZ" dirty="0"/>
          </a:p>
        </p:txBody>
      </p:sp>
      <p:sp>
        <p:nvSpPr>
          <p:cNvPr id="3" name="Zástupný symbol pro obsah 2"/>
          <p:cNvSpPr>
            <a:spLocks noGrp="1"/>
          </p:cNvSpPr>
          <p:nvPr>
            <p:ph sz="half" idx="1"/>
          </p:nvPr>
        </p:nvSpPr>
        <p:spPr/>
        <p:txBody>
          <a:bodyPr>
            <a:normAutofit fontScale="92500" lnSpcReduction="20000"/>
          </a:bodyPr>
          <a:lstStyle/>
          <a:p>
            <a:r>
              <a:rPr lang="en-US" dirty="0" smtClean="0"/>
              <a:t>Thomas </a:t>
            </a:r>
            <a:r>
              <a:rPr lang="en-US" dirty="0" err="1" smtClean="0"/>
              <a:t>Barnardo</a:t>
            </a:r>
            <a:endParaRPr lang="en-US" dirty="0" smtClean="0"/>
          </a:p>
          <a:p>
            <a:pPr lvl="1"/>
            <a:r>
              <a:rPr lang="en-US" dirty="0" smtClean="0"/>
              <a:t>Charity campaigner for destitute children</a:t>
            </a:r>
          </a:p>
          <a:p>
            <a:pPr lvl="1"/>
            <a:r>
              <a:rPr lang="en-US" dirty="0" smtClean="0"/>
              <a:t>Built children’s homes with the aim to feed, clothe and educate children</a:t>
            </a:r>
          </a:p>
          <a:p>
            <a:pPr lvl="1"/>
            <a:r>
              <a:rPr lang="en-US" dirty="0" smtClean="0"/>
              <a:t>Many of those rescued by him later migrated to the colonies &gt; became successful</a:t>
            </a:r>
          </a:p>
          <a:p>
            <a:pPr lvl="1"/>
            <a:r>
              <a:rPr lang="en-US" dirty="0" smtClean="0"/>
              <a:t>100,000 children saved to this day</a:t>
            </a:r>
          </a:p>
          <a:p>
            <a:pPr lvl="1"/>
            <a:r>
              <a:rPr lang="en-US" dirty="0" smtClean="0"/>
              <a:t>Famous for the before/after photos</a:t>
            </a:r>
          </a:p>
        </p:txBody>
      </p:sp>
      <p:pic>
        <p:nvPicPr>
          <p:cNvPr id="2050" name="Picture 2" descr="http://upload.wikimedia.org/wikipedia/commons/8/8a/Barnados_1931.jpg"/>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4703540" y="1600200"/>
            <a:ext cx="2071116" cy="1944216"/>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s://chameleonfire1.files.wordpress.com/2011/12/img_0219.jpg?w=320&amp;h=23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36096" y="3846168"/>
            <a:ext cx="3048000" cy="2276475"/>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http://www.intercol.co.uk/wp-content/uploads/barnardo.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64288" y="1470123"/>
            <a:ext cx="1590675" cy="21336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920800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en-US" dirty="0" smtClean="0"/>
              <a:t>Pioneers of nursing: Florence nightingale and </a:t>
            </a:r>
            <a:r>
              <a:rPr lang="en-US" dirty="0" err="1" smtClean="0"/>
              <a:t>mary</a:t>
            </a:r>
            <a:r>
              <a:rPr lang="en-US" dirty="0" smtClean="0"/>
              <a:t> </a:t>
            </a:r>
            <a:r>
              <a:rPr lang="en-US" dirty="0" err="1" smtClean="0"/>
              <a:t>seacole</a:t>
            </a:r>
            <a:endParaRPr lang="cs-CZ" dirty="0"/>
          </a:p>
        </p:txBody>
      </p:sp>
      <p:pic>
        <p:nvPicPr>
          <p:cNvPr id="4098" name="Picture 2" descr="http://www.mylearning.org/learning/mary-seacole/Mary%20Seacole.jpg"/>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4800600" y="1714003"/>
            <a:ext cx="4343400" cy="3744416"/>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http://exploringtheheart.files.wordpress.com/2011/03/florence_nightingale.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36162" y="1714003"/>
            <a:ext cx="3336305" cy="2235546"/>
          </a:xfrm>
          <a:prstGeom prst="rect">
            <a:avLst/>
          </a:prstGeom>
          <a:noFill/>
          <a:extLst>
            <a:ext uri="{909E8E84-426E-40DD-AFC4-6F175D3DCCD1}">
              <a14:hiddenFill xmlns:a14="http://schemas.microsoft.com/office/drawing/2010/main">
                <a:solidFill>
                  <a:srgbClr val="FFFFFF"/>
                </a:solidFill>
              </a14:hiddenFill>
            </a:ext>
          </a:extLst>
        </p:spPr>
      </p:pic>
      <p:pic>
        <p:nvPicPr>
          <p:cNvPr id="4104" name="Picture 8" descr="http://i.telegraph.co.uk/multimedia/archive/01695/florence_1695069c.jpg"/>
          <p:cNvPicPr>
            <a:picLocks noGrp="1" noChangeAspect="1" noChangeArrowheads="1"/>
          </p:cNvPicPr>
          <p:nvPr>
            <p:ph sz="half" idx="1"/>
          </p:nvPr>
        </p:nvPicPr>
        <p:blipFill>
          <a:blip r:embed="rId4">
            <a:extLst>
              <a:ext uri="{28A0092B-C50C-407E-A947-70E740481C1C}">
                <a14:useLocalDpi xmlns:a14="http://schemas.microsoft.com/office/drawing/2010/main" val="0"/>
              </a:ext>
            </a:extLst>
          </a:blip>
          <a:srcRect/>
          <a:stretch>
            <a:fillRect/>
          </a:stretch>
        </p:blipFill>
        <p:spPr bwMode="auto">
          <a:xfrm>
            <a:off x="336162" y="4581128"/>
            <a:ext cx="3515780" cy="18360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903088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cs-CZ" dirty="0" smtClean="0"/>
              <a:t>Charles </a:t>
            </a:r>
            <a:r>
              <a:rPr lang="cs-CZ" dirty="0" err="1" smtClean="0"/>
              <a:t>Booth</a:t>
            </a:r>
            <a:r>
              <a:rPr lang="cs-CZ" dirty="0" smtClean="0"/>
              <a:t> – </a:t>
            </a:r>
            <a:r>
              <a:rPr lang="cs-CZ" dirty="0" err="1" smtClean="0"/>
              <a:t>origins</a:t>
            </a:r>
            <a:r>
              <a:rPr lang="cs-CZ" dirty="0" smtClean="0"/>
              <a:t> </a:t>
            </a:r>
            <a:r>
              <a:rPr lang="cs-CZ" dirty="0" err="1" smtClean="0"/>
              <a:t>of</a:t>
            </a:r>
            <a:r>
              <a:rPr lang="cs-CZ" dirty="0" smtClean="0"/>
              <a:t> </a:t>
            </a:r>
            <a:r>
              <a:rPr lang="cs-CZ" dirty="0" err="1" smtClean="0"/>
              <a:t>social</a:t>
            </a:r>
            <a:r>
              <a:rPr lang="cs-CZ" dirty="0" smtClean="0"/>
              <a:t> </a:t>
            </a:r>
            <a:r>
              <a:rPr lang="cs-CZ" dirty="0" err="1" smtClean="0"/>
              <a:t>research</a:t>
            </a:r>
            <a:endParaRPr lang="cs-CZ" dirty="0"/>
          </a:p>
        </p:txBody>
      </p:sp>
      <p:pic>
        <p:nvPicPr>
          <p:cNvPr id="2050" name="Picture 2"/>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395536" y="1700808"/>
            <a:ext cx="3048000" cy="32495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3" name="Picture 5"/>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5037634" y="4869160"/>
            <a:ext cx="3619500" cy="10191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5" name="Picture 7" descr="Výsledek obrázku pro Life and labour in Londo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73445" y="1268760"/>
            <a:ext cx="4191000" cy="3143250"/>
          </a:xfrm>
          <a:prstGeom prst="rect">
            <a:avLst/>
          </a:prstGeom>
          <a:noFill/>
          <a:extLst>
            <a:ext uri="{909E8E84-426E-40DD-AFC4-6F175D3DCCD1}">
              <a14:hiddenFill xmlns:a14="http://schemas.microsoft.com/office/drawing/2010/main">
                <a:solidFill>
                  <a:srgbClr val="FFFFFF"/>
                </a:solidFill>
              </a14:hiddenFill>
            </a:ext>
          </a:extLst>
        </p:spPr>
      </p:pic>
      <p:pic>
        <p:nvPicPr>
          <p:cNvPr id="2057" name="Picture 9" descr="Výsledek obrázku pro Life and labour in London"/>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55776" y="4005063"/>
            <a:ext cx="1714500" cy="27241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553062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0" y="1412776"/>
            <a:ext cx="8458200" cy="1222375"/>
          </a:xfrm>
        </p:spPr>
        <p:txBody>
          <a:bodyPr/>
          <a:lstStyle/>
          <a:p>
            <a:r>
              <a:rPr lang="cs-CZ" dirty="0" smtClean="0"/>
              <a:t>           </a:t>
            </a:r>
            <a:r>
              <a:rPr lang="cs-CZ" dirty="0" err="1" smtClean="0"/>
              <a:t>Images</a:t>
            </a:r>
            <a:r>
              <a:rPr lang="cs-CZ" dirty="0" smtClean="0"/>
              <a:t> </a:t>
            </a:r>
            <a:r>
              <a:rPr lang="cs-CZ" dirty="0" err="1" smtClean="0"/>
              <a:t>of</a:t>
            </a:r>
            <a:r>
              <a:rPr lang="cs-CZ" dirty="0" smtClean="0"/>
              <a:t> </a:t>
            </a:r>
            <a:r>
              <a:rPr lang="cs-CZ" dirty="0" err="1" smtClean="0"/>
              <a:t>Victorian</a:t>
            </a:r>
            <a:r>
              <a:rPr lang="cs-CZ" dirty="0" smtClean="0"/>
              <a:t> </a:t>
            </a:r>
            <a:r>
              <a:rPr lang="cs-CZ" dirty="0" err="1" smtClean="0"/>
              <a:t>Women</a:t>
            </a:r>
            <a:endParaRPr lang="cs-CZ" dirty="0"/>
          </a:p>
        </p:txBody>
      </p:sp>
      <p:pic>
        <p:nvPicPr>
          <p:cNvPr id="1026" name="Picture 2"/>
          <p:cNvPicPr>
            <a:picLocks noChangeAspect="1" noChangeArrowheads="1"/>
          </p:cNvPicPr>
          <p:nvPr/>
        </p:nvPicPr>
        <p:blipFill>
          <a:blip r:embed="rId2" cstate="print"/>
          <a:srcRect/>
          <a:stretch>
            <a:fillRect/>
          </a:stretch>
        </p:blipFill>
        <p:spPr bwMode="auto">
          <a:xfrm>
            <a:off x="1763688" y="2492896"/>
            <a:ext cx="5040560" cy="3830826"/>
          </a:xfrm>
          <a:prstGeom prst="rect">
            <a:avLst/>
          </a:prstGeom>
          <a:noFill/>
          <a:ln w="9525">
            <a:noFill/>
            <a:miter lim="800000"/>
            <a:headEnd/>
            <a:tailEnd/>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p:cNvPicPr>
            <a:picLocks noGrp="1" noChangeAspect="1" noChangeArrowheads="1"/>
          </p:cNvPicPr>
          <p:nvPr>
            <p:ph type="pic" idx="1"/>
          </p:nvPr>
        </p:nvPicPr>
        <p:blipFill>
          <a:blip r:embed="rId2" cstate="print"/>
          <a:srcRect t="21800" b="21800"/>
          <a:stretch>
            <a:fillRect/>
          </a:stretch>
        </p:blipFill>
        <p:spPr bwMode="auto">
          <a:xfrm>
            <a:off x="2343179" y="836712"/>
            <a:ext cx="6045245" cy="4396542"/>
          </a:xfrm>
          <a:prstGeom prst="rect">
            <a:avLst/>
          </a:prstGeom>
          <a:noFill/>
          <a:ln w="9525">
            <a:noFill/>
            <a:miter lim="800000"/>
            <a:headEnd/>
            <a:tailEnd/>
          </a:ln>
        </p:spPr>
      </p:pic>
      <p:sp>
        <p:nvSpPr>
          <p:cNvPr id="5" name="Nadpis 4"/>
          <p:cNvSpPr>
            <a:spLocks noGrp="1"/>
          </p:cNvSpPr>
          <p:nvPr>
            <p:ph type="title"/>
          </p:nvPr>
        </p:nvSpPr>
        <p:spPr/>
        <p:txBody>
          <a:bodyPr>
            <a:normAutofit fontScale="90000"/>
          </a:bodyPr>
          <a:lstStyle/>
          <a:p>
            <a:r>
              <a:rPr lang="cs-CZ" dirty="0" smtClean="0"/>
              <a:t/>
            </a:r>
            <a:br>
              <a:rPr lang="cs-CZ" dirty="0" smtClean="0"/>
            </a:br>
            <a:r>
              <a:rPr lang="cs-CZ" dirty="0" smtClean="0"/>
              <a:t/>
            </a:r>
            <a:br>
              <a:rPr lang="cs-CZ" dirty="0" smtClean="0"/>
            </a:br>
            <a:r>
              <a:rPr lang="cs-CZ" dirty="0" smtClean="0"/>
              <a:t/>
            </a:r>
            <a:br>
              <a:rPr lang="cs-CZ" dirty="0" smtClean="0"/>
            </a:br>
            <a:r>
              <a:rPr lang="cs-CZ" dirty="0" smtClean="0"/>
              <a:t/>
            </a:r>
            <a:br>
              <a:rPr lang="cs-CZ" dirty="0" smtClean="0"/>
            </a:br>
            <a:r>
              <a:rPr lang="en-US" dirty="0" smtClean="0"/>
              <a:t>George Elgar Hicks, </a:t>
            </a:r>
            <a:r>
              <a:rPr lang="cs-CZ" dirty="0" smtClean="0"/>
              <a:t/>
            </a:r>
            <a:br>
              <a:rPr lang="cs-CZ" dirty="0" smtClean="0"/>
            </a:br>
            <a:r>
              <a:rPr lang="en-US" i="1" dirty="0" smtClean="0"/>
              <a:t>The Sinews of Old England </a:t>
            </a:r>
            <a:r>
              <a:rPr lang="en-US" dirty="0" smtClean="0"/>
              <a:t>(1857)</a:t>
            </a:r>
            <a:endParaRPr lang="cs-CZ"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4" name="Picture 6"/>
          <p:cNvPicPr>
            <a:picLocks noChangeAspect="1" noChangeArrowheads="1"/>
          </p:cNvPicPr>
          <p:nvPr/>
        </p:nvPicPr>
        <p:blipFill>
          <a:blip r:embed="rId2" cstate="print"/>
          <a:srcRect/>
          <a:stretch>
            <a:fillRect/>
          </a:stretch>
        </p:blipFill>
        <p:spPr bwMode="auto">
          <a:xfrm>
            <a:off x="5220072" y="476672"/>
            <a:ext cx="3456384" cy="5883207"/>
          </a:xfrm>
          <a:prstGeom prst="rect">
            <a:avLst/>
          </a:prstGeom>
          <a:noFill/>
          <a:ln w="9525">
            <a:noFill/>
            <a:miter lim="800000"/>
            <a:headEnd/>
            <a:tailEnd/>
          </a:ln>
        </p:spPr>
      </p:pic>
      <p:sp>
        <p:nvSpPr>
          <p:cNvPr id="15" name="Nadpis 14"/>
          <p:cNvSpPr>
            <a:spLocks noGrp="1"/>
          </p:cNvSpPr>
          <p:nvPr>
            <p:ph type="title"/>
          </p:nvPr>
        </p:nvSpPr>
        <p:spPr/>
        <p:txBody>
          <a:bodyPr>
            <a:normAutofit fontScale="90000"/>
          </a:bodyPr>
          <a:lstStyle/>
          <a:p>
            <a:r>
              <a:rPr lang="en-US" dirty="0" smtClean="0"/>
              <a:t>Michael Frederick </a:t>
            </a:r>
            <a:r>
              <a:rPr lang="en-US" dirty="0" err="1" smtClean="0"/>
              <a:t>Halliday</a:t>
            </a:r>
            <a:r>
              <a:rPr lang="en-US" dirty="0" smtClean="0"/>
              <a:t>, </a:t>
            </a:r>
            <a:r>
              <a:rPr lang="cs-CZ" dirty="0" smtClean="0"/>
              <a:t/>
            </a:r>
            <a:br>
              <a:rPr lang="cs-CZ" dirty="0" smtClean="0"/>
            </a:br>
            <a:r>
              <a:rPr lang="en-US" i="1" dirty="0" smtClean="0"/>
              <a:t>The Blind Basket-maker </a:t>
            </a:r>
            <a:r>
              <a:rPr lang="cs-CZ" i="1" dirty="0" smtClean="0"/>
              <a:t/>
            </a:r>
            <a:br>
              <a:rPr lang="cs-CZ" i="1" dirty="0" smtClean="0"/>
            </a:br>
            <a:r>
              <a:rPr lang="en-US" i="1" dirty="0" smtClean="0"/>
              <a:t>with his First Child </a:t>
            </a:r>
            <a:r>
              <a:rPr lang="en-US" dirty="0" smtClean="0"/>
              <a:t>(1856) </a:t>
            </a:r>
            <a:endParaRPr lang="cs-CZ"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Nadpis 4"/>
          <p:cNvSpPr>
            <a:spLocks noGrp="1"/>
          </p:cNvSpPr>
          <p:nvPr>
            <p:ph type="title"/>
          </p:nvPr>
        </p:nvSpPr>
        <p:spPr/>
        <p:txBody>
          <a:bodyPr/>
          <a:lstStyle/>
          <a:p>
            <a:r>
              <a:rPr lang="cs-CZ" dirty="0" smtClean="0"/>
              <a:t>             Angel in </a:t>
            </a:r>
            <a:r>
              <a:rPr lang="cs-CZ" dirty="0" err="1" smtClean="0"/>
              <a:t>the</a:t>
            </a:r>
            <a:r>
              <a:rPr lang="cs-CZ" dirty="0" smtClean="0"/>
              <a:t> house</a:t>
            </a:r>
            <a:endParaRPr lang="cs-CZ" dirty="0"/>
          </a:p>
        </p:txBody>
      </p:sp>
      <p:sp>
        <p:nvSpPr>
          <p:cNvPr id="6" name="Zástupný symbol pro obsah 5"/>
          <p:cNvSpPr>
            <a:spLocks noGrp="1"/>
          </p:cNvSpPr>
          <p:nvPr>
            <p:ph sz="half" idx="1"/>
          </p:nvPr>
        </p:nvSpPr>
        <p:spPr/>
        <p:txBody>
          <a:bodyPr>
            <a:normAutofit fontScale="92500" lnSpcReduction="20000"/>
          </a:bodyPr>
          <a:lstStyle/>
          <a:p>
            <a:r>
              <a:rPr lang="en-US" i="1" dirty="0" smtClean="0"/>
              <a:t>At any time, she's still his wife,</a:t>
            </a:r>
            <a:br>
              <a:rPr lang="en-US" i="1" dirty="0" smtClean="0"/>
            </a:br>
            <a:r>
              <a:rPr lang="en-US" i="1" dirty="0" smtClean="0"/>
              <a:t>Dearly devoted to his arms;</a:t>
            </a:r>
            <a:br>
              <a:rPr lang="en-US" i="1" dirty="0" smtClean="0"/>
            </a:br>
            <a:r>
              <a:rPr lang="en-US" i="1" dirty="0" smtClean="0"/>
              <a:t>She loves with love that cannot tire;</a:t>
            </a:r>
            <a:br>
              <a:rPr lang="en-US" i="1" dirty="0" smtClean="0"/>
            </a:br>
            <a:r>
              <a:rPr lang="en-US" i="1" dirty="0" smtClean="0"/>
              <a:t>And when, ah woe, she loves alone,</a:t>
            </a:r>
            <a:br>
              <a:rPr lang="en-US" i="1" dirty="0" smtClean="0"/>
            </a:br>
            <a:r>
              <a:rPr lang="en-US" i="1" dirty="0" smtClean="0"/>
              <a:t>Through passionate duty love springs higher,</a:t>
            </a:r>
            <a:endParaRPr lang="cs-CZ" i="1" dirty="0" smtClean="0"/>
          </a:p>
          <a:p>
            <a:r>
              <a:rPr lang="en-US" i="1" dirty="0" smtClean="0"/>
              <a:t> As grass grows taller round a stone. </a:t>
            </a:r>
            <a:endParaRPr lang="cs-CZ" i="1" dirty="0" smtClean="0"/>
          </a:p>
          <a:p>
            <a:r>
              <a:rPr lang="cs-CZ" sz="1500" dirty="0" smtClean="0"/>
              <a:t>                           Coventry </a:t>
            </a:r>
            <a:r>
              <a:rPr lang="cs-CZ" sz="1500" dirty="0" err="1" smtClean="0"/>
              <a:t>Patmore</a:t>
            </a:r>
            <a:r>
              <a:rPr lang="cs-CZ" sz="1500" dirty="0" smtClean="0"/>
              <a:t> (</a:t>
            </a:r>
            <a:r>
              <a:rPr lang="cs-CZ" sz="1500" dirty="0" err="1" smtClean="0"/>
              <a:t>abridged</a:t>
            </a:r>
            <a:r>
              <a:rPr lang="cs-CZ" sz="1500" dirty="0" smtClean="0"/>
              <a:t>)</a:t>
            </a:r>
            <a:r>
              <a:rPr lang="en-US" dirty="0" smtClean="0"/>
              <a:t/>
            </a:r>
            <a:br>
              <a:rPr lang="en-US" dirty="0" smtClean="0"/>
            </a:br>
            <a:endParaRPr lang="cs-CZ" dirty="0"/>
          </a:p>
        </p:txBody>
      </p:sp>
      <p:pic>
        <p:nvPicPr>
          <p:cNvPr id="3074" name="Picture 2"/>
          <p:cNvPicPr>
            <a:picLocks noGrp="1" noChangeAspect="1" noChangeArrowheads="1"/>
          </p:cNvPicPr>
          <p:nvPr>
            <p:ph sz="half" idx="2"/>
          </p:nvPr>
        </p:nvPicPr>
        <p:blipFill>
          <a:blip r:embed="rId2" cstate="print"/>
          <a:srcRect/>
          <a:stretch>
            <a:fillRect/>
          </a:stretch>
        </p:blipFill>
        <p:spPr bwMode="auto">
          <a:xfrm>
            <a:off x="5364088" y="1772816"/>
            <a:ext cx="3213187" cy="3096344"/>
          </a:xfrm>
          <a:prstGeom prst="rect">
            <a:avLst/>
          </a:prstGeom>
          <a:noFill/>
          <a:ln w="9525">
            <a:noFill/>
            <a:miter lim="800000"/>
            <a:headEnd/>
            <a:tailEnd/>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cstate="print"/>
          <a:srcRect/>
          <a:stretch>
            <a:fillRect/>
          </a:stretch>
        </p:blipFill>
        <p:spPr bwMode="auto">
          <a:xfrm>
            <a:off x="4716016" y="476672"/>
            <a:ext cx="3614192" cy="5622076"/>
          </a:xfrm>
          <a:prstGeom prst="rect">
            <a:avLst/>
          </a:prstGeom>
          <a:noFill/>
          <a:ln w="9525">
            <a:noFill/>
            <a:miter lim="800000"/>
            <a:headEnd/>
            <a:tailEnd/>
          </a:ln>
        </p:spPr>
      </p:pic>
      <p:sp>
        <p:nvSpPr>
          <p:cNvPr id="3" name="Nadpis 2"/>
          <p:cNvSpPr>
            <a:spLocks noGrp="1"/>
          </p:cNvSpPr>
          <p:nvPr>
            <p:ph type="title"/>
          </p:nvPr>
        </p:nvSpPr>
        <p:spPr/>
        <p:txBody>
          <a:bodyPr>
            <a:normAutofit fontScale="90000"/>
          </a:bodyPr>
          <a:lstStyle/>
          <a:p>
            <a:r>
              <a:rPr lang="en-US" dirty="0" smtClean="0"/>
              <a:t>Ford </a:t>
            </a:r>
            <a:r>
              <a:rPr lang="en-US" dirty="0" err="1" smtClean="0"/>
              <a:t>Madox</a:t>
            </a:r>
            <a:r>
              <a:rPr lang="en-US" dirty="0" smtClean="0"/>
              <a:t> Brown, </a:t>
            </a:r>
            <a:r>
              <a:rPr lang="cs-CZ" dirty="0" smtClean="0"/>
              <a:t/>
            </a:r>
            <a:br>
              <a:rPr lang="cs-CZ" dirty="0" smtClean="0"/>
            </a:br>
            <a:r>
              <a:rPr lang="en-US" i="1" dirty="0" smtClean="0"/>
              <a:t>Waiting: An English Fireside of </a:t>
            </a:r>
            <a:r>
              <a:rPr lang="cs-CZ" i="1" dirty="0" smtClean="0"/>
              <a:t/>
            </a:r>
            <a:br>
              <a:rPr lang="cs-CZ" i="1" dirty="0" smtClean="0"/>
            </a:br>
            <a:r>
              <a:rPr lang="en-US" i="1" dirty="0" smtClean="0"/>
              <a:t>1854-5 </a:t>
            </a:r>
            <a:r>
              <a:rPr lang="en-US" dirty="0" smtClean="0"/>
              <a:t>(1855) </a:t>
            </a:r>
            <a:endParaRPr lang="cs-CZ"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ChangeAspect="1" noChangeArrowheads="1"/>
          </p:cNvPicPr>
          <p:nvPr/>
        </p:nvPicPr>
        <p:blipFill>
          <a:blip r:embed="rId2" cstate="print"/>
          <a:srcRect/>
          <a:stretch>
            <a:fillRect/>
          </a:stretch>
        </p:blipFill>
        <p:spPr bwMode="auto">
          <a:xfrm>
            <a:off x="467544" y="332656"/>
            <a:ext cx="8174352" cy="4320480"/>
          </a:xfrm>
          <a:prstGeom prst="rect">
            <a:avLst/>
          </a:prstGeom>
          <a:noFill/>
          <a:ln w="9525">
            <a:noFill/>
            <a:miter lim="800000"/>
            <a:headEnd/>
            <a:tailEnd/>
          </a:ln>
        </p:spPr>
      </p:pic>
      <p:sp>
        <p:nvSpPr>
          <p:cNvPr id="3" name="Nadpis 2"/>
          <p:cNvSpPr>
            <a:spLocks noGrp="1"/>
          </p:cNvSpPr>
          <p:nvPr>
            <p:ph type="title"/>
          </p:nvPr>
        </p:nvSpPr>
        <p:spPr/>
        <p:txBody>
          <a:bodyPr>
            <a:normAutofit fontScale="90000"/>
          </a:bodyPr>
          <a:lstStyle/>
          <a:p>
            <a:r>
              <a:rPr lang="en-US" dirty="0" smtClean="0"/>
              <a:t>William Powell </a:t>
            </a:r>
            <a:r>
              <a:rPr lang="en-US" dirty="0" err="1" smtClean="0"/>
              <a:t>Frith</a:t>
            </a:r>
            <a:r>
              <a:rPr lang="en-US" dirty="0" smtClean="0"/>
              <a:t>, </a:t>
            </a:r>
            <a:r>
              <a:rPr lang="en-US" i="1" dirty="0" smtClean="0"/>
              <a:t>Many Happy Returns of the Day </a:t>
            </a:r>
            <a:r>
              <a:rPr lang="en-US" dirty="0" smtClean="0"/>
              <a:t>(1856)</a:t>
            </a:r>
            <a:endParaRPr lang="cs-CZ"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p:cNvPicPr>
            <a:picLocks noChangeAspect="1" noChangeArrowheads="1"/>
          </p:cNvPicPr>
          <p:nvPr/>
        </p:nvPicPr>
        <p:blipFill>
          <a:blip r:embed="rId2" cstate="print"/>
          <a:srcRect/>
          <a:stretch>
            <a:fillRect/>
          </a:stretch>
        </p:blipFill>
        <p:spPr bwMode="auto">
          <a:xfrm>
            <a:off x="5076056" y="692696"/>
            <a:ext cx="3515635" cy="4738464"/>
          </a:xfrm>
          <a:prstGeom prst="rect">
            <a:avLst/>
          </a:prstGeom>
          <a:noFill/>
          <a:ln w="9525">
            <a:noFill/>
            <a:miter lim="800000"/>
            <a:headEnd/>
            <a:tailEnd/>
          </a:ln>
        </p:spPr>
      </p:pic>
      <p:sp>
        <p:nvSpPr>
          <p:cNvPr id="3" name="Nadpis 2"/>
          <p:cNvSpPr>
            <a:spLocks noGrp="1"/>
          </p:cNvSpPr>
          <p:nvPr>
            <p:ph type="title"/>
          </p:nvPr>
        </p:nvSpPr>
        <p:spPr/>
        <p:txBody>
          <a:bodyPr>
            <a:normAutofit fontScale="90000"/>
          </a:bodyPr>
          <a:lstStyle/>
          <a:p>
            <a:r>
              <a:rPr lang="en-US" dirty="0" smtClean="0"/>
              <a:t>Sir John Everett Millais, </a:t>
            </a:r>
            <a:r>
              <a:rPr lang="cs-CZ" dirty="0" smtClean="0"/>
              <a:t/>
            </a:r>
            <a:br>
              <a:rPr lang="cs-CZ" dirty="0" smtClean="0"/>
            </a:br>
            <a:r>
              <a:rPr lang="en-US" i="1" dirty="0" smtClean="0"/>
              <a:t>My First Sermon </a:t>
            </a:r>
            <a:r>
              <a:rPr lang="en-US" dirty="0" smtClean="0"/>
              <a:t>(1863)</a:t>
            </a:r>
            <a:endParaRPr lang="cs-CZ"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lstStyle/>
          <a:p>
            <a:r>
              <a:rPr lang="en-US" dirty="0" err="1" smtClean="0"/>
              <a:t>Richa</a:t>
            </a:r>
            <a:r>
              <a:rPr lang="cs-CZ" dirty="0" smtClean="0"/>
              <a:t>R</a:t>
            </a:r>
            <a:r>
              <a:rPr lang="en-US" dirty="0" smtClean="0"/>
              <a:t>d Redgrave, </a:t>
            </a:r>
            <a:r>
              <a:rPr lang="en-US" i="1" dirty="0" smtClean="0"/>
              <a:t>The Poor Teacher </a:t>
            </a:r>
            <a:r>
              <a:rPr lang="en-US" dirty="0" smtClean="0"/>
              <a:t>(1844)</a:t>
            </a:r>
            <a:endParaRPr lang="cs-CZ" dirty="0"/>
          </a:p>
        </p:txBody>
      </p:sp>
      <p:pic>
        <p:nvPicPr>
          <p:cNvPr id="3074" name="Picture 2" descr="Výsledek obrázku pro redgrave the poor teach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7664" y="476672"/>
            <a:ext cx="5457825" cy="411480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cstate="print"/>
          <a:srcRect/>
          <a:stretch>
            <a:fillRect/>
          </a:stretch>
        </p:blipFill>
        <p:spPr bwMode="auto">
          <a:xfrm>
            <a:off x="755576" y="620688"/>
            <a:ext cx="7810618" cy="3960440"/>
          </a:xfrm>
          <a:prstGeom prst="rect">
            <a:avLst/>
          </a:prstGeom>
          <a:noFill/>
          <a:ln w="9525">
            <a:noFill/>
            <a:miter lim="800000"/>
            <a:headEnd/>
            <a:tailEnd/>
          </a:ln>
        </p:spPr>
      </p:pic>
      <p:sp>
        <p:nvSpPr>
          <p:cNvPr id="3" name="Nadpis 2"/>
          <p:cNvSpPr>
            <a:spLocks noGrp="1"/>
          </p:cNvSpPr>
          <p:nvPr>
            <p:ph type="title"/>
          </p:nvPr>
        </p:nvSpPr>
        <p:spPr/>
        <p:txBody>
          <a:bodyPr/>
          <a:lstStyle/>
          <a:p>
            <a:r>
              <a:rPr lang="en-US" dirty="0" smtClean="0"/>
              <a:t>Richard Redgrave, </a:t>
            </a:r>
            <a:r>
              <a:rPr lang="en-US" i="1" dirty="0" smtClean="0"/>
              <a:t>The </a:t>
            </a:r>
            <a:r>
              <a:rPr lang="en-US" i="1" dirty="0" err="1" smtClean="0"/>
              <a:t>Sempstress</a:t>
            </a:r>
            <a:r>
              <a:rPr lang="en-US" i="1" dirty="0" smtClean="0"/>
              <a:t> </a:t>
            </a:r>
            <a:r>
              <a:rPr lang="en-US" dirty="0" smtClean="0"/>
              <a:t>(1846) </a:t>
            </a:r>
            <a:endParaRPr lang="cs-CZ"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cstate="print"/>
          <a:srcRect/>
          <a:stretch>
            <a:fillRect/>
          </a:stretch>
        </p:blipFill>
        <p:spPr bwMode="auto">
          <a:xfrm>
            <a:off x="381000" y="862944"/>
            <a:ext cx="7848871" cy="4101141"/>
          </a:xfrm>
          <a:prstGeom prst="rect">
            <a:avLst/>
          </a:prstGeom>
          <a:noFill/>
          <a:ln w="9525">
            <a:noFill/>
            <a:miter lim="800000"/>
            <a:headEnd/>
            <a:tailEnd/>
          </a:ln>
        </p:spPr>
      </p:pic>
      <p:sp>
        <p:nvSpPr>
          <p:cNvPr id="3" name="Nadpis 2"/>
          <p:cNvSpPr>
            <a:spLocks noGrp="1"/>
          </p:cNvSpPr>
          <p:nvPr>
            <p:ph type="title"/>
          </p:nvPr>
        </p:nvSpPr>
        <p:spPr/>
        <p:txBody>
          <a:bodyPr/>
          <a:lstStyle/>
          <a:p>
            <a:r>
              <a:rPr lang="en-US" dirty="0" smtClean="0"/>
              <a:t>Eyre Crowe, </a:t>
            </a:r>
            <a:r>
              <a:rPr lang="en-US" i="1" dirty="0" smtClean="0"/>
              <a:t>The Dinner Hour at </a:t>
            </a:r>
            <a:r>
              <a:rPr lang="en-US" i="1" dirty="0" err="1" smtClean="0"/>
              <a:t>Wigan</a:t>
            </a:r>
            <a:r>
              <a:rPr lang="en-US" i="1" dirty="0" smtClean="0"/>
              <a:t> </a:t>
            </a:r>
            <a:r>
              <a:rPr lang="en-US" dirty="0" smtClean="0"/>
              <a:t>(1874) </a:t>
            </a:r>
            <a:endParaRPr lang="cs-CZ"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normAutofit fontScale="90000"/>
          </a:bodyPr>
          <a:lstStyle/>
          <a:p>
            <a:r>
              <a:rPr lang="en-US" dirty="0" smtClean="0"/>
              <a:t>Augustus Leopold Egg, </a:t>
            </a:r>
            <a:r>
              <a:rPr lang="en-US" i="1" dirty="0" smtClean="0"/>
              <a:t>Past and Present(1) </a:t>
            </a:r>
            <a:r>
              <a:rPr lang="en-US" dirty="0" smtClean="0"/>
              <a:t>(1858) </a:t>
            </a:r>
            <a:endParaRPr lang="cs-CZ" dirty="0"/>
          </a:p>
        </p:txBody>
      </p:sp>
      <p:pic>
        <p:nvPicPr>
          <p:cNvPr id="1026" name="Picture 2"/>
          <p:cNvPicPr>
            <a:picLocks noChangeAspect="1" noChangeArrowheads="1"/>
          </p:cNvPicPr>
          <p:nvPr/>
        </p:nvPicPr>
        <p:blipFill>
          <a:blip r:embed="rId2" cstate="print"/>
          <a:srcRect/>
          <a:stretch>
            <a:fillRect/>
          </a:stretch>
        </p:blipFill>
        <p:spPr bwMode="auto">
          <a:xfrm>
            <a:off x="1115616" y="476672"/>
            <a:ext cx="7397080" cy="4038600"/>
          </a:xfrm>
          <a:prstGeom prst="rect">
            <a:avLst/>
          </a:prstGeom>
          <a:noFill/>
          <a:ln w="9525">
            <a:noFill/>
            <a:miter lim="800000"/>
            <a:headEnd/>
            <a:tailEnd/>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en-US" sz="1400" dirty="0"/>
              <a:t>Augustus Leopold Egg, </a:t>
            </a:r>
            <a:r>
              <a:rPr lang="en-US" sz="1400" i="1" dirty="0"/>
              <a:t>Past and </a:t>
            </a:r>
            <a:r>
              <a:rPr lang="en-US" sz="1400" i="1" dirty="0" smtClean="0"/>
              <a:t>Present(</a:t>
            </a:r>
            <a:r>
              <a:rPr lang="cs-CZ" sz="1400" i="1" dirty="0" smtClean="0"/>
              <a:t>2</a:t>
            </a:r>
            <a:r>
              <a:rPr lang="en-US" sz="1400" i="1" dirty="0" smtClean="0"/>
              <a:t>) </a:t>
            </a:r>
            <a:r>
              <a:rPr lang="en-US" sz="1400" dirty="0"/>
              <a:t>(1858) </a:t>
            </a:r>
            <a:endParaRPr lang="cs-CZ" sz="1400" dirty="0"/>
          </a:p>
        </p:txBody>
      </p:sp>
      <p:pic>
        <p:nvPicPr>
          <p:cNvPr id="4098"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986503" y="1554163"/>
            <a:ext cx="5323393" cy="45259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18625331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normAutofit fontScale="90000"/>
          </a:bodyPr>
          <a:lstStyle/>
          <a:p>
            <a:r>
              <a:rPr lang="en-US" dirty="0" smtClean="0"/>
              <a:t>Augustus Leopold Egg, </a:t>
            </a:r>
            <a:r>
              <a:rPr lang="en-US" i="1" dirty="0" smtClean="0"/>
              <a:t>Past and Present(</a:t>
            </a:r>
            <a:r>
              <a:rPr lang="cs-CZ" i="1" dirty="0" smtClean="0"/>
              <a:t>3</a:t>
            </a:r>
            <a:r>
              <a:rPr lang="en-US" i="1" dirty="0" smtClean="0"/>
              <a:t>) </a:t>
            </a:r>
            <a:r>
              <a:rPr lang="en-US" dirty="0" smtClean="0"/>
              <a:t>(1858) </a:t>
            </a:r>
            <a:endParaRPr lang="cs-CZ" dirty="0"/>
          </a:p>
        </p:txBody>
      </p:sp>
      <p:sp>
        <p:nvSpPr>
          <p:cNvPr id="4" name="Zástupný symbol pro text 3"/>
          <p:cNvSpPr>
            <a:spLocks noGrp="1"/>
          </p:cNvSpPr>
          <p:nvPr>
            <p:ph type="body" sz="half" idx="2"/>
          </p:nvPr>
        </p:nvSpPr>
        <p:spPr/>
        <p:txBody>
          <a:bodyPr/>
          <a:lstStyle/>
          <a:p>
            <a:endParaRPr lang="cs-CZ" dirty="0"/>
          </a:p>
        </p:txBody>
      </p:sp>
      <p:pic>
        <p:nvPicPr>
          <p:cNvPr id="2050" name="Picture 2"/>
          <p:cNvPicPr>
            <a:picLocks noGrp="1" noChangeAspect="1" noChangeArrowheads="1"/>
          </p:cNvPicPr>
          <p:nvPr>
            <p:ph type="pic" idx="1"/>
          </p:nvPr>
        </p:nvPicPr>
        <p:blipFill>
          <a:blip r:embed="rId2" cstate="print"/>
          <a:srcRect t="5352" b="5352"/>
          <a:stretch>
            <a:fillRect/>
          </a:stretch>
        </p:blipFill>
        <p:spPr bwMode="auto">
          <a:xfrm>
            <a:off x="1259632" y="616634"/>
            <a:ext cx="7274768" cy="3964494"/>
          </a:xfrm>
          <a:prstGeom prst="rect">
            <a:avLst/>
          </a:prstGeom>
          <a:noFill/>
          <a:ln w="9525">
            <a:noFill/>
            <a:miter lim="800000"/>
            <a:headEnd/>
            <a:tailEnd/>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cstate="print"/>
          <a:srcRect/>
          <a:stretch>
            <a:fillRect/>
          </a:stretch>
        </p:blipFill>
        <p:spPr bwMode="auto">
          <a:xfrm>
            <a:off x="1403648" y="764703"/>
            <a:ext cx="7270850" cy="4003405"/>
          </a:xfrm>
          <a:prstGeom prst="rect">
            <a:avLst/>
          </a:prstGeom>
          <a:noFill/>
          <a:ln w="9525">
            <a:noFill/>
            <a:miter lim="800000"/>
            <a:headEnd/>
            <a:tailEnd/>
          </a:ln>
        </p:spPr>
      </p:pic>
      <p:sp>
        <p:nvSpPr>
          <p:cNvPr id="3" name="Nadpis 2"/>
          <p:cNvSpPr>
            <a:spLocks noGrp="1"/>
          </p:cNvSpPr>
          <p:nvPr>
            <p:ph type="title"/>
          </p:nvPr>
        </p:nvSpPr>
        <p:spPr/>
        <p:txBody>
          <a:bodyPr/>
          <a:lstStyle/>
          <a:p>
            <a:r>
              <a:rPr lang="en-US" dirty="0" smtClean="0"/>
              <a:t>Richard Redgrave, </a:t>
            </a:r>
            <a:r>
              <a:rPr lang="en-US" i="1" dirty="0" smtClean="0"/>
              <a:t>The Outcast </a:t>
            </a:r>
            <a:r>
              <a:rPr lang="en-US" dirty="0" smtClean="0"/>
              <a:t>(1851)</a:t>
            </a:r>
            <a:endParaRPr lang="cs-CZ"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cstate="print"/>
          <a:srcRect/>
          <a:stretch>
            <a:fillRect/>
          </a:stretch>
        </p:blipFill>
        <p:spPr bwMode="auto">
          <a:xfrm>
            <a:off x="4427984" y="260648"/>
            <a:ext cx="4200872" cy="5112568"/>
          </a:xfrm>
          <a:prstGeom prst="rect">
            <a:avLst/>
          </a:prstGeom>
          <a:noFill/>
          <a:ln w="9525">
            <a:noFill/>
            <a:miter lim="800000"/>
            <a:headEnd/>
            <a:tailEnd/>
          </a:ln>
        </p:spPr>
      </p:pic>
      <p:sp>
        <p:nvSpPr>
          <p:cNvPr id="3" name="Nadpis 2"/>
          <p:cNvSpPr>
            <a:spLocks noGrp="1"/>
          </p:cNvSpPr>
          <p:nvPr>
            <p:ph type="title"/>
          </p:nvPr>
        </p:nvSpPr>
        <p:spPr/>
        <p:txBody>
          <a:bodyPr>
            <a:normAutofit fontScale="90000"/>
          </a:bodyPr>
          <a:lstStyle/>
          <a:p>
            <a:r>
              <a:rPr lang="en-US" dirty="0" smtClean="0"/>
              <a:t>William Holman Hunt, </a:t>
            </a:r>
            <a:r>
              <a:rPr lang="cs-CZ" dirty="0" smtClean="0"/>
              <a:t/>
            </a:r>
            <a:br>
              <a:rPr lang="cs-CZ" dirty="0" smtClean="0"/>
            </a:br>
            <a:r>
              <a:rPr lang="en-US" i="1" dirty="0" smtClean="0"/>
              <a:t>The Awakening Conscience </a:t>
            </a:r>
            <a:r>
              <a:rPr lang="en-US" dirty="0" smtClean="0"/>
              <a:t>(1853-54)</a:t>
            </a:r>
            <a:endParaRPr lang="cs-CZ"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cstate="print"/>
          <a:srcRect/>
          <a:stretch>
            <a:fillRect/>
          </a:stretch>
        </p:blipFill>
        <p:spPr bwMode="auto">
          <a:xfrm>
            <a:off x="2987824" y="260648"/>
            <a:ext cx="5836829" cy="5179094"/>
          </a:xfrm>
          <a:prstGeom prst="rect">
            <a:avLst/>
          </a:prstGeom>
          <a:noFill/>
          <a:ln w="9525">
            <a:noFill/>
            <a:miter lim="800000"/>
            <a:headEnd/>
            <a:tailEnd/>
          </a:ln>
        </p:spPr>
      </p:pic>
      <p:sp>
        <p:nvSpPr>
          <p:cNvPr id="4" name="Nadpis 3"/>
          <p:cNvSpPr>
            <a:spLocks noGrp="1"/>
          </p:cNvSpPr>
          <p:nvPr>
            <p:ph type="title"/>
          </p:nvPr>
        </p:nvSpPr>
        <p:spPr/>
        <p:txBody>
          <a:bodyPr>
            <a:normAutofit fontScale="90000"/>
          </a:bodyPr>
          <a:lstStyle/>
          <a:p>
            <a:r>
              <a:rPr lang="it-IT" dirty="0" smtClean="0"/>
              <a:t>Dante Gabriel Rossetti, </a:t>
            </a:r>
            <a:r>
              <a:rPr lang="cs-CZ" dirty="0" smtClean="0"/>
              <a:t/>
            </a:r>
            <a:br>
              <a:rPr lang="cs-CZ" dirty="0" smtClean="0"/>
            </a:br>
            <a:r>
              <a:rPr lang="it-IT" i="1" dirty="0" smtClean="0"/>
              <a:t>Found </a:t>
            </a:r>
            <a:r>
              <a:rPr lang="it-IT" dirty="0" smtClean="0"/>
              <a:t>(1853)</a:t>
            </a:r>
            <a:endParaRPr lang="cs-CZ"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ChangeAspect="1" noChangeArrowheads="1"/>
          </p:cNvPicPr>
          <p:nvPr/>
        </p:nvPicPr>
        <p:blipFill>
          <a:blip r:embed="rId2" cstate="print"/>
          <a:srcRect/>
          <a:stretch>
            <a:fillRect/>
          </a:stretch>
        </p:blipFill>
        <p:spPr bwMode="auto">
          <a:xfrm>
            <a:off x="1187624" y="332656"/>
            <a:ext cx="7208721" cy="4176464"/>
          </a:xfrm>
          <a:prstGeom prst="rect">
            <a:avLst/>
          </a:prstGeom>
          <a:noFill/>
          <a:ln w="9525">
            <a:noFill/>
            <a:miter lim="800000"/>
            <a:headEnd/>
            <a:tailEnd/>
          </a:ln>
        </p:spPr>
      </p:pic>
      <p:sp>
        <p:nvSpPr>
          <p:cNvPr id="3" name="Nadpis 2"/>
          <p:cNvSpPr>
            <a:spLocks noGrp="1"/>
          </p:cNvSpPr>
          <p:nvPr>
            <p:ph type="title"/>
          </p:nvPr>
        </p:nvSpPr>
        <p:spPr/>
        <p:txBody>
          <a:bodyPr>
            <a:normAutofit fontScale="90000"/>
          </a:bodyPr>
          <a:lstStyle/>
          <a:p>
            <a:r>
              <a:rPr lang="en-US" dirty="0" smtClean="0"/>
              <a:t>George Frederic Watts, </a:t>
            </a:r>
            <a:r>
              <a:rPr lang="en-US" i="1" dirty="0" smtClean="0"/>
              <a:t>Found Drowned </a:t>
            </a:r>
            <a:r>
              <a:rPr lang="en-US" dirty="0" smtClean="0"/>
              <a:t>(c. 1849-50)</a:t>
            </a:r>
            <a:endParaRPr lang="cs-CZ"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lstStyle/>
          <a:p>
            <a:r>
              <a:rPr lang="cs-CZ" dirty="0" smtClean="0"/>
              <a:t>Frank </a:t>
            </a:r>
            <a:r>
              <a:rPr lang="cs-CZ" dirty="0" err="1" smtClean="0"/>
              <a:t>Holl</a:t>
            </a:r>
            <a:r>
              <a:rPr lang="cs-CZ" dirty="0" smtClean="0"/>
              <a:t>: </a:t>
            </a:r>
            <a:r>
              <a:rPr lang="cs-CZ" smtClean="0"/>
              <a:t>Hush</a:t>
            </a:r>
            <a:endParaRPr lang="cs-CZ"/>
          </a:p>
        </p:txBody>
      </p:sp>
      <p:sp>
        <p:nvSpPr>
          <p:cNvPr id="4" name="Zástupný symbol pro text 3"/>
          <p:cNvSpPr>
            <a:spLocks noGrp="1"/>
          </p:cNvSpPr>
          <p:nvPr>
            <p:ph type="body" sz="half" idx="2"/>
          </p:nvPr>
        </p:nvSpPr>
        <p:spPr/>
        <p:txBody>
          <a:bodyPr/>
          <a:lstStyle/>
          <a:p>
            <a:endParaRPr lang="cs-CZ"/>
          </a:p>
        </p:txBody>
      </p:sp>
      <p:pic>
        <p:nvPicPr>
          <p:cNvPr id="5122" name="Picture 2" descr="Výsledek obrázku pro Victorian Painting hush!"/>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t="1515" b="1515"/>
          <a:stretch>
            <a:fillRect/>
          </a:stretch>
        </p:blipFill>
        <p:spPr bwMode="auto">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5839710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p:cNvPicPr>
            <a:picLocks noChangeAspect="1" noChangeArrowheads="1"/>
          </p:cNvPicPr>
          <p:nvPr/>
        </p:nvPicPr>
        <p:blipFill>
          <a:blip r:embed="rId2" cstate="print"/>
          <a:srcRect/>
          <a:stretch>
            <a:fillRect/>
          </a:stretch>
        </p:blipFill>
        <p:spPr bwMode="auto">
          <a:xfrm>
            <a:off x="3563888" y="620688"/>
            <a:ext cx="4891261" cy="5495925"/>
          </a:xfrm>
          <a:prstGeom prst="rect">
            <a:avLst/>
          </a:prstGeom>
          <a:noFill/>
          <a:ln w="9525">
            <a:noFill/>
            <a:miter lim="800000"/>
            <a:headEnd/>
            <a:tailEnd/>
          </a:ln>
        </p:spPr>
      </p:pic>
      <p:sp>
        <p:nvSpPr>
          <p:cNvPr id="3" name="Nadpis 2"/>
          <p:cNvSpPr>
            <a:spLocks noGrp="1"/>
          </p:cNvSpPr>
          <p:nvPr>
            <p:ph type="title"/>
          </p:nvPr>
        </p:nvSpPr>
        <p:spPr/>
        <p:txBody>
          <a:bodyPr>
            <a:normAutofit fontScale="90000"/>
          </a:bodyPr>
          <a:lstStyle/>
          <a:p>
            <a:r>
              <a:rPr lang="en-US" dirty="0" smtClean="0"/>
              <a:t>Sir John Everett Millais, </a:t>
            </a:r>
            <a:r>
              <a:rPr lang="cs-CZ" dirty="0" smtClean="0"/>
              <a:t/>
            </a:r>
            <a:br>
              <a:rPr lang="cs-CZ" dirty="0" smtClean="0"/>
            </a:br>
            <a:r>
              <a:rPr lang="en-US" i="1" dirty="0" smtClean="0"/>
              <a:t>The Blind Girl </a:t>
            </a:r>
            <a:r>
              <a:rPr lang="en-US" dirty="0" smtClean="0"/>
              <a:t>(1854-56)</a:t>
            </a:r>
            <a:endParaRPr lang="cs-CZ"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p:cNvPicPr>
            <a:picLocks noChangeAspect="1" noChangeArrowheads="1"/>
          </p:cNvPicPr>
          <p:nvPr/>
        </p:nvPicPr>
        <p:blipFill>
          <a:blip r:embed="rId3" cstate="print"/>
          <a:srcRect/>
          <a:stretch>
            <a:fillRect/>
          </a:stretch>
        </p:blipFill>
        <p:spPr bwMode="auto">
          <a:xfrm>
            <a:off x="4211960" y="476672"/>
            <a:ext cx="4193282" cy="5901277"/>
          </a:xfrm>
          <a:prstGeom prst="rect">
            <a:avLst/>
          </a:prstGeom>
          <a:noFill/>
          <a:ln w="9525">
            <a:noFill/>
            <a:miter lim="800000"/>
            <a:headEnd/>
            <a:tailEnd/>
          </a:ln>
        </p:spPr>
      </p:pic>
      <p:sp>
        <p:nvSpPr>
          <p:cNvPr id="3" name="Nadpis 2"/>
          <p:cNvSpPr>
            <a:spLocks noGrp="1"/>
          </p:cNvSpPr>
          <p:nvPr>
            <p:ph type="title"/>
          </p:nvPr>
        </p:nvSpPr>
        <p:spPr/>
        <p:txBody>
          <a:bodyPr>
            <a:normAutofit fontScale="90000"/>
          </a:bodyPr>
          <a:lstStyle/>
          <a:p>
            <a:r>
              <a:rPr lang="en-US" dirty="0" smtClean="0"/>
              <a:t>Sir John Everett Millais, </a:t>
            </a:r>
            <a:r>
              <a:rPr lang="cs-CZ" dirty="0" smtClean="0"/>
              <a:t/>
            </a:r>
            <a:br>
              <a:rPr lang="cs-CZ" dirty="0" smtClean="0"/>
            </a:br>
            <a:r>
              <a:rPr lang="en-US" i="1" dirty="0" smtClean="0"/>
              <a:t>The Woodman's Daughter </a:t>
            </a:r>
            <a:r>
              <a:rPr lang="en-US" dirty="0" smtClean="0"/>
              <a:t>(1851)</a:t>
            </a:r>
            <a:endParaRPr lang="cs-CZ"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Nadpis 4"/>
          <p:cNvSpPr>
            <a:spLocks noGrp="1"/>
          </p:cNvSpPr>
          <p:nvPr>
            <p:ph type="title"/>
          </p:nvPr>
        </p:nvSpPr>
        <p:spPr/>
        <p:txBody>
          <a:bodyPr>
            <a:normAutofit fontScale="90000"/>
          </a:bodyPr>
          <a:lstStyle/>
          <a:p>
            <a:r>
              <a:rPr lang="cs-CZ" dirty="0" smtClean="0"/>
              <a:t>          </a:t>
            </a:r>
            <a:r>
              <a:rPr lang="cs-CZ" dirty="0" err="1" smtClean="0"/>
              <a:t>The</a:t>
            </a:r>
            <a:r>
              <a:rPr lang="cs-CZ" dirty="0" smtClean="0"/>
              <a:t> New </a:t>
            </a:r>
            <a:r>
              <a:rPr lang="cs-CZ" dirty="0" err="1" smtClean="0"/>
              <a:t>Woman</a:t>
            </a:r>
            <a:r>
              <a:rPr lang="cs-CZ" dirty="0" smtClean="0"/>
              <a:t> – </a:t>
            </a:r>
            <a:r>
              <a:rPr lang="cs-CZ" dirty="0" err="1" smtClean="0"/>
              <a:t>two</a:t>
            </a:r>
            <a:r>
              <a:rPr lang="cs-CZ" dirty="0" smtClean="0"/>
              <a:t> </a:t>
            </a:r>
            <a:r>
              <a:rPr lang="cs-CZ" dirty="0" err="1" smtClean="0"/>
              <a:t>definitions</a:t>
            </a:r>
            <a:endParaRPr lang="cs-CZ" dirty="0"/>
          </a:p>
        </p:txBody>
      </p:sp>
      <p:sp>
        <p:nvSpPr>
          <p:cNvPr id="6" name="Zástupný symbol pro obsah 5"/>
          <p:cNvSpPr>
            <a:spLocks noGrp="1"/>
          </p:cNvSpPr>
          <p:nvPr>
            <p:ph sz="half" idx="1"/>
          </p:nvPr>
        </p:nvSpPr>
        <p:spPr/>
        <p:txBody>
          <a:bodyPr>
            <a:normAutofit fontScale="62500" lnSpcReduction="20000"/>
          </a:bodyPr>
          <a:lstStyle/>
          <a:p>
            <a:r>
              <a:rPr lang="en-US" b="1" dirty="0" smtClean="0"/>
              <a:t>The new woman</a:t>
            </a:r>
            <a:endParaRPr lang="en-US" dirty="0" smtClean="0"/>
          </a:p>
          <a:p>
            <a:r>
              <a:rPr lang="en-US" dirty="0" smtClean="0"/>
              <a:t>By the 1890s, popular journals and magazines are publishing stories and articles about the 'new woman'. Often caricatured as a formidable virago, who wears her hair down, has a job, rides a bicycle, smokes and looks down on men, this image nevertheless reflects the changing role of women as more and more of them find new roles. The 'new woman' no longer needs a chaperone every time she goes out, and she can speak up for herself. Independent-minded, she is usually single and prefers a white-collar job to keeping house for a domineering male. </a:t>
            </a:r>
          </a:p>
          <a:p>
            <a:r>
              <a:rPr lang="cs-CZ" sz="2200" dirty="0" smtClean="0">
                <a:hlinkClick r:id="rId2"/>
              </a:rPr>
              <a:t>http://www.channel4.com/</a:t>
            </a:r>
            <a:r>
              <a:rPr lang="cs-CZ" sz="2200" dirty="0" err="1" smtClean="0">
                <a:hlinkClick r:id="rId2"/>
              </a:rPr>
              <a:t>history</a:t>
            </a:r>
            <a:r>
              <a:rPr lang="cs-CZ" sz="2200" dirty="0" smtClean="0">
                <a:hlinkClick r:id="rId2"/>
              </a:rPr>
              <a:t>/</a:t>
            </a:r>
            <a:r>
              <a:rPr lang="cs-CZ" sz="2200" dirty="0" err="1" smtClean="0">
                <a:hlinkClick r:id="rId2"/>
              </a:rPr>
              <a:t>microsites</a:t>
            </a:r>
            <a:r>
              <a:rPr lang="cs-CZ" sz="2200" dirty="0" smtClean="0">
                <a:hlinkClick r:id="rId2"/>
              </a:rPr>
              <a:t>/H/</a:t>
            </a:r>
            <a:r>
              <a:rPr lang="cs-CZ" sz="2200" dirty="0" err="1" smtClean="0">
                <a:hlinkClick r:id="rId2"/>
              </a:rPr>
              <a:t>history</a:t>
            </a:r>
            <a:r>
              <a:rPr lang="cs-CZ" sz="2200" dirty="0" smtClean="0">
                <a:hlinkClick r:id="rId2"/>
              </a:rPr>
              <a:t>/guide19/part10.html</a:t>
            </a:r>
            <a:endParaRPr lang="cs-CZ" sz="2200" dirty="0" smtClean="0"/>
          </a:p>
          <a:p>
            <a:endParaRPr lang="cs-CZ" dirty="0"/>
          </a:p>
        </p:txBody>
      </p:sp>
      <p:sp>
        <p:nvSpPr>
          <p:cNvPr id="7" name="Zástupný symbol pro obsah 6"/>
          <p:cNvSpPr>
            <a:spLocks noGrp="1"/>
          </p:cNvSpPr>
          <p:nvPr>
            <p:ph sz="half" idx="2"/>
          </p:nvPr>
        </p:nvSpPr>
        <p:spPr/>
        <p:txBody>
          <a:bodyPr>
            <a:normAutofit fontScale="62500" lnSpcReduction="20000"/>
          </a:bodyPr>
          <a:lstStyle/>
          <a:p>
            <a:r>
              <a:rPr lang="en-US" b="1" dirty="0" smtClean="0"/>
              <a:t>The New Woman </a:t>
            </a:r>
            <a:r>
              <a:rPr lang="en-US" dirty="0" smtClean="0"/>
              <a:t>typically values self-fulfillment and independence rather than the stereotypically feminine ideal of self-sacrifice; believes in legal and sexual equality; often remains single because of the difficulty of combining such equality with marriage; is more open about her sexuality than the 'Old Woman'; is well-educated and reads a great deal; has a job; is athletic or otherwise physically vigorous and, accordingly, prefers comfortable clothes (sometimes male attire) to traditional female garb. </a:t>
            </a:r>
            <a:endParaRPr lang="cs-CZ" dirty="0" smtClean="0"/>
          </a:p>
          <a:p>
            <a:endParaRPr lang="cs-CZ" dirty="0" smtClean="0"/>
          </a:p>
          <a:p>
            <a:r>
              <a:rPr lang="en-US" dirty="0" smtClean="0">
                <a:hlinkClick r:id="rId3"/>
              </a:rPr>
              <a:t>http://academic.brooklyn.cuny.edu/english/melani/cs6/newwoman.html</a:t>
            </a:r>
            <a:endParaRPr lang="cs-CZ" dirty="0" smtClean="0"/>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Cesta">
  <a:themeElements>
    <a:clrScheme name="Cesta">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Cesta">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Cesta">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2.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763</TotalTime>
  <Words>1076</Words>
  <Application>Microsoft Office PowerPoint</Application>
  <PresentationFormat>Předvádění na obrazovce (4:3)</PresentationFormat>
  <Paragraphs>75</Paragraphs>
  <Slides>30</Slides>
  <Notes>1</Notes>
  <HiddenSlides>0</HiddenSlides>
  <MMClips>0</MMClips>
  <ScaleCrop>false</ScaleCrop>
  <HeadingPairs>
    <vt:vector size="6" baseType="variant">
      <vt:variant>
        <vt:lpstr>Použitá písma</vt:lpstr>
      </vt:variant>
      <vt:variant>
        <vt:i4>6</vt:i4>
      </vt:variant>
      <vt:variant>
        <vt:lpstr>Motiv</vt:lpstr>
      </vt:variant>
      <vt:variant>
        <vt:i4>1</vt:i4>
      </vt:variant>
      <vt:variant>
        <vt:lpstr>Nadpisy snímků</vt:lpstr>
      </vt:variant>
      <vt:variant>
        <vt:i4>30</vt:i4>
      </vt:variant>
    </vt:vector>
  </HeadingPairs>
  <TitlesOfParts>
    <vt:vector size="37" baseType="lpstr">
      <vt:lpstr>Albertus Extra Bold</vt:lpstr>
      <vt:lpstr>Arial</vt:lpstr>
      <vt:lpstr>Calibri</vt:lpstr>
      <vt:lpstr>Franklin Gothic Book</vt:lpstr>
      <vt:lpstr>Franklin Gothic Medium</vt:lpstr>
      <vt:lpstr>Wingdings 2</vt:lpstr>
      <vt:lpstr>Cesta</vt:lpstr>
      <vt:lpstr>                       Meritocracy</vt:lpstr>
      <vt:lpstr>The obsession with self-help and self-improvement</vt:lpstr>
      <vt:lpstr>   John Stuart Mill</vt:lpstr>
      <vt:lpstr>                   Octavia Hill</vt:lpstr>
      <vt:lpstr>  Changes in housing</vt:lpstr>
      <vt:lpstr>  Salvation army</vt:lpstr>
      <vt:lpstr>Thomas Barnardo and his homes</vt:lpstr>
      <vt:lpstr>Pioneers of nursing: Florence nightingale and mary seacole</vt:lpstr>
      <vt:lpstr>Charles Booth – origins of social research</vt:lpstr>
      <vt:lpstr>           Images of Victorian Women</vt:lpstr>
      <vt:lpstr>    George Elgar Hicks,  The Sinews of Old England (1857)</vt:lpstr>
      <vt:lpstr>Michael Frederick Halliday,  The Blind Basket-maker  with his First Child (1856) </vt:lpstr>
      <vt:lpstr>             Angel in the house</vt:lpstr>
      <vt:lpstr>Ford Madox Brown,  Waiting: An English Fireside of  1854-5 (1855) </vt:lpstr>
      <vt:lpstr>William Powell Frith, Many Happy Returns of the Day (1856)</vt:lpstr>
      <vt:lpstr>Sir John Everett Millais,  My First Sermon (1863)</vt:lpstr>
      <vt:lpstr>RichaRd Redgrave, The Poor Teacher (1844)</vt:lpstr>
      <vt:lpstr>Richard Redgrave, The Sempstress (1846) </vt:lpstr>
      <vt:lpstr>Eyre Crowe, The Dinner Hour at Wigan (1874) </vt:lpstr>
      <vt:lpstr>Augustus Leopold Egg, Past and Present(1) (1858) </vt:lpstr>
      <vt:lpstr>Augustus Leopold Egg, Past and Present(2) (1858) </vt:lpstr>
      <vt:lpstr>Augustus Leopold Egg, Past and Present(3) (1858) </vt:lpstr>
      <vt:lpstr>Richard Redgrave, The Outcast (1851)</vt:lpstr>
      <vt:lpstr>William Holman Hunt,  The Awakening Conscience (1853-54)</vt:lpstr>
      <vt:lpstr>Dante Gabriel Rossetti,  Found (1853)</vt:lpstr>
      <vt:lpstr>George Frederic Watts, Found Drowned (c. 1849-50)</vt:lpstr>
      <vt:lpstr>Frank Holl: Hush</vt:lpstr>
      <vt:lpstr>Sir John Everett Millais,  The Blind Girl (1854-56)</vt:lpstr>
      <vt:lpstr>Sir John Everett Millais,  The Woodman's Daughter (1851)</vt:lpstr>
      <vt:lpstr>          The New Woman – two definitions</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Images of Victorian Women</dc:title>
  <dc:creator>Alička</dc:creator>
  <cp:lastModifiedBy>Tihelkova</cp:lastModifiedBy>
  <cp:revision>48</cp:revision>
  <dcterms:created xsi:type="dcterms:W3CDTF">2010-09-12T13:43:41Z</dcterms:created>
  <dcterms:modified xsi:type="dcterms:W3CDTF">2016-11-01T13:41:11Z</dcterms:modified>
</cp:coreProperties>
</file>