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CAFB3D-4A17-4496-A603-91864284680B}" type="datetimeFigureOut">
              <a:rPr lang="cs-CZ" smtClean="0"/>
              <a:pPr/>
              <a:t>27.10.2020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18FD3E-A344-4AFB-890C-5E9B515447D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18FD3E-A344-4AFB-890C-5E9B515447D3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18FD3E-A344-4AFB-890C-5E9B515447D3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18FD3E-A344-4AFB-890C-5E9B515447D3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18FD3E-A344-4AFB-890C-5E9B515447D3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18FD3E-A344-4AFB-890C-5E9B515447D3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AB09D-0B1A-45C1-BC16-B2F68B72D525}" type="datetimeFigureOut">
              <a:rPr lang="cs-CZ" smtClean="0"/>
              <a:pPr/>
              <a:t>27.10.2020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B805100-2726-4489-A7B5-BE4DB0D9AE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AB09D-0B1A-45C1-BC16-B2F68B72D525}" type="datetimeFigureOut">
              <a:rPr lang="cs-CZ" smtClean="0"/>
              <a:pPr/>
              <a:t>27.10.2020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B805100-2726-4489-A7B5-BE4DB0D9AE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AB09D-0B1A-45C1-BC16-B2F68B72D525}" type="datetimeFigureOut">
              <a:rPr lang="cs-CZ" smtClean="0"/>
              <a:pPr/>
              <a:t>27.10.2020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B805100-2726-4489-A7B5-BE4DB0D9AE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A9AAB09D-0B1A-45C1-BC16-B2F68B72D525}" type="datetimeFigureOut">
              <a:rPr lang="cs-CZ" smtClean="0"/>
              <a:pPr/>
              <a:t>27.10.2020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05100-2726-4489-A7B5-BE4DB0D9AE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AB09D-0B1A-45C1-BC16-B2F68B72D525}" type="datetimeFigureOut">
              <a:rPr lang="cs-CZ" smtClean="0"/>
              <a:pPr/>
              <a:t>27.10.2020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B805100-2726-4489-A7B5-BE4DB0D9AE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AB09D-0B1A-45C1-BC16-B2F68B72D525}" type="datetimeFigureOut">
              <a:rPr lang="cs-CZ" smtClean="0"/>
              <a:pPr/>
              <a:t>27.10.2020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B805100-2726-4489-A7B5-BE4DB0D9A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AB09D-0B1A-45C1-BC16-B2F68B72D525}" type="datetimeFigureOut">
              <a:rPr lang="cs-CZ" smtClean="0"/>
              <a:pPr/>
              <a:t>27.10.2020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B805100-2726-4489-A7B5-BE4DB0D9A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B805100-2726-4489-A7B5-BE4DB0D9AE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AB09D-0B1A-45C1-BC16-B2F68B72D525}" type="datetimeFigureOut">
              <a:rPr lang="cs-CZ" smtClean="0"/>
              <a:pPr/>
              <a:t>27.10.2020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B805100-2726-4489-A7B5-BE4DB0D9AE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A9AAB09D-0B1A-45C1-BC16-B2F68B72D525}" type="datetimeFigureOut">
              <a:rPr lang="cs-CZ" smtClean="0"/>
              <a:pPr/>
              <a:t>27.10.2020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AB09D-0B1A-45C1-BC16-B2F68B72D525}" type="datetimeFigureOut">
              <a:rPr lang="cs-CZ" smtClean="0"/>
              <a:pPr/>
              <a:t>27.10.2020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05100-2726-4489-A7B5-BE4DB0D9A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B805100-2726-4489-A7B5-BE4DB0D9AE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AB09D-0B1A-45C1-BC16-B2F68B72D525}" type="datetimeFigureOut">
              <a:rPr lang="cs-CZ" smtClean="0"/>
              <a:pPr/>
              <a:t>27.10.2020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9AAB09D-0B1A-45C1-BC16-B2F68B72D525}" type="datetimeFigureOut">
              <a:rPr lang="cs-CZ" smtClean="0"/>
              <a:pPr/>
              <a:t>27.10.2020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B805100-2726-4489-A7B5-BE4DB0D9AE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95536" y="2780928"/>
            <a:ext cx="8496944" cy="3816424"/>
          </a:xfrm>
        </p:spPr>
        <p:txBody>
          <a:bodyPr/>
          <a:lstStyle/>
          <a:p>
            <a:pPr algn="l"/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Počátky organizované tělesné výchovy v Českých zemích</a:t>
            </a:r>
            <a:endParaRPr lang="cs-CZ" dirty="0"/>
          </a:p>
        </p:txBody>
      </p:sp>
      <p:pic>
        <p:nvPicPr>
          <p:cNvPr id="10" name="Obrázek 9" descr="300px-Mariatheresiaoldfamily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5976" y="2852936"/>
            <a:ext cx="4032448" cy="3384376"/>
          </a:xfrm>
          <a:prstGeom prst="rect">
            <a:avLst/>
          </a:prstGeom>
        </p:spPr>
      </p:pic>
      <p:pic>
        <p:nvPicPr>
          <p:cNvPr id="11" name="Obrázek 10" descr="Andreas_Moeller_-_Erzherzogin_Maria_Theresia_-_Kunsthistorisches_Museum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5576" y="2780928"/>
            <a:ext cx="2794000" cy="3454400"/>
          </a:xfrm>
          <a:prstGeom prst="rect">
            <a:avLst/>
          </a:prstGeom>
        </p:spPr>
      </p:pic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4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Historické souvislosti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Marie Terezie (1717-1780) pragmatická sankce, války o rakouské dědictví, zrušen Jezuitský řád, zavedena „všeobecná vzdělávací povinnost“, 6-ti </a:t>
            </a:r>
            <a:r>
              <a:rPr lang="cs-CZ" dirty="0" err="1" smtClean="0"/>
              <a:t>letá</a:t>
            </a:r>
            <a:r>
              <a:rPr lang="cs-CZ" dirty="0" smtClean="0"/>
              <a:t> povinná školní docházka</a:t>
            </a:r>
          </a:p>
          <a:p>
            <a:r>
              <a:rPr lang="cs-CZ" dirty="0" smtClean="0"/>
              <a:t>Josef II. (1741-1790) spoluvladař , osvícenský absolutizmus, válka s Tureckem, Toleranční patent, zrušení nevolnictví – nahrazeno poddanstvím, robota zrušena až 1848, germanizace společnosti</a:t>
            </a:r>
          </a:p>
          <a:p>
            <a:r>
              <a:rPr lang="cs-CZ" dirty="0" smtClean="0"/>
              <a:t>Leopold II. (1747-1792) </a:t>
            </a:r>
          </a:p>
          <a:p>
            <a:r>
              <a:rPr lang="cs-CZ" dirty="0" smtClean="0"/>
              <a:t>František I. (1768-1835) Napoleonské války, absolutní monarchie</a:t>
            </a:r>
          </a:p>
          <a:p>
            <a:r>
              <a:rPr lang="cs-CZ" dirty="0" smtClean="0"/>
              <a:t>Ferdinand V. Dobrotivý  (1793-1848/1875) </a:t>
            </a:r>
          </a:p>
          <a:p>
            <a:pPr>
              <a:buNone/>
            </a:pPr>
            <a:r>
              <a:rPr lang="cs-CZ" dirty="0" smtClean="0"/>
              <a:t>    K. L. </a:t>
            </a:r>
            <a:r>
              <a:rPr lang="cs-CZ" dirty="0" err="1" smtClean="0"/>
              <a:t>Metternich</a:t>
            </a:r>
            <a:r>
              <a:rPr lang="cs-CZ" dirty="0" smtClean="0"/>
              <a:t>, abdikace, poslední korunovaný český král</a:t>
            </a:r>
          </a:p>
          <a:p>
            <a:r>
              <a:rPr lang="cs-CZ" dirty="0" smtClean="0"/>
              <a:t>František Josef I. (1830-1916) války s Itálií, Francií a Pruskem, I. sv. válka, A. </a:t>
            </a:r>
            <a:r>
              <a:rPr lang="cs-CZ" dirty="0" err="1" smtClean="0"/>
              <a:t>Bach</a:t>
            </a:r>
            <a:r>
              <a:rPr lang="cs-CZ" dirty="0" smtClean="0"/>
              <a:t>, rozmach národních hnutí v monarchii, Sokol, Orel, DTJ, slety, počátky výuky TV na školách, TV v národní, utilitárně branné i sociálně stratifikované podobě</a:t>
            </a:r>
          </a:p>
          <a:p>
            <a:r>
              <a:rPr lang="cs-CZ" dirty="0" smtClean="0"/>
              <a:t>Karel I.</a:t>
            </a: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67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Sokol a spol.</a:t>
            </a:r>
            <a:endParaRPr lang="cs-CZ" dirty="0"/>
          </a:p>
        </p:txBody>
      </p:sp>
      <p:pic>
        <p:nvPicPr>
          <p:cNvPr id="4" name="Obrázek 3" descr="225px-Jan_Vilímek_-_Miroslav_Tyrš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2160" y="2708920"/>
            <a:ext cx="2857500" cy="3505200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2286000"/>
            <a:ext cx="8503920" cy="4572000"/>
          </a:xfrm>
        </p:spPr>
        <p:txBody>
          <a:bodyPr/>
          <a:lstStyle/>
          <a:p>
            <a:r>
              <a:rPr lang="cs-CZ" dirty="0" smtClean="0"/>
              <a:t>Předchůdci: R. </a:t>
            </a:r>
            <a:r>
              <a:rPr lang="cs-CZ" dirty="0" err="1" smtClean="0"/>
              <a:t>Stephany</a:t>
            </a:r>
            <a:r>
              <a:rPr lang="cs-CZ" dirty="0" smtClean="0"/>
              <a:t>, J. </a:t>
            </a:r>
            <a:r>
              <a:rPr lang="cs-CZ" dirty="0" err="1" smtClean="0"/>
              <a:t>Malýpetr</a:t>
            </a:r>
            <a:r>
              <a:rPr lang="cs-CZ" dirty="0" smtClean="0"/>
              <a:t>, inspirace v </a:t>
            </a:r>
            <a:r>
              <a:rPr lang="cs-CZ" dirty="0" err="1" smtClean="0"/>
              <a:t>Turnérském</a:t>
            </a:r>
            <a:r>
              <a:rPr lang="cs-CZ" dirty="0" smtClean="0"/>
              <a:t> systému, uvolnění po „Bachovském absolutizmu“</a:t>
            </a:r>
          </a:p>
          <a:p>
            <a:r>
              <a:rPr lang="cs-CZ" dirty="0" smtClean="0"/>
              <a:t>Sokol (1862): Dr. M. </a:t>
            </a:r>
            <a:r>
              <a:rPr lang="cs-CZ" dirty="0" err="1" smtClean="0"/>
              <a:t>Tyrš</a:t>
            </a:r>
            <a:r>
              <a:rPr lang="cs-CZ" dirty="0" smtClean="0"/>
              <a:t>, J. F</a:t>
            </a:r>
            <a:r>
              <a:rPr lang="hu-HU" dirty="0" smtClean="0"/>
              <a:t>ű</a:t>
            </a:r>
            <a:r>
              <a:rPr lang="cs-CZ" dirty="0" err="1" smtClean="0"/>
              <a:t>gner</a:t>
            </a:r>
            <a:endParaRPr lang="cs-CZ" dirty="0" smtClean="0"/>
          </a:p>
          <a:p>
            <a:r>
              <a:rPr lang="cs-CZ" dirty="0" err="1" smtClean="0"/>
              <a:t>Turnérský</a:t>
            </a:r>
            <a:r>
              <a:rPr lang="cs-CZ" dirty="0" smtClean="0"/>
              <a:t> systém otevřený hrám a sportu, společná cvičení, vycházky do přírody</a:t>
            </a:r>
          </a:p>
          <a:p>
            <a:r>
              <a:rPr lang="cs-CZ" dirty="0" smtClean="0"/>
              <a:t>Organizované cvičení žen (K. Hanušová)</a:t>
            </a:r>
          </a:p>
          <a:p>
            <a:r>
              <a:rPr lang="cs-CZ" dirty="0" smtClean="0"/>
              <a:t>Výrazný národní charakter (české názvosloví, tykání, kroj, heslo, pozdrav, …)</a:t>
            </a:r>
          </a:p>
          <a:p>
            <a:endParaRPr lang="cs-CZ" dirty="0"/>
          </a:p>
        </p:txBody>
      </p:sp>
      <p:pic>
        <p:nvPicPr>
          <p:cNvPr id="5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37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Jan_Šrámek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04248" y="4743450"/>
            <a:ext cx="1905000" cy="211455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DTJ a Orel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484784"/>
            <a:ext cx="8518720" cy="424847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DTJ: Důsledek sociální stratifikace společnosti, </a:t>
            </a:r>
          </a:p>
          <a:p>
            <a:pPr>
              <a:buNone/>
            </a:pPr>
            <a:r>
              <a:rPr lang="cs-CZ" dirty="0" smtClean="0"/>
              <a:t>    2. polovina 19. století</a:t>
            </a:r>
          </a:p>
          <a:p>
            <a:r>
              <a:rPr lang="cs-CZ" dirty="0" smtClean="0"/>
              <a:t>Vzrůst vlivu Sociální demokracie (Říšský sněm)</a:t>
            </a:r>
          </a:p>
          <a:p>
            <a:r>
              <a:rPr lang="cs-CZ" dirty="0" smtClean="0"/>
              <a:t>Náplň podobná jako v Sokole</a:t>
            </a:r>
          </a:p>
          <a:p>
            <a:r>
              <a:rPr lang="cs-CZ" dirty="0" smtClean="0"/>
              <a:t>Orel: Důsledek snižování vlivu církve ve společnosti, katolická organizace</a:t>
            </a:r>
          </a:p>
          <a:p>
            <a:r>
              <a:rPr lang="cs-CZ" dirty="0" smtClean="0"/>
              <a:t>Encyklika papeže Lva XIII. „</a:t>
            </a:r>
            <a:r>
              <a:rPr lang="cs-CZ" dirty="0" err="1" smtClean="0"/>
              <a:t>Rerum</a:t>
            </a:r>
            <a:r>
              <a:rPr lang="cs-CZ" dirty="0" smtClean="0"/>
              <a:t> </a:t>
            </a:r>
            <a:r>
              <a:rPr lang="cs-CZ" dirty="0" err="1" smtClean="0"/>
              <a:t>novarum</a:t>
            </a:r>
            <a:r>
              <a:rPr lang="cs-CZ" dirty="0" smtClean="0"/>
              <a:t>“: Zakládání klerikálních organizací různého charakteru</a:t>
            </a:r>
          </a:p>
          <a:p>
            <a:r>
              <a:rPr lang="cs-CZ" dirty="0" smtClean="0"/>
              <a:t>Základem </a:t>
            </a:r>
            <a:r>
              <a:rPr lang="cs-CZ" dirty="0" err="1" smtClean="0"/>
              <a:t>Tyršův</a:t>
            </a:r>
            <a:r>
              <a:rPr lang="cs-CZ" dirty="0" smtClean="0"/>
              <a:t> systém, zaměřeno na mládež a sport, společná cvičení</a:t>
            </a:r>
          </a:p>
          <a:p>
            <a:r>
              <a:rPr lang="cs-CZ" dirty="0" err="1" smtClean="0"/>
              <a:t>Msgr</a:t>
            </a:r>
            <a:r>
              <a:rPr lang="cs-CZ" dirty="0" smtClean="0"/>
              <a:t>. J. Šrámek</a:t>
            </a:r>
          </a:p>
          <a:p>
            <a:endParaRPr lang="cs-CZ" dirty="0"/>
          </a:p>
        </p:txBody>
      </p:sp>
      <p:pic>
        <p:nvPicPr>
          <p:cNvPr id="5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40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Školní tělesná výchova do r. 1918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Výrazné komplikace (chybí učitelé a MTZ, odpor veřejnosti i církve)</a:t>
            </a:r>
          </a:p>
          <a:p>
            <a:r>
              <a:rPr lang="cs-CZ" dirty="0" smtClean="0"/>
              <a:t>Zájem státu a armády na zavedení TV do škol (Prusko - Rakouská válka)</a:t>
            </a:r>
          </a:p>
          <a:p>
            <a:r>
              <a:rPr lang="cs-CZ" dirty="0" smtClean="0"/>
              <a:t>1869 Říšský zákon o školách, povinné 2h TV / týden, </a:t>
            </a:r>
            <a:r>
              <a:rPr lang="cs-CZ" dirty="0" err="1" smtClean="0"/>
              <a:t>Spiess</a:t>
            </a:r>
            <a:r>
              <a:rPr lang="cs-CZ" dirty="0" smtClean="0"/>
              <a:t> – </a:t>
            </a:r>
            <a:r>
              <a:rPr lang="cs-CZ" dirty="0" err="1" smtClean="0"/>
              <a:t>Maulovy</a:t>
            </a:r>
            <a:r>
              <a:rPr lang="cs-CZ" dirty="0" smtClean="0"/>
              <a:t> osnovy</a:t>
            </a:r>
          </a:p>
          <a:p>
            <a:r>
              <a:rPr lang="cs-CZ" dirty="0" smtClean="0"/>
              <a:t>Reálně TV na všech typech škol až před I. </a:t>
            </a:r>
            <a:r>
              <a:rPr lang="cs-CZ" dirty="0" err="1" smtClean="0"/>
              <a:t>sv.válkou</a:t>
            </a:r>
            <a:endParaRPr lang="cs-CZ" dirty="0" smtClean="0"/>
          </a:p>
          <a:p>
            <a:r>
              <a:rPr lang="cs-CZ" dirty="0" smtClean="0"/>
              <a:t>Výchova TV kádrů, od r. 1870 zkušební komise</a:t>
            </a:r>
          </a:p>
          <a:p>
            <a:r>
              <a:rPr lang="cs-CZ" dirty="0" smtClean="0"/>
              <a:t>Dvouleté kurzy na LF UK v Praze</a:t>
            </a:r>
          </a:p>
          <a:p>
            <a:r>
              <a:rPr lang="cs-CZ" dirty="0" smtClean="0"/>
              <a:t>Problémy „TV výchovy dívek v Čechách“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91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127</TotalTime>
  <Words>404</Words>
  <Application>Microsoft Office PowerPoint</Application>
  <PresentationFormat>Předvádění na obrazovce (4:3)</PresentationFormat>
  <Paragraphs>38</Paragraphs>
  <Slides>5</Slides>
  <Notes>5</Notes>
  <HiddenSlides>0</HiddenSlides>
  <MMClips>5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10" baseType="lpstr">
      <vt:lpstr>Calibri</vt:lpstr>
      <vt:lpstr>Georgia</vt:lpstr>
      <vt:lpstr>Wingdings</vt:lpstr>
      <vt:lpstr>Wingdings 2</vt:lpstr>
      <vt:lpstr>Administrativní</vt:lpstr>
      <vt:lpstr>Počátky organizované tělesné výchovy v Českých zemích</vt:lpstr>
      <vt:lpstr>Historické souvislosti</vt:lpstr>
      <vt:lpstr>Sokol a spol.</vt:lpstr>
      <vt:lpstr>DTJ a Orel</vt:lpstr>
      <vt:lpstr>Školní tělesná výchova do r. 1918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Počátky organizované tělesné výchovy v Českých zemích</dc:title>
  <dc:creator>radek</dc:creator>
  <cp:lastModifiedBy>ktv</cp:lastModifiedBy>
  <cp:revision>8</cp:revision>
  <dcterms:created xsi:type="dcterms:W3CDTF">2015-11-15T11:57:15Z</dcterms:created>
  <dcterms:modified xsi:type="dcterms:W3CDTF">2020-10-27T13:04:34Z</dcterms:modified>
</cp:coreProperties>
</file>