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258" r:id="rId44"/>
    <p:sldId id="259" r:id="rId4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AFDE85-F72A-482A-BE37-2BC49793A400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9F7ECD-A058-4CF3-85F6-71F116F43E8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939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959878F-C6C0-4976-99CE-701E390ECE91}" type="slidenum">
              <a:rPr lang="cs-CZ"/>
              <a:pPr/>
              <a:t>1</a:t>
            </a:fld>
            <a:endParaRPr lang="cs-CZ"/>
          </a:p>
        </p:txBody>
      </p:sp>
      <p:sp>
        <p:nvSpPr>
          <p:cNvPr id="59396" name="Rectangle 10"/>
          <p:cNvSpPr txBox="1">
            <a:spLocks noGrp="1" noChangeArrowheads="1"/>
          </p:cNvSpPr>
          <p:nvPr/>
        </p:nvSpPr>
        <p:spPr bwMode="auto">
          <a:xfrm>
            <a:off x="3881396" y="8685878"/>
            <a:ext cx="2976605" cy="449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 defTabSz="237398" hangingPunct="0">
              <a:lnSpc>
                <a:spcPct val="95000"/>
              </a:lnSpc>
              <a:buClr>
                <a:srgbClr val="000000"/>
              </a:buClr>
              <a:buSzPct val="45000"/>
              <a:tabLst>
                <a:tab pos="0" algn="l"/>
                <a:tab pos="237398" algn="l"/>
                <a:tab pos="476262" algn="l"/>
                <a:tab pos="713661" algn="l"/>
                <a:tab pos="953990" algn="l"/>
                <a:tab pos="1191388" algn="l"/>
                <a:tab pos="1433182" algn="l"/>
                <a:tab pos="1670580" algn="l"/>
                <a:tab pos="1909444" algn="l"/>
                <a:tab pos="2148308" algn="l"/>
                <a:tab pos="2387172" algn="l"/>
                <a:tab pos="2627501" algn="l"/>
                <a:tab pos="2863433" algn="l"/>
                <a:tab pos="3105228" algn="l"/>
                <a:tab pos="3342626" algn="l"/>
                <a:tab pos="3584420" algn="l"/>
                <a:tab pos="3820354" algn="l"/>
                <a:tab pos="4057752" algn="l"/>
                <a:tab pos="4298081" algn="l"/>
                <a:tab pos="4535479" algn="l"/>
                <a:tab pos="4775808" algn="l"/>
              </a:tabLst>
            </a:pPr>
            <a:fld id="{9F1CA427-867C-4182-B3E8-57D7E6ACB5D5}" type="slidenum">
              <a:rPr lang="cs-CZ" sz="700">
                <a:solidFill>
                  <a:srgbClr val="0000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pPr algn="r" defTabSz="237398" hangingPunct="0">
                <a:lnSpc>
                  <a:spcPct val="95000"/>
                </a:lnSpc>
                <a:buClr>
                  <a:srgbClr val="000000"/>
                </a:buClr>
                <a:buSzPct val="45000"/>
                <a:tabLst>
                  <a:tab pos="0" algn="l"/>
                  <a:tab pos="237398" algn="l"/>
                  <a:tab pos="476262" algn="l"/>
                  <a:tab pos="713661" algn="l"/>
                  <a:tab pos="953990" algn="l"/>
                  <a:tab pos="1191388" algn="l"/>
                  <a:tab pos="1433182" algn="l"/>
                  <a:tab pos="1670580" algn="l"/>
                  <a:tab pos="1909444" algn="l"/>
                  <a:tab pos="2148308" algn="l"/>
                  <a:tab pos="2387172" algn="l"/>
                  <a:tab pos="2627501" algn="l"/>
                  <a:tab pos="2863433" algn="l"/>
                  <a:tab pos="3105228" algn="l"/>
                  <a:tab pos="3342626" algn="l"/>
                  <a:tab pos="3584420" algn="l"/>
                  <a:tab pos="3820354" algn="l"/>
                  <a:tab pos="4057752" algn="l"/>
                  <a:tab pos="4298081" algn="l"/>
                  <a:tab pos="4535479" algn="l"/>
                  <a:tab pos="4775808" algn="l"/>
                </a:tabLst>
              </a:pPr>
              <a:t>1</a:t>
            </a:fld>
            <a:endParaRPr lang="cs-CZ" sz="700" dirty="0">
              <a:solidFill>
                <a:srgbClr val="000000"/>
              </a:solidFill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397" name="Text Box 1"/>
          <p:cNvSpPr txBox="1">
            <a:spLocks noChangeArrowheads="1"/>
          </p:cNvSpPr>
          <p:nvPr/>
        </p:nvSpPr>
        <p:spPr bwMode="auto">
          <a:xfrm>
            <a:off x="999870" y="694984"/>
            <a:ext cx="4858261" cy="342669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48616" tIns="24309" rIns="48616" bIns="24309" anchor="ctr"/>
          <a:lstStyle/>
          <a:p>
            <a:pPr defTabSz="237398" hangingPunct="0">
              <a:lnSpc>
                <a:spcPct val="93000"/>
              </a:lnSpc>
              <a:buClr>
                <a:srgbClr val="000000"/>
              </a:buClr>
              <a:buSzPct val="45000"/>
            </a:pPr>
            <a:endParaRPr lang="cs-CZ" sz="900" dirty="0">
              <a:solidFill>
                <a:schemeClr val="bg1"/>
              </a:solidFill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398" name="Rectangle 2"/>
          <p:cNvSpPr>
            <a:spLocks noChangeArrowheads="1"/>
          </p:cNvSpPr>
          <p:nvPr>
            <p:ph type="body"/>
          </p:nvPr>
        </p:nvSpPr>
        <p:spPr>
          <a:xfrm>
            <a:off x="691628" y="4342939"/>
            <a:ext cx="5474745" cy="4108914"/>
          </a:xfrm>
          <a:noFill/>
          <a:ln/>
        </p:spPr>
        <p:txBody>
          <a:bodyPr wrap="none" lIns="0" tIns="0" rIns="0" bIns="0" anchor="ctr"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6041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414996-01B4-46BB-9236-81C8BC7EA67D}" type="slidenum">
              <a:rPr lang="cs-CZ"/>
              <a:pPr/>
              <a:t>44</a:t>
            </a:fld>
            <a:endParaRPr lang="cs-CZ"/>
          </a:p>
        </p:txBody>
      </p:sp>
      <p:sp>
        <p:nvSpPr>
          <p:cNvPr id="60420" name="Rectangle 10"/>
          <p:cNvSpPr txBox="1">
            <a:spLocks noGrp="1" noChangeArrowheads="1"/>
          </p:cNvSpPr>
          <p:nvPr/>
        </p:nvSpPr>
        <p:spPr bwMode="auto">
          <a:xfrm>
            <a:off x="3881396" y="8685878"/>
            <a:ext cx="2976605" cy="449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 defTabSz="237398" hangingPunct="0">
              <a:lnSpc>
                <a:spcPct val="95000"/>
              </a:lnSpc>
              <a:buClr>
                <a:srgbClr val="000000"/>
              </a:buClr>
              <a:buSzPct val="45000"/>
              <a:tabLst>
                <a:tab pos="0" algn="l"/>
                <a:tab pos="237398" algn="l"/>
                <a:tab pos="476262" algn="l"/>
                <a:tab pos="713661" algn="l"/>
                <a:tab pos="953990" algn="l"/>
                <a:tab pos="1191388" algn="l"/>
                <a:tab pos="1433182" algn="l"/>
                <a:tab pos="1670580" algn="l"/>
                <a:tab pos="1909444" algn="l"/>
                <a:tab pos="2148308" algn="l"/>
                <a:tab pos="2387172" algn="l"/>
                <a:tab pos="2627501" algn="l"/>
                <a:tab pos="2863433" algn="l"/>
                <a:tab pos="3105228" algn="l"/>
                <a:tab pos="3342626" algn="l"/>
                <a:tab pos="3584420" algn="l"/>
                <a:tab pos="3820354" algn="l"/>
                <a:tab pos="4057752" algn="l"/>
                <a:tab pos="4298081" algn="l"/>
                <a:tab pos="4535479" algn="l"/>
                <a:tab pos="4775808" algn="l"/>
              </a:tabLst>
            </a:pPr>
            <a:fld id="{CF6B263E-73E5-441D-85BC-B2BCD35B0B7C}" type="slidenum">
              <a:rPr lang="cs-CZ" sz="700">
                <a:solidFill>
                  <a:srgbClr val="0000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pPr algn="r" defTabSz="237398" hangingPunct="0">
                <a:lnSpc>
                  <a:spcPct val="95000"/>
                </a:lnSpc>
                <a:buClr>
                  <a:srgbClr val="000000"/>
                </a:buClr>
                <a:buSzPct val="45000"/>
                <a:tabLst>
                  <a:tab pos="0" algn="l"/>
                  <a:tab pos="237398" algn="l"/>
                  <a:tab pos="476262" algn="l"/>
                  <a:tab pos="713661" algn="l"/>
                  <a:tab pos="953990" algn="l"/>
                  <a:tab pos="1191388" algn="l"/>
                  <a:tab pos="1433182" algn="l"/>
                  <a:tab pos="1670580" algn="l"/>
                  <a:tab pos="1909444" algn="l"/>
                  <a:tab pos="2148308" algn="l"/>
                  <a:tab pos="2387172" algn="l"/>
                  <a:tab pos="2627501" algn="l"/>
                  <a:tab pos="2863433" algn="l"/>
                  <a:tab pos="3105228" algn="l"/>
                  <a:tab pos="3342626" algn="l"/>
                  <a:tab pos="3584420" algn="l"/>
                  <a:tab pos="3820354" algn="l"/>
                  <a:tab pos="4057752" algn="l"/>
                  <a:tab pos="4298081" algn="l"/>
                  <a:tab pos="4535479" algn="l"/>
                  <a:tab pos="4775808" algn="l"/>
                </a:tabLst>
              </a:pPr>
              <a:t>44</a:t>
            </a:fld>
            <a:endParaRPr lang="cs-CZ" sz="700" dirty="0">
              <a:solidFill>
                <a:srgbClr val="000000"/>
              </a:solidFill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21" name="Text Box 1"/>
          <p:cNvSpPr txBox="1">
            <a:spLocks noChangeArrowheads="1"/>
          </p:cNvSpPr>
          <p:nvPr/>
        </p:nvSpPr>
        <p:spPr bwMode="auto">
          <a:xfrm>
            <a:off x="999870" y="694984"/>
            <a:ext cx="4858261" cy="342669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48616" tIns="24309" rIns="48616" bIns="24309" anchor="ctr"/>
          <a:lstStyle/>
          <a:p>
            <a:pPr defTabSz="237398" hangingPunct="0">
              <a:lnSpc>
                <a:spcPct val="93000"/>
              </a:lnSpc>
              <a:buClr>
                <a:srgbClr val="000000"/>
              </a:buClr>
              <a:buSzPct val="45000"/>
            </a:pPr>
            <a:endParaRPr lang="cs-CZ" sz="900" dirty="0">
              <a:solidFill>
                <a:schemeClr val="bg1"/>
              </a:solidFill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22" name="Rectangle 2"/>
          <p:cNvSpPr>
            <a:spLocks noChangeArrowheads="1"/>
          </p:cNvSpPr>
          <p:nvPr>
            <p:ph type="body"/>
          </p:nvPr>
        </p:nvSpPr>
        <p:spPr>
          <a:xfrm>
            <a:off x="691628" y="4342939"/>
            <a:ext cx="5474745" cy="4108914"/>
          </a:xfrm>
          <a:noFill/>
          <a:ln/>
        </p:spPr>
        <p:txBody>
          <a:bodyPr wrap="none" lIns="0" tIns="0" rIns="0" bIns="0" anchor="ctr"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12.2.2012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355D3-273E-4803-A947-3CF61A2473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12.2.2012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355D3-273E-4803-A947-3CF61A2473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12.2.2012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355D3-273E-4803-A947-3CF61A2473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12.2.2012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355D3-273E-4803-A947-3CF61A2473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12.2.2012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355D3-273E-4803-A947-3CF61A2473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12.2.2012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355D3-273E-4803-A947-3CF61A2473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12.2.2012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355D3-273E-4803-A947-3CF61A2473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12.2.2012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355D3-273E-4803-A947-3CF61A2473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12.2.2012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355D3-273E-4803-A947-3CF61A2473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12.2.2012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355D3-273E-4803-A947-3CF61A2473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12.2.2012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355D3-273E-4803-A947-3CF61A2473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12.2.2012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355D3-273E-4803-A947-3CF61A2473C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zápatí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051" name="Zástupný symbol pro číslo snímku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807AB4-1B74-4678-9169-DA12ABBC0A26}" type="slidenum">
              <a:rPr lang="cs-CZ"/>
              <a:pPr/>
              <a:t>1</a:t>
            </a:fld>
            <a:endParaRPr lang="cs-CZ"/>
          </a:p>
        </p:txBody>
      </p:sp>
      <p:pic>
        <p:nvPicPr>
          <p:cNvPr id="205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53" name="Footer Placeholder 4"/>
          <p:cNvSpPr txBox="1">
            <a:spLocks noGrp="1"/>
          </p:cNvSpPr>
          <p:nvPr/>
        </p:nvSpPr>
        <p:spPr bwMode="auto">
          <a:xfrm>
            <a:off x="1258888" y="6246813"/>
            <a:ext cx="7885112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pPr algn="ctr" defTabSz="407988" hangingPunct="0">
              <a:lnSpc>
                <a:spcPct val="95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</a:pPr>
            <a:r>
              <a:rPr lang="cs-CZ" sz="1300">
                <a:solidFill>
                  <a:srgbClr val="000000"/>
                </a:solidFill>
                <a:ea typeface="Lucida Sans Unicode" pitchFamily="34" charset="0"/>
                <a:cs typeface="Lucida Sans Unicode" pitchFamily="34" charset="0"/>
              </a:rPr>
              <a:t>Tato prezentace je spolufinancována Evropským sociálním fondem a státním rozpočtem České republiky.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2124075" y="2254250"/>
            <a:ext cx="6335713" cy="123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945" tIns="41473" rIns="82945" bIns="41473" anchor="ctr"/>
          <a:lstStyle/>
          <a:p>
            <a:pPr algn="ctr">
              <a:defRPr/>
            </a:pPr>
            <a:r>
              <a:rPr lang="cs-CZ" sz="3200" b="1" dirty="0">
                <a:latin typeface="Arial" pitchFamily="34" charset="0"/>
                <a:cs typeface="Arial" pitchFamily="34" charset="0"/>
              </a:rPr>
              <a:t>Strojní části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a </a:t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konstrukční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prvky</a:t>
            </a:r>
          </a:p>
          <a:p>
            <a:pPr algn="ctr">
              <a:defRPr/>
            </a:pPr>
            <a:endParaRPr lang="cs-CZ" sz="32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55" name="Rectangle 5"/>
          <p:cNvSpPr>
            <a:spLocks noChangeArrowheads="1"/>
          </p:cNvSpPr>
          <p:nvPr/>
        </p:nvSpPr>
        <p:spPr bwMode="auto">
          <a:xfrm>
            <a:off x="1501775" y="5192713"/>
            <a:ext cx="46545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/>
          <a:lstStyle/>
          <a:p>
            <a:pPr marL="425450" indent="-320675" defTabSz="449263">
              <a:spcBef>
                <a:spcPct val="20000"/>
              </a:spcBef>
            </a:pPr>
            <a:r>
              <a:rPr lang="cs-CZ" dirty="0">
                <a:latin typeface="Arial" pitchFamily="34" charset="0"/>
                <a:cs typeface="Arial" pitchFamily="34" charset="0"/>
              </a:rPr>
              <a:t>KKS/SI - Úvod do strojního inženýrství	</a:t>
            </a:r>
            <a:r>
              <a:rPr lang="cs-CZ" dirty="0"/>
              <a:t>		</a:t>
            </a:r>
          </a:p>
        </p:txBody>
      </p:sp>
      <p:sp>
        <p:nvSpPr>
          <p:cNvPr id="2056" name="Rectangle 6"/>
          <p:cNvSpPr>
            <a:spLocks noChangeArrowheads="1"/>
          </p:cNvSpPr>
          <p:nvPr/>
        </p:nvSpPr>
        <p:spPr bwMode="auto">
          <a:xfrm>
            <a:off x="4832350" y="5192713"/>
            <a:ext cx="3919538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/>
          <a:lstStyle/>
          <a:p>
            <a:pPr marL="342900" indent="-342900" algn="r">
              <a:spcBef>
                <a:spcPct val="20000"/>
              </a:spcBef>
            </a:pPr>
            <a:r>
              <a:rPr lang="cs-CZ" dirty="0">
                <a:latin typeface="Arial" pitchFamily="34" charset="0"/>
                <a:cs typeface="Arial" pitchFamily="34" charset="0"/>
              </a:rPr>
              <a:t>Ivana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Mazínová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4440238" y="227013"/>
            <a:ext cx="418147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945" tIns="41473" rIns="82945" bIns="41473" anchor="ctr">
            <a:spAutoFit/>
          </a:bodyPr>
          <a:lstStyle/>
          <a:p>
            <a:pPr defTabSz="407988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5062538" algn="r"/>
              </a:tabLst>
            </a:pPr>
            <a:r>
              <a:rPr lang="cs-CZ" sz="1600" b="1">
                <a:effectLst>
                  <a:outerShdw blurRad="38100" dist="38100" dir="2700000" algn="tl">
                    <a:srgbClr val="C0C0C0"/>
                  </a:outerShdw>
                </a:effectLst>
                <a:ea typeface="Lucida Sans Unicode" pitchFamily="34" charset="0"/>
                <a:cs typeface="Lucida Sans Unicode" pitchFamily="34" charset="0"/>
              </a:rPr>
              <a:t>Katedra konstruování strojů</a:t>
            </a:r>
          </a:p>
          <a:p>
            <a:pPr defTabSz="407988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5062538" algn="r"/>
              </a:tabLst>
            </a:pPr>
            <a:r>
              <a:rPr lang="cs-CZ" sz="1100">
                <a:ea typeface="Lucida Sans Unicode" pitchFamily="34" charset="0"/>
                <a:cs typeface="Lucida Sans Unicode" pitchFamily="34" charset="0"/>
              </a:rPr>
              <a:t>Fakulta strojní</a:t>
            </a:r>
            <a:r>
              <a:rPr lang="cs-CZ" sz="1600">
                <a:ea typeface="Lucida Sans Unicode" pitchFamily="34" charset="0"/>
                <a:cs typeface="Lucida Sans Unicode" pitchFamily="34" charset="0"/>
              </a:rPr>
              <a:t> </a:t>
            </a:r>
          </a:p>
        </p:txBody>
      </p:sp>
      <p:pic>
        <p:nvPicPr>
          <p:cNvPr id="205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10463" y="98425"/>
            <a:ext cx="1503362" cy="96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07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20DE41C-0EF2-48B8-81F1-79AD423FC117}" type="slidenum">
              <a:rPr lang="cs-CZ"/>
              <a:pPr/>
              <a:t>2</a:t>
            </a:fld>
            <a:endParaRPr lang="cs-CZ"/>
          </a:p>
        </p:txBody>
      </p:sp>
      <p:sp>
        <p:nvSpPr>
          <p:cNvPr id="3077" name="Text Box 2"/>
          <p:cNvSpPr txBox="1">
            <a:spLocks noChangeArrowheads="1"/>
          </p:cNvSpPr>
          <p:nvPr/>
        </p:nvSpPr>
        <p:spPr bwMode="auto">
          <a:xfrm>
            <a:off x="1187450" y="620713"/>
            <a:ext cx="6553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Spojovací čepy</a:t>
            </a:r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9163" y="1314450"/>
            <a:ext cx="7305675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410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F70923F-64CC-4D6D-A388-555FADF04F80}" type="slidenum">
              <a:rPr lang="cs-CZ"/>
              <a:pPr/>
              <a:t>3</a:t>
            </a:fld>
            <a:endParaRPr lang="cs-CZ"/>
          </a:p>
        </p:txBody>
      </p:sp>
      <p:pic>
        <p:nvPicPr>
          <p:cNvPr id="410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196975"/>
            <a:ext cx="7535863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12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7CCEB5E-2B40-4F01-9EBC-BD40B6BC3054}" type="slidenum">
              <a:rPr lang="cs-CZ"/>
              <a:pPr/>
              <a:t>4</a:t>
            </a:fld>
            <a:endParaRPr lang="cs-CZ"/>
          </a:p>
        </p:txBody>
      </p:sp>
      <p:pic>
        <p:nvPicPr>
          <p:cNvPr id="512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713" y="2195513"/>
            <a:ext cx="8410575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Text Box 3"/>
          <p:cNvSpPr txBox="1">
            <a:spLocks noChangeArrowheads="1"/>
          </p:cNvSpPr>
          <p:nvPr/>
        </p:nvSpPr>
        <p:spPr bwMode="auto">
          <a:xfrm>
            <a:off x="468313" y="908050"/>
            <a:ext cx="84248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/>
              <a:t>Pozor! Čepy, kolíky, hřídele, šrouby….se v podélném řezu nešrafují.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614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0BDCBB3-0667-4158-AC0A-A18CD2C16879}" type="slidenum">
              <a:rPr lang="cs-CZ"/>
              <a:pPr/>
              <a:t>5</a:t>
            </a:fld>
            <a:endParaRPr lang="cs-CZ"/>
          </a:p>
        </p:txBody>
      </p:sp>
      <p:pic>
        <p:nvPicPr>
          <p:cNvPr id="614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125538"/>
            <a:ext cx="7323138" cy="445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5589588"/>
            <a:ext cx="7092950" cy="63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404813"/>
            <a:ext cx="873442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2" name="Rectangle 5"/>
          <p:cNvSpPr>
            <a:spLocks noChangeArrowheads="1"/>
          </p:cNvSpPr>
          <p:nvPr/>
        </p:nvSpPr>
        <p:spPr bwMode="auto">
          <a:xfrm>
            <a:off x="2268538" y="692150"/>
            <a:ext cx="935037" cy="2889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717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F8BFBC5-16EA-40EE-B91F-5E4DD594BEAF}" type="slidenum">
              <a:rPr lang="cs-CZ"/>
              <a:pPr/>
              <a:t>6</a:t>
            </a:fld>
            <a:endParaRPr lang="cs-CZ"/>
          </a:p>
        </p:txBody>
      </p:sp>
      <p:pic>
        <p:nvPicPr>
          <p:cNvPr id="717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836613"/>
            <a:ext cx="7935913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2349500"/>
            <a:ext cx="7575550" cy="257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819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F5E29C4-CC28-453D-9E5B-21FB63F9CB50}" type="slidenum">
              <a:rPr lang="cs-CZ"/>
              <a:pPr/>
              <a:t>7</a:t>
            </a:fld>
            <a:endParaRPr lang="cs-CZ"/>
          </a:p>
        </p:txBody>
      </p:sp>
      <p:pic>
        <p:nvPicPr>
          <p:cNvPr id="819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628775"/>
            <a:ext cx="7856537" cy="289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5084763"/>
            <a:ext cx="7773987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Text Box 4"/>
          <p:cNvSpPr txBox="1">
            <a:spLocks noChangeArrowheads="1"/>
          </p:cNvSpPr>
          <p:nvPr/>
        </p:nvSpPr>
        <p:spPr bwMode="auto">
          <a:xfrm>
            <a:off x="1187450" y="620713"/>
            <a:ext cx="6553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 dirty="0">
                <a:solidFill>
                  <a:srgbClr val="CC0000"/>
                </a:solidFill>
              </a:rPr>
              <a:t>Kolíky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922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5CBB59-F633-4005-B020-F3EE77D8AAAA}" type="slidenum">
              <a:rPr lang="cs-CZ"/>
              <a:pPr/>
              <a:t>8</a:t>
            </a:fld>
            <a:endParaRPr lang="cs-CZ"/>
          </a:p>
        </p:txBody>
      </p:sp>
      <p:pic>
        <p:nvPicPr>
          <p:cNvPr id="922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981075"/>
            <a:ext cx="7993063" cy="454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024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4DBE2A2-597D-4BD7-BE4F-5F252FE656F8}" type="slidenum">
              <a:rPr lang="cs-CZ"/>
              <a:pPr/>
              <a:t>9</a:t>
            </a:fld>
            <a:endParaRPr lang="cs-CZ"/>
          </a:p>
        </p:txBody>
      </p:sp>
      <p:pic>
        <p:nvPicPr>
          <p:cNvPr id="1024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989138"/>
            <a:ext cx="8496300" cy="372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981075"/>
            <a:ext cx="8748712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126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48D82F9-92A0-4EBA-B84E-4C351F3AAF5F}" type="slidenum">
              <a:rPr lang="cs-CZ"/>
              <a:pPr/>
              <a:t>10</a:t>
            </a:fld>
            <a:endParaRPr lang="cs-CZ"/>
          </a:p>
        </p:txBody>
      </p:sp>
      <p:pic>
        <p:nvPicPr>
          <p:cNvPr id="1126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620713"/>
            <a:ext cx="77597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341438"/>
            <a:ext cx="8334375" cy="202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3284538"/>
            <a:ext cx="3024188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4663" y="3573463"/>
            <a:ext cx="3857625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229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A543C7-1DC7-4494-829E-51C1D956A71E}" type="slidenum">
              <a:rPr lang="cs-CZ"/>
              <a:pPr/>
              <a:t>11</a:t>
            </a:fld>
            <a:endParaRPr lang="cs-CZ"/>
          </a:p>
        </p:txBody>
      </p:sp>
      <p:sp>
        <p:nvSpPr>
          <p:cNvPr id="12293" name="Text Box 2"/>
          <p:cNvSpPr txBox="1">
            <a:spLocks noChangeArrowheads="1"/>
          </p:cNvSpPr>
          <p:nvPr/>
        </p:nvSpPr>
        <p:spPr bwMode="auto">
          <a:xfrm>
            <a:off x="1187450" y="620713"/>
            <a:ext cx="6553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Závlačky, pojistné a stavěcí kroužky</a:t>
            </a:r>
          </a:p>
        </p:txBody>
      </p:sp>
      <p:pic>
        <p:nvPicPr>
          <p:cNvPr id="1229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1196975"/>
            <a:ext cx="7208837" cy="458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331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29B0B85-07BA-4CD1-9DF7-9D9C4E49761C}" type="slidenum">
              <a:rPr lang="cs-CZ"/>
              <a:pPr/>
              <a:t>12</a:t>
            </a:fld>
            <a:endParaRPr lang="cs-CZ"/>
          </a:p>
        </p:txBody>
      </p:sp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2565400"/>
            <a:ext cx="7802563" cy="336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Text Box 3"/>
          <p:cNvSpPr txBox="1">
            <a:spLocks noChangeArrowheads="1"/>
          </p:cNvSpPr>
          <p:nvPr/>
        </p:nvSpPr>
        <p:spPr bwMode="auto">
          <a:xfrm>
            <a:off x="1187450" y="404813"/>
            <a:ext cx="6553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Závlačky</a:t>
            </a:r>
          </a:p>
        </p:txBody>
      </p:sp>
      <p:sp>
        <p:nvSpPr>
          <p:cNvPr id="13319" name="Text Box 4"/>
          <p:cNvSpPr txBox="1">
            <a:spLocks noChangeArrowheads="1"/>
          </p:cNvSpPr>
          <p:nvPr/>
        </p:nvSpPr>
        <p:spPr bwMode="auto">
          <a:xfrm>
            <a:off x="395288" y="1773238"/>
            <a:ext cx="8424862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Průměr závlačky se volí podle průměru čepu nebo velkého průměru závitu.</a:t>
            </a:r>
          </a:p>
          <a:p>
            <a:pPr>
              <a:spcBef>
                <a:spcPct val="50000"/>
              </a:spcBef>
            </a:pPr>
            <a:r>
              <a:rPr lang="cs-CZ"/>
              <a:t>Příklad značení pro závlačku průměru 5 mm a délky 28 mm:</a:t>
            </a:r>
          </a:p>
        </p:txBody>
      </p:sp>
      <p:pic>
        <p:nvPicPr>
          <p:cNvPr id="1332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1052513"/>
            <a:ext cx="8281988" cy="68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1" name="TextovéPole 8"/>
          <p:cNvSpPr txBox="1">
            <a:spLocks noChangeArrowheads="1"/>
          </p:cNvSpPr>
          <p:nvPr/>
        </p:nvSpPr>
        <p:spPr bwMode="auto">
          <a:xfrm>
            <a:off x="7429500" y="1428750"/>
            <a:ext cx="142875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434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AC3DC40-5EED-4AB5-9483-D1651A87AA41}" type="slidenum">
              <a:rPr lang="cs-CZ"/>
              <a:pPr/>
              <a:t>13</a:t>
            </a:fld>
            <a:endParaRPr lang="cs-CZ"/>
          </a:p>
        </p:txBody>
      </p:sp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5157788"/>
            <a:ext cx="4603750" cy="903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84" name="Group 36"/>
          <p:cNvGraphicFramePr>
            <a:graphicFrameLocks noGrp="1"/>
          </p:cNvGraphicFramePr>
          <p:nvPr/>
        </p:nvGraphicFramePr>
        <p:xfrm>
          <a:off x="755650" y="1196975"/>
          <a:ext cx="7810500" cy="1868805"/>
        </p:xfrm>
        <a:graphic>
          <a:graphicData uri="http://schemas.openxmlformats.org/drawingml/2006/table">
            <a:tbl>
              <a:tblPr/>
              <a:tblGrid>
                <a:gridCol w="6902450"/>
                <a:gridCol w="908050"/>
              </a:tblGrid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PK2930  - pojistné kroužky hřídelové (ČSN022930, DIN 471) ... 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PK2931  - pojistné kroužky do díry    (ČSN022931, DIN 472) ...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PK2929  - pojistné kroužky třmínkové  (ČSN022929, DIN 6799) ... 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PK2950  - pojistné kroužky ložiskové (ČSN022950) ...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4351" name="Picture 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3141663"/>
            <a:ext cx="17145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0338" y="3213100"/>
            <a:ext cx="171450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025" y="3213100"/>
            <a:ext cx="171450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4" name="Picture 3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463" y="3284538"/>
            <a:ext cx="171450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5" name="Text Box 37"/>
          <p:cNvSpPr txBox="1">
            <a:spLocks noChangeArrowheads="1"/>
          </p:cNvSpPr>
          <p:nvPr/>
        </p:nvSpPr>
        <p:spPr bwMode="auto">
          <a:xfrm>
            <a:off x="1187450" y="620713"/>
            <a:ext cx="6553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Pojistné kroužky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536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545DE3A-17E8-4CD8-A710-ACE1AEBE132B}" type="slidenum">
              <a:rPr lang="cs-CZ"/>
              <a:pPr/>
              <a:t>14</a:t>
            </a:fld>
            <a:endParaRPr lang="cs-CZ"/>
          </a:p>
        </p:txBody>
      </p:sp>
      <p:pic>
        <p:nvPicPr>
          <p:cNvPr id="1536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692150"/>
            <a:ext cx="7920037" cy="17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2276475"/>
            <a:ext cx="9153525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638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2853DD7-940C-4C2A-9295-DA07E6F214D5}" type="slidenum">
              <a:rPr lang="cs-CZ"/>
              <a:pPr/>
              <a:t>15</a:t>
            </a:fld>
            <a:endParaRPr lang="cs-CZ"/>
          </a:p>
        </p:txBody>
      </p:sp>
      <p:pic>
        <p:nvPicPr>
          <p:cNvPr id="1638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125538"/>
            <a:ext cx="8626475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741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DD3927F-ED80-427E-B601-540212A8EE96}" type="slidenum">
              <a:rPr lang="cs-CZ"/>
              <a:pPr/>
              <a:t>16</a:t>
            </a:fld>
            <a:endParaRPr lang="cs-CZ"/>
          </a:p>
        </p:txBody>
      </p:sp>
      <p:sp>
        <p:nvSpPr>
          <p:cNvPr id="17413" name="Text Box 2"/>
          <p:cNvSpPr txBox="1">
            <a:spLocks noChangeArrowheads="1"/>
          </p:cNvSpPr>
          <p:nvPr/>
        </p:nvSpPr>
        <p:spPr bwMode="auto">
          <a:xfrm>
            <a:off x="1187450" y="620713"/>
            <a:ext cx="6553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Stavěcí kroužky</a:t>
            </a:r>
          </a:p>
        </p:txBody>
      </p:sp>
      <p:pic>
        <p:nvPicPr>
          <p:cNvPr id="1741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125538"/>
            <a:ext cx="7921625" cy="478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843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0A2EE72-BC4A-45BF-A0C9-F67CF71335BE}" type="slidenum">
              <a:rPr lang="cs-CZ"/>
              <a:pPr/>
              <a:t>17</a:t>
            </a:fld>
            <a:endParaRPr lang="cs-CZ"/>
          </a:p>
        </p:txBody>
      </p:sp>
      <p:sp>
        <p:nvSpPr>
          <p:cNvPr id="18437" name="Text Box 2"/>
          <p:cNvSpPr txBox="1">
            <a:spLocks noChangeArrowheads="1"/>
          </p:cNvSpPr>
          <p:nvPr/>
        </p:nvSpPr>
        <p:spPr bwMode="auto">
          <a:xfrm>
            <a:off x="1187450" y="620713"/>
            <a:ext cx="6553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Pera a klíny</a:t>
            </a:r>
          </a:p>
        </p:txBody>
      </p:sp>
      <p:pic>
        <p:nvPicPr>
          <p:cNvPr id="1843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196975"/>
            <a:ext cx="7870825" cy="97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2565400"/>
            <a:ext cx="801052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4652963"/>
            <a:ext cx="7853362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946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529E68A-C2BB-46F7-A960-CAA9EE191121}" type="slidenum">
              <a:rPr lang="cs-CZ"/>
              <a:pPr/>
              <a:t>18</a:t>
            </a:fld>
            <a:endParaRPr lang="cs-CZ"/>
          </a:p>
        </p:txBody>
      </p:sp>
      <p:pic>
        <p:nvPicPr>
          <p:cNvPr id="1946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333375"/>
            <a:ext cx="8743950" cy="363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4005263"/>
            <a:ext cx="7862887" cy="174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048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F919DE0-974E-4723-8D53-F2C4FEF0C0F2}" type="slidenum">
              <a:rPr lang="cs-CZ"/>
              <a:pPr/>
              <a:t>19</a:t>
            </a:fld>
            <a:endParaRPr lang="cs-CZ"/>
          </a:p>
        </p:txBody>
      </p:sp>
      <p:pic>
        <p:nvPicPr>
          <p:cNvPr id="2048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981075"/>
            <a:ext cx="7902575" cy="362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150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3CA5E60-C134-4FEE-AEB5-9E08AE8B3458}" type="slidenum">
              <a:rPr lang="cs-CZ"/>
              <a:pPr/>
              <a:t>20</a:t>
            </a:fld>
            <a:endParaRPr lang="cs-CZ"/>
          </a:p>
        </p:txBody>
      </p:sp>
      <p:pic>
        <p:nvPicPr>
          <p:cNvPr id="2150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836613"/>
            <a:ext cx="7867650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253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25AD478-C2D8-4345-82DB-F50372EB252F}" type="slidenum">
              <a:rPr lang="cs-CZ"/>
              <a:pPr/>
              <a:t>21</a:t>
            </a:fld>
            <a:endParaRPr lang="cs-CZ"/>
          </a:p>
        </p:txBody>
      </p:sp>
      <p:pic>
        <p:nvPicPr>
          <p:cNvPr id="225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333375"/>
            <a:ext cx="7831137" cy="68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052513"/>
            <a:ext cx="532765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375" y="2420938"/>
            <a:ext cx="4968875" cy="308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5445125"/>
            <a:ext cx="77406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355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F1A19C6-A6DE-4117-B636-C02064874620}" type="slidenum">
              <a:rPr lang="cs-CZ"/>
              <a:pPr/>
              <a:t>22</a:t>
            </a:fld>
            <a:endParaRPr lang="cs-CZ"/>
          </a:p>
        </p:txBody>
      </p:sp>
      <p:pic>
        <p:nvPicPr>
          <p:cNvPr id="2355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404813"/>
            <a:ext cx="8208962" cy="182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420938"/>
            <a:ext cx="8528050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458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048AA08-188A-4409-8809-1039FDEC3B5E}" type="slidenum">
              <a:rPr lang="cs-CZ"/>
              <a:pPr/>
              <a:t>23</a:t>
            </a:fld>
            <a:endParaRPr lang="cs-CZ"/>
          </a:p>
        </p:txBody>
      </p:sp>
      <p:pic>
        <p:nvPicPr>
          <p:cNvPr id="2458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333375"/>
            <a:ext cx="8464550" cy="589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560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6E520DF-869A-4E8E-8DE0-DE7607797505}" type="slidenum">
              <a:rPr lang="cs-CZ"/>
              <a:pPr/>
              <a:t>24</a:t>
            </a:fld>
            <a:endParaRPr lang="cs-CZ"/>
          </a:p>
        </p:txBody>
      </p:sp>
      <p:pic>
        <p:nvPicPr>
          <p:cNvPr id="2560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989138"/>
            <a:ext cx="7961312" cy="260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Text Box 3"/>
          <p:cNvSpPr txBox="1">
            <a:spLocks noChangeArrowheads="1"/>
          </p:cNvSpPr>
          <p:nvPr/>
        </p:nvSpPr>
        <p:spPr bwMode="auto">
          <a:xfrm>
            <a:off x="1187450" y="620713"/>
            <a:ext cx="655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b="1">
                <a:solidFill>
                  <a:srgbClr val="CC0000"/>
                </a:solidFill>
              </a:rPr>
              <a:t>Hřídele, tvarové prvky hřídelů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662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C881D5C-DD4D-4035-ACFA-888677E06338}" type="slidenum">
              <a:rPr lang="cs-CZ"/>
              <a:pPr/>
              <a:t>25</a:t>
            </a:fld>
            <a:endParaRPr lang="cs-CZ"/>
          </a:p>
        </p:txBody>
      </p:sp>
      <p:pic>
        <p:nvPicPr>
          <p:cNvPr id="266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012238" cy="564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549275"/>
            <a:ext cx="26003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765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45F1E8E-6571-49FD-9F14-34BDFF8B4F67}" type="slidenum">
              <a:rPr lang="cs-CZ"/>
              <a:pPr/>
              <a:t>26</a:t>
            </a:fld>
            <a:endParaRPr lang="cs-CZ"/>
          </a:p>
        </p:txBody>
      </p:sp>
      <p:pic>
        <p:nvPicPr>
          <p:cNvPr id="2765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875" y="0"/>
            <a:ext cx="6477000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21431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5084763"/>
            <a:ext cx="87249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6" name="Rectangle 5"/>
          <p:cNvSpPr>
            <a:spLocks noChangeArrowheads="1"/>
          </p:cNvSpPr>
          <p:nvPr/>
        </p:nvSpPr>
        <p:spPr bwMode="auto">
          <a:xfrm>
            <a:off x="6877050" y="5589588"/>
            <a:ext cx="1655763" cy="287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867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AB21665-985C-4C1B-9171-96A8C135E4FE}" type="slidenum">
              <a:rPr lang="cs-CZ"/>
              <a:pPr/>
              <a:t>27</a:t>
            </a:fld>
            <a:endParaRPr lang="cs-CZ"/>
          </a:p>
        </p:txBody>
      </p:sp>
      <p:pic>
        <p:nvPicPr>
          <p:cNvPr id="2867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0"/>
            <a:ext cx="7904162" cy="626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6237288"/>
            <a:ext cx="4972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970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854ED96-DEAD-4C59-B4B3-C45B0CF54590}" type="slidenum">
              <a:rPr lang="cs-CZ"/>
              <a:pPr/>
              <a:t>28</a:t>
            </a:fld>
            <a:endParaRPr lang="cs-CZ"/>
          </a:p>
        </p:txBody>
      </p:sp>
      <p:pic>
        <p:nvPicPr>
          <p:cNvPr id="2970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765175"/>
            <a:ext cx="77946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Text Box 3"/>
          <p:cNvSpPr txBox="1">
            <a:spLocks noChangeArrowheads="1"/>
          </p:cNvSpPr>
          <p:nvPr/>
        </p:nvSpPr>
        <p:spPr bwMode="auto">
          <a:xfrm>
            <a:off x="1187450" y="404813"/>
            <a:ext cx="6553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Drážkové hřídele a náboje</a:t>
            </a:r>
          </a:p>
        </p:txBody>
      </p:sp>
      <p:pic>
        <p:nvPicPr>
          <p:cNvPr id="2970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484313"/>
            <a:ext cx="8597900" cy="466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072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4B50936-2B5A-4B2E-826D-D0C19489BC08}" type="slidenum">
              <a:rPr lang="cs-CZ"/>
              <a:pPr/>
              <a:t>29</a:t>
            </a:fld>
            <a:endParaRPr lang="cs-CZ"/>
          </a:p>
        </p:txBody>
      </p:sp>
      <p:pic>
        <p:nvPicPr>
          <p:cNvPr id="3072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404813"/>
            <a:ext cx="7942262" cy="545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174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89EF3E-4401-40BE-BED9-A07F58E71ACE}" type="slidenum">
              <a:rPr lang="cs-CZ"/>
              <a:pPr/>
              <a:t>30</a:t>
            </a:fld>
            <a:endParaRPr lang="cs-CZ"/>
          </a:p>
        </p:txBody>
      </p:sp>
      <p:pic>
        <p:nvPicPr>
          <p:cNvPr id="3174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88913"/>
            <a:ext cx="8534400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3716338"/>
            <a:ext cx="8027988" cy="289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277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8148A0-5D1D-4C05-AD57-3012290322C9}" type="slidenum">
              <a:rPr lang="cs-CZ"/>
              <a:pPr/>
              <a:t>31</a:t>
            </a:fld>
            <a:endParaRPr lang="cs-CZ"/>
          </a:p>
        </p:txBody>
      </p:sp>
      <p:pic>
        <p:nvPicPr>
          <p:cNvPr id="3277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9048750" cy="413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4" name="Rectangle 3"/>
          <p:cNvSpPr>
            <a:spLocks noChangeArrowheads="1"/>
          </p:cNvSpPr>
          <p:nvPr/>
        </p:nvSpPr>
        <p:spPr bwMode="auto">
          <a:xfrm>
            <a:off x="2987675" y="4508500"/>
            <a:ext cx="1079500" cy="3603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379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721DB54-454D-4DFC-8811-B4504E153300}" type="slidenum">
              <a:rPr lang="cs-CZ"/>
              <a:pPr/>
              <a:t>32</a:t>
            </a:fld>
            <a:endParaRPr lang="cs-CZ"/>
          </a:p>
        </p:txBody>
      </p:sp>
      <p:pic>
        <p:nvPicPr>
          <p:cNvPr id="3379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49275"/>
            <a:ext cx="8351837" cy="504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482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70F3E18-AC10-42C4-8ECE-3291FC1A368B}" type="slidenum">
              <a:rPr lang="cs-CZ"/>
              <a:pPr/>
              <a:t>33</a:t>
            </a:fld>
            <a:endParaRPr lang="cs-CZ"/>
          </a:p>
        </p:txBody>
      </p:sp>
      <p:pic>
        <p:nvPicPr>
          <p:cNvPr id="3482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765175"/>
            <a:ext cx="8316912" cy="499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2" name="Rectangle 3"/>
          <p:cNvSpPr>
            <a:spLocks noChangeArrowheads="1"/>
          </p:cNvSpPr>
          <p:nvPr/>
        </p:nvSpPr>
        <p:spPr bwMode="auto">
          <a:xfrm>
            <a:off x="6877050" y="620713"/>
            <a:ext cx="1511300" cy="287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584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C1CAE8D-9A6D-4F26-920F-AA6423F33673}" type="slidenum">
              <a:rPr lang="cs-CZ"/>
              <a:pPr/>
              <a:t>34</a:t>
            </a:fld>
            <a:endParaRPr lang="cs-CZ"/>
          </a:p>
        </p:txBody>
      </p:sp>
      <p:pic>
        <p:nvPicPr>
          <p:cNvPr id="3584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908050"/>
            <a:ext cx="7677150" cy="84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2133600"/>
            <a:ext cx="7859712" cy="273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686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D7C24FB-C473-4612-87DF-ED218584DAB1}" type="slidenum">
              <a:rPr lang="cs-CZ"/>
              <a:pPr/>
              <a:t>35</a:t>
            </a:fld>
            <a:endParaRPr lang="cs-CZ"/>
          </a:p>
        </p:txBody>
      </p:sp>
      <p:pic>
        <p:nvPicPr>
          <p:cNvPr id="3686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836613"/>
            <a:ext cx="8259762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789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BEAD775-6492-4F11-9FE9-A34E722FA106}" type="slidenum">
              <a:rPr lang="cs-CZ"/>
              <a:pPr/>
              <a:t>36</a:t>
            </a:fld>
            <a:endParaRPr lang="cs-CZ"/>
          </a:p>
        </p:txBody>
      </p:sp>
      <p:pic>
        <p:nvPicPr>
          <p:cNvPr id="3789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052513"/>
            <a:ext cx="7808912" cy="93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2133600"/>
            <a:ext cx="6410325" cy="162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3860800"/>
            <a:ext cx="781367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6" name="Text Box 5"/>
          <p:cNvSpPr txBox="1">
            <a:spLocks noChangeArrowheads="1"/>
          </p:cNvSpPr>
          <p:nvPr/>
        </p:nvSpPr>
        <p:spPr bwMode="auto">
          <a:xfrm>
            <a:off x="1187450" y="404813"/>
            <a:ext cx="6553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Zápichy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891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0C3F1D7-37AC-41E6-916C-4F63874467B8}" type="slidenum">
              <a:rPr lang="cs-CZ"/>
              <a:pPr/>
              <a:t>37</a:t>
            </a:fld>
            <a:endParaRPr lang="cs-CZ"/>
          </a:p>
        </p:txBody>
      </p:sp>
      <p:pic>
        <p:nvPicPr>
          <p:cNvPr id="389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549275"/>
            <a:ext cx="7808913" cy="304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4508500"/>
            <a:ext cx="5057775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163" y="4005263"/>
            <a:ext cx="3571875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994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C8EF85B-07E7-4A99-8941-72D5E2B5DD61}" type="slidenum">
              <a:rPr lang="cs-CZ"/>
              <a:pPr/>
              <a:t>38</a:t>
            </a:fld>
            <a:endParaRPr lang="cs-CZ"/>
          </a:p>
        </p:txBody>
      </p:sp>
      <p:sp>
        <p:nvSpPr>
          <p:cNvPr id="39941" name="Text Box 2"/>
          <p:cNvSpPr txBox="1">
            <a:spLocks noChangeArrowheads="1"/>
          </p:cNvSpPr>
          <p:nvPr/>
        </p:nvSpPr>
        <p:spPr bwMode="auto">
          <a:xfrm>
            <a:off x="1187450" y="404813"/>
            <a:ext cx="6553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Středící důlky</a:t>
            </a:r>
          </a:p>
        </p:txBody>
      </p:sp>
      <p:pic>
        <p:nvPicPr>
          <p:cNvPr id="3994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125538"/>
            <a:ext cx="7777163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2133600"/>
            <a:ext cx="7813675" cy="21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9338" y="4005263"/>
            <a:ext cx="4019550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4096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24A87E8-2423-48BF-B6C7-5A5995DFB523}" type="slidenum">
              <a:rPr lang="cs-CZ"/>
              <a:pPr/>
              <a:t>39</a:t>
            </a:fld>
            <a:endParaRPr lang="cs-CZ"/>
          </a:p>
        </p:txBody>
      </p:sp>
      <p:pic>
        <p:nvPicPr>
          <p:cNvPr id="4096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550" y="333375"/>
            <a:ext cx="893445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2708275"/>
            <a:ext cx="7848600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4198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084369A-6724-4C60-AF0D-6F09F904418E}" type="slidenum">
              <a:rPr lang="cs-CZ"/>
              <a:pPr/>
              <a:t>40</a:t>
            </a:fld>
            <a:endParaRPr lang="cs-CZ"/>
          </a:p>
        </p:txBody>
      </p:sp>
      <p:pic>
        <p:nvPicPr>
          <p:cNvPr id="4198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908050"/>
            <a:ext cx="8748713" cy="238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0" name="Text Box 3"/>
          <p:cNvSpPr txBox="1">
            <a:spLocks noChangeArrowheads="1"/>
          </p:cNvSpPr>
          <p:nvPr/>
        </p:nvSpPr>
        <p:spPr bwMode="auto">
          <a:xfrm>
            <a:off x="468313" y="4149725"/>
            <a:ext cx="84248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Pokud není drsnost povrchu činné plochy pro středící důlky přímo předepsána, nesmí být větší než Ra = 3,2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4301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36C77F9-1612-4274-B75C-76194202E5E1}" type="slidenum">
              <a:rPr lang="cs-CZ"/>
              <a:pPr/>
              <a:t>41</a:t>
            </a:fld>
            <a:endParaRPr lang="cs-CZ"/>
          </a:p>
        </p:txBody>
      </p:sp>
      <p:pic>
        <p:nvPicPr>
          <p:cNvPr id="430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15888"/>
            <a:ext cx="7518400" cy="252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2565400"/>
            <a:ext cx="49530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5373688"/>
            <a:ext cx="67913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6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13" y="5661025"/>
            <a:ext cx="47529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7" name="Rectangle 6"/>
          <p:cNvSpPr>
            <a:spLocks noChangeArrowheads="1"/>
          </p:cNvSpPr>
          <p:nvPr/>
        </p:nvSpPr>
        <p:spPr bwMode="auto">
          <a:xfrm>
            <a:off x="684213" y="2565400"/>
            <a:ext cx="1295400" cy="3587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4403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2BACF8D-26FE-43C7-B029-555C71BED23F}" type="slidenum">
              <a:rPr lang="cs-CZ"/>
              <a:pPr/>
              <a:t>42</a:t>
            </a:fld>
            <a:endParaRPr lang="cs-CZ"/>
          </a:p>
        </p:txBody>
      </p:sp>
      <p:sp>
        <p:nvSpPr>
          <p:cNvPr id="44037" name="Text Box 2"/>
          <p:cNvSpPr txBox="1">
            <a:spLocks noChangeArrowheads="1"/>
          </p:cNvSpPr>
          <p:nvPr/>
        </p:nvSpPr>
        <p:spPr bwMode="auto">
          <a:xfrm>
            <a:off x="1187450" y="404813"/>
            <a:ext cx="6553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Rýhování a vroubkování</a:t>
            </a:r>
          </a:p>
        </p:txBody>
      </p:sp>
      <p:pic>
        <p:nvPicPr>
          <p:cNvPr id="4403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052513"/>
            <a:ext cx="7754937" cy="341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0" y="5013325"/>
            <a:ext cx="58388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Zástupný symbol pro zápatí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6323" name="Zástupný symbol pro číslo snímku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88481BB-7426-41EA-A27A-4847DC65D5B1}" type="slidenum">
              <a:rPr lang="cs-CZ"/>
              <a:pPr/>
              <a:t>43</a:t>
            </a:fld>
            <a:endParaRPr lang="cs-CZ"/>
          </a:p>
        </p:txBody>
      </p:sp>
      <p:sp>
        <p:nvSpPr>
          <p:cNvPr id="56324" name="Rectangle 2"/>
          <p:cNvSpPr>
            <a:spLocks noChangeArrowheads="1"/>
          </p:cNvSpPr>
          <p:nvPr/>
        </p:nvSpPr>
        <p:spPr bwMode="auto">
          <a:xfrm>
            <a:off x="684213" y="260350"/>
            <a:ext cx="777240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400" b="1" dirty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Použitá literatura:</a:t>
            </a:r>
            <a:endParaRPr lang="cs-CZ" sz="4400" b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325" name="Rectangle 3"/>
          <p:cNvSpPr>
            <a:spLocks noChangeArrowheads="1"/>
          </p:cNvSpPr>
          <p:nvPr/>
        </p:nvSpPr>
        <p:spPr bwMode="auto">
          <a:xfrm>
            <a:off x="611188" y="1412875"/>
            <a:ext cx="8208962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Blip>
                <a:blip r:embed="rId2"/>
              </a:buBlip>
            </a:pPr>
            <a:r>
              <a:rPr lang="cs-CZ" sz="2000" dirty="0"/>
              <a:t>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SVOBODA, Pavel a kol.: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Základy konstruování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: Akademické </a:t>
            </a:r>
            <a:br>
              <a:rPr lang="cs-CZ" sz="2000" dirty="0">
                <a:latin typeface="Arial" pitchFamily="34" charset="0"/>
                <a:cs typeface="Arial" pitchFamily="34" charset="0"/>
              </a:rPr>
            </a:br>
            <a:r>
              <a:rPr lang="cs-CZ" sz="2000" dirty="0">
                <a:latin typeface="Arial" pitchFamily="34" charset="0"/>
                <a:cs typeface="Arial" pitchFamily="34" charset="0"/>
              </a:rPr>
              <a:t>   nakladatelství CERM, 2008.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Blip>
                <a:blip r:embed="rId2"/>
              </a:buBlip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KLETEČKA, J.-FOŘT, P.: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Technické kreslení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:</a:t>
            </a:r>
            <a:br>
              <a:rPr lang="cs-CZ" sz="2000" dirty="0">
                <a:latin typeface="Arial" pitchFamily="34" charset="0"/>
                <a:cs typeface="Arial" pitchFamily="34" charset="0"/>
              </a:rPr>
            </a:br>
            <a:r>
              <a:rPr lang="cs-CZ" sz="2000" dirty="0">
                <a:latin typeface="Arial" pitchFamily="34" charset="0"/>
                <a:cs typeface="Arial" pitchFamily="34" charset="0"/>
              </a:rPr>
              <a:t>  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Computer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press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2007.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Blip>
                <a:blip r:embed="rId2"/>
              </a:buBlip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POSPÍCHAL, J.: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Technické kreslení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: ČVUT, 2008.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Blip>
                <a:blip r:embed="rId2"/>
              </a:buBlip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/>
              <a:t>LEINVEBER, J.-VÁVRA, J.: </a:t>
            </a:r>
            <a:r>
              <a:rPr lang="cs-CZ" sz="2000" i="1" dirty="0" smtClean="0"/>
              <a:t>Strojnické tabulky</a:t>
            </a:r>
            <a:r>
              <a:rPr lang="cs-CZ" sz="2000" dirty="0" smtClean="0"/>
              <a:t>: </a:t>
            </a:r>
            <a:r>
              <a:rPr lang="cs-CZ" sz="2000" dirty="0" err="1" smtClean="0"/>
              <a:t>Albra</a:t>
            </a:r>
            <a:r>
              <a:rPr lang="cs-CZ" sz="2000" dirty="0" smtClean="0"/>
              <a:t>, 2006.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Blip>
                <a:blip r:embed="rId2"/>
              </a:buBlip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ČSN ISO 129-1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cs-CZ" sz="2000" dirty="0"/>
          </a:p>
          <a:p>
            <a:pPr algn="ctr">
              <a:spcBef>
                <a:spcPct val="20000"/>
              </a:spcBef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Zástupný symbol pro zápatí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7347" name="Zástupný symbol pro číslo snímku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C232352-57CD-4BAB-8286-7D30C9F57560}" type="slidenum">
              <a:rPr lang="cs-CZ"/>
              <a:pPr/>
              <a:t>44</a:t>
            </a:fld>
            <a:endParaRPr lang="cs-CZ"/>
          </a:p>
        </p:txBody>
      </p:sp>
      <p:pic>
        <p:nvPicPr>
          <p:cNvPr id="5734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7349" name="Footer Placeholder 4"/>
          <p:cNvSpPr txBox="1">
            <a:spLocks noGrp="1"/>
          </p:cNvSpPr>
          <p:nvPr/>
        </p:nvSpPr>
        <p:spPr bwMode="auto">
          <a:xfrm>
            <a:off x="1306513" y="6105525"/>
            <a:ext cx="7837487" cy="752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pPr algn="ctr" defTabSz="407988" hangingPunct="0">
              <a:lnSpc>
                <a:spcPct val="95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</a:pPr>
            <a:r>
              <a:rPr lang="cs-CZ" sz="1300">
                <a:ea typeface="Lucida Sans Unicode" pitchFamily="34" charset="0"/>
                <a:cs typeface="Lucida Sans Unicode" pitchFamily="34" charset="0"/>
              </a:rPr>
              <a:t>Tato prezentace je spolufinancována Evropským sociálním fondem a státním rozpočtem České republiky v rámci projektu č. CZ.1.07/2.2.00/07.0235  „Inovace výuky v oboru konstruování strojů včetně jeho teoretické, metodické a počítačové podpory“.</a:t>
            </a:r>
          </a:p>
        </p:txBody>
      </p:sp>
      <p:sp>
        <p:nvSpPr>
          <p:cNvPr id="57350" name="Rectangle 4"/>
          <p:cNvSpPr>
            <a:spLocks noChangeArrowheads="1"/>
          </p:cNvSpPr>
          <p:nvPr/>
        </p:nvSpPr>
        <p:spPr bwMode="auto">
          <a:xfrm>
            <a:off x="1692275" y="2254250"/>
            <a:ext cx="6911975" cy="123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 anchor="ctr"/>
          <a:lstStyle/>
          <a:p>
            <a:pPr algn="ctr"/>
            <a:r>
              <a:rPr lang="cs-CZ" sz="3200" b="1" dirty="0">
                <a:latin typeface="Arial" pitchFamily="34" charset="0"/>
                <a:cs typeface="Arial" pitchFamily="34" charset="0"/>
              </a:rPr>
              <a:t>Děkuji vám za pozornost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295</Words>
  <Application>Microsoft Office PowerPoint</Application>
  <PresentationFormat>Předvádění na obrazovce (4:3)</PresentationFormat>
  <Paragraphs>128</Paragraphs>
  <Slides>44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44</vt:i4>
      </vt:variant>
    </vt:vector>
  </HeadingPairs>
  <TitlesOfParts>
    <vt:vector size="45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  <vt:lpstr>Snímek 36</vt:lpstr>
      <vt:lpstr>Snímek 37</vt:lpstr>
      <vt:lpstr>Snímek 38</vt:lpstr>
      <vt:lpstr>Snímek 39</vt:lpstr>
      <vt:lpstr>Snímek 40</vt:lpstr>
      <vt:lpstr>Snímek 41</vt:lpstr>
      <vt:lpstr>Snímek 42</vt:lpstr>
      <vt:lpstr>Snímek 43</vt:lpstr>
      <vt:lpstr>Snímek 44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mazini</dc:creator>
  <cp:lastModifiedBy>mazini</cp:lastModifiedBy>
  <cp:revision>2</cp:revision>
  <dcterms:created xsi:type="dcterms:W3CDTF">2012-02-12T14:02:10Z</dcterms:created>
  <dcterms:modified xsi:type="dcterms:W3CDTF">2012-02-12T14:10:22Z</dcterms:modified>
</cp:coreProperties>
</file>