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m4a" ContentType="audio/mp4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8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23CB4D4-6308-478F-8971-1418877B30A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F14A891-A1F7-4CCA-8AAE-9191D6AF5E0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2147483646 h 1912"/>
              <a:gd name="T4" fmla="*/ 0 w 1588"/>
              <a:gd name="T5" fmla="*/ 2147483646 h 1912"/>
              <a:gd name="T6" fmla="*/ 0 w 1588"/>
              <a:gd name="T7" fmla="*/ 2147483646 h 1912"/>
              <a:gd name="T8" fmla="*/ 0 w 1588"/>
              <a:gd name="T9" fmla="*/ 2147483646 h 1912"/>
              <a:gd name="T10" fmla="*/ 0 w 1588"/>
              <a:gd name="T11" fmla="*/ 2147483646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FABF6-36A9-405C-90C5-69C7B0CAD2B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1549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6553F-6887-4860-84C6-58150BF7872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9682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5A524-98D7-44EB-AACF-38B21B43506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70164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6D636-3ABA-4FFE-83FB-B1634E54734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95367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7CE320-23DF-436E-9945-F28429473C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29875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8EF0C-2E74-4DD9-8AE4-B33E6CD08D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75238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08BE8-E767-4643-A70D-3775BAB86C2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55422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D1C45-F8EF-4210-AFEF-FADC0D02BDA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78132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8FA2E-67B8-4269-BDF8-24D52DBDF5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01898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92607-EE15-4D18-9D4A-5423DFEF2AE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66225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15C29-42C2-4E0D-BAD7-585DA3B27F2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1936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7EBCE23-1E77-41FB-A569-E81D2BC8485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5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4a"/><Relationship Id="rId7" Type="http://schemas.openxmlformats.org/officeDocument/2006/relationships/image" Target="../media/image2.emf"/><Relationship Id="rId2" Type="http://schemas.microsoft.com/office/2007/relationships/media" Target="../media/media1.m4a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Karlštej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11404600" cy="705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123" name="Object 4"/>
          <p:cNvGraphicFramePr>
            <a:graphicFrameLocks noChangeAspect="1"/>
          </p:cNvGraphicFramePr>
          <p:nvPr/>
        </p:nvGraphicFramePr>
        <p:xfrm>
          <a:off x="1524000" y="1395413"/>
          <a:ext cx="6096000" cy="406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Graf" r:id="rId6" imgW="6096000" imgH="4067251" progId="MSGraph.Chart.8">
                  <p:embed followColorScheme="full"/>
                </p:oleObj>
              </mc:Choice>
              <mc:Fallback>
                <p:oleObj name="Graf" r:id="rId6" imgW="6096000" imgH="4067251" progId="MSGraph.Chart.8">
                  <p:embed followColorScheme="full"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395413"/>
                        <a:ext cx="6096000" cy="4067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b="1" smtClean="0">
                <a:solidFill>
                  <a:srgbClr val="FF0000"/>
                </a:solidFill>
              </a:rPr>
              <a:t>Tělesná kultura v období feudalizmu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3933825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b="1" smtClean="0">
                <a:solidFill>
                  <a:srgbClr val="FF0000"/>
                </a:solidFill>
              </a:rPr>
              <a:t>Evropský kulturní okruh</a:t>
            </a:r>
          </a:p>
        </p:txBody>
      </p:sp>
      <p:pic>
        <p:nvPicPr>
          <p:cNvPr id="5126" name="TK feudalizmus úvod">
            <a:hlinkClick r:id="" action="ppaction://media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3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4000" smtClean="0"/>
              <a:t>Evropa v období ranného feudalismu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 altLang="cs-CZ" smtClean="0"/>
          </a:p>
        </p:txBody>
      </p:sp>
      <p:pic>
        <p:nvPicPr>
          <p:cNvPr id="6148" name="Picture 4" descr="evropa_9st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608138"/>
            <a:ext cx="7416800" cy="511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TK feudalizmus ranný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4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4000" smtClean="0"/>
              <a:t>Evropa v období vrcholného feudalizmu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 altLang="cs-CZ" smtClean="0"/>
          </a:p>
        </p:txBody>
      </p:sp>
      <p:pic>
        <p:nvPicPr>
          <p:cNvPr id="7172" name="Picture 4" descr="Europe_mediterranean_119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57338"/>
            <a:ext cx="8467725" cy="530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TK feudalizmus vrvholný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9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mtClean="0"/>
              <a:t>Periodizace dějin, státní zřízení</a:t>
            </a:r>
          </a:p>
        </p:txBody>
      </p:sp>
      <p:pic>
        <p:nvPicPr>
          <p:cNvPr id="8195" name="Picture 4" descr="Mont_St_Michel_3,_Brittany,_France_-_July_20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04988"/>
            <a:ext cx="856773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332038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altLang="cs-CZ" smtClean="0"/>
              <a:t>Ranný středověk: konec 5.stol.- 11.stol.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mtClean="0"/>
              <a:t>Vrcholný středověk: 11.- 14.stol.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mtClean="0"/>
              <a:t>Pozdní středověk: 14.- 15.stol.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mtClean="0"/>
              <a:t>Feudum – léno, lenní systém, půda zdrojem bohatství, moci a základem organizace státu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mtClean="0"/>
              <a:t>Výrazný vliv křesťanství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mtClean="0"/>
              <a:t>Král (kníže), feudálové (světští / církevní), svobodníci, poddaní</a:t>
            </a:r>
          </a:p>
        </p:txBody>
      </p:sp>
      <p:pic>
        <p:nvPicPr>
          <p:cNvPr id="8197" name="Nahraný zvuk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7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altLang="cs-CZ" sz="4000" smtClean="0"/>
              <a:t>Feudální Evropa: Státní útvary, události, osobnosti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Franská říše a říše Karla Velikého (Karel Veliký)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Svatá říše římská národa německého (Fridrich Barbarossa, Karel IV.)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Národní státy: Francie, Anglie, Čechy, Uhry, Polsko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Papežský stát (sv.Petr,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altLang="cs-CZ" sz="2000" smtClean="0"/>
              <a:t>    Kliment VI, František)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Invaze Arabů (Karel Martell)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Obnovení císařství (Karel Veliký, 800)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Křížové výpravy (Palestina / Evropa)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Stoletá válka (1337-1453)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Papežství a boj o investituru (Jindřich IV.)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Církevní a papežské schizma (1056, 1378-1417)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Velké objevy (14.-15.stol.)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000" smtClean="0"/>
              <a:t>Pád Cařihradu (1453)</a:t>
            </a:r>
          </a:p>
        </p:txBody>
      </p:sp>
      <p:pic>
        <p:nvPicPr>
          <p:cNvPr id="9221" name="TK feud, dějinné pozadí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8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altLang="cs-CZ" sz="4000" smtClean="0"/>
              <a:t>Tělesná kultura v období feudalizmu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2800" smtClean="0"/>
              <a:t>Silný vliv křesťanství, rozpad antické civilizace a centrální moci</a:t>
            </a:r>
          </a:p>
          <a:p>
            <a:pPr eaLnBrk="1" hangingPunct="1">
              <a:defRPr/>
            </a:pPr>
            <a:r>
              <a:rPr lang="cs-CZ" altLang="cs-CZ" sz="2800" smtClean="0"/>
              <a:t>Péče o nesmrtelnou duši, tabuizace péče o tělo, nahoty, tělesné lásky, tělesné výchovy, …</a:t>
            </a:r>
          </a:p>
          <a:p>
            <a:pPr eaLnBrk="1" hangingPunct="1">
              <a:defRPr/>
            </a:pPr>
            <a:r>
              <a:rPr lang="cs-CZ" altLang="cs-CZ" sz="2800" smtClean="0"/>
              <a:t>Hygienické problémy (města), epidemie</a:t>
            </a:r>
          </a:p>
          <a:p>
            <a:pPr eaLnBrk="1" hangingPunct="1">
              <a:defRPr/>
            </a:pPr>
            <a:r>
              <a:rPr lang="cs-CZ" altLang="cs-CZ" sz="2800" smtClean="0"/>
              <a:t>Feudální výchova (řízená) / města a venkov (spontánní)</a:t>
            </a:r>
          </a:p>
          <a:p>
            <a:pPr eaLnBrk="1" hangingPunct="1">
              <a:defRPr/>
            </a:pPr>
            <a:r>
              <a:rPr lang="cs-CZ" altLang="cs-CZ" sz="2800" smtClean="0"/>
              <a:t>Rytířský ideál</a:t>
            </a:r>
          </a:p>
          <a:p>
            <a:pPr eaLnBrk="1" hangingPunct="1">
              <a:defRPr/>
            </a:pPr>
            <a:endParaRPr lang="cs-CZ" altLang="cs-CZ" sz="2800" smtClean="0"/>
          </a:p>
        </p:txBody>
      </p:sp>
      <p:pic>
        <p:nvPicPr>
          <p:cNvPr id="10244" name="TK feud základy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27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altLang="cs-CZ" smtClean="0"/>
              <a:t>Feudální výchova</a:t>
            </a:r>
          </a:p>
        </p:txBody>
      </p:sp>
      <p:pic>
        <p:nvPicPr>
          <p:cNvPr id="11267" name="Picture 4" descr="Ry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7993062" cy="512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altLang="cs-CZ" sz="2400" smtClean="0"/>
              <a:t>Soukromá vojensko-společenská výchova privilegované vrstvy (páže, panoš, rytíř)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2400" smtClean="0"/>
              <a:t>Sedmero rytířských ctností / negramotnost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2400" smtClean="0"/>
              <a:t>Rytířské turnaje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2400" smtClean="0"/>
              <a:t>Církev, nositel vzdělanosti, latina, Aristoteles, scholastika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2400" smtClean="0"/>
              <a:t>Bible a církevní dogmata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2400" smtClean="0"/>
              <a:t>Univerzity (Cordobský chalifát a Cařihrad (7.-9.stol.), Bologna (1088), Paříž, Oxford, Cambridge, …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2400" smtClean="0"/>
              <a:t>Karlova univerzita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2400" smtClean="0"/>
              <a:t>Čtyři základní fakulty (teologická, lékařská, právnická, artistická – svobodných umění)</a:t>
            </a:r>
          </a:p>
        </p:txBody>
      </p:sp>
      <p:pic>
        <p:nvPicPr>
          <p:cNvPr id="11269" name="TK feud privileg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18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altLang="cs-CZ" smtClean="0"/>
              <a:t>Měšťané a vesnický lid</a:t>
            </a:r>
          </a:p>
        </p:txBody>
      </p:sp>
      <p:pic>
        <p:nvPicPr>
          <p:cNvPr id="12291" name="Picture 4" descr="lučištníc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00213"/>
            <a:ext cx="7489825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2800" smtClean="0"/>
              <a:t>Výchova prací a spontánní činností</a:t>
            </a:r>
          </a:p>
          <a:p>
            <a:pPr eaLnBrk="1" hangingPunct="1">
              <a:defRPr/>
            </a:pPr>
            <a:r>
              <a:rPr lang="cs-CZ" altLang="cs-CZ" sz="2800" smtClean="0"/>
              <a:t>S rozvojem měst vojenská příprava domobrany dle cechů </a:t>
            </a:r>
          </a:p>
          <a:p>
            <a:pPr eaLnBrk="1" hangingPunct="1">
              <a:defRPr/>
            </a:pPr>
            <a:r>
              <a:rPr lang="cs-CZ" altLang="cs-CZ" sz="2800" smtClean="0"/>
              <a:t>Střelecká a šermířská bratrstva</a:t>
            </a:r>
          </a:p>
          <a:p>
            <a:pPr eaLnBrk="1" hangingPunct="1">
              <a:defRPr/>
            </a:pPr>
            <a:r>
              <a:rPr lang="cs-CZ" altLang="cs-CZ" sz="2800" smtClean="0"/>
              <a:t>Venkov pod vlivem ročního cyklu</a:t>
            </a:r>
          </a:p>
          <a:p>
            <a:pPr eaLnBrk="1" hangingPunct="1">
              <a:defRPr/>
            </a:pPr>
            <a:r>
              <a:rPr lang="cs-CZ" altLang="cs-CZ" sz="2800" smtClean="0"/>
              <a:t>Lidové veselice, běh, tanec, hody a vrhy</a:t>
            </a:r>
          </a:p>
          <a:p>
            <a:pPr eaLnBrk="1" hangingPunct="1">
              <a:defRPr/>
            </a:pPr>
            <a:r>
              <a:rPr lang="cs-CZ" altLang="cs-CZ" sz="2800" smtClean="0"/>
              <a:t>Střelba z luku</a:t>
            </a:r>
          </a:p>
          <a:p>
            <a:pPr eaLnBrk="1" hangingPunct="1">
              <a:defRPr/>
            </a:pPr>
            <a:r>
              <a:rPr lang="cs-CZ" altLang="cs-CZ" sz="2800" smtClean="0"/>
              <a:t>Městské lázně</a:t>
            </a:r>
          </a:p>
        </p:txBody>
      </p:sp>
      <p:pic>
        <p:nvPicPr>
          <p:cNvPr id="12293" name="TK feud město lid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4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ceán">
  <a:themeElements>
    <a:clrScheme name="Oceá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á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ceá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267</TotalTime>
  <Words>356</Words>
  <Application>Microsoft Office PowerPoint</Application>
  <PresentationFormat>Předvádění na obrazovce (4:3)</PresentationFormat>
  <Paragraphs>48</Paragraphs>
  <Slides>8</Slides>
  <Notes>0</Notes>
  <HiddenSlides>0</HiddenSlides>
  <MMClips>8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Tahoma</vt:lpstr>
      <vt:lpstr>Wingdings</vt:lpstr>
      <vt:lpstr>Oceán</vt:lpstr>
      <vt:lpstr>Graf</vt:lpstr>
      <vt:lpstr>Tělesná kultura v období feudalizmu</vt:lpstr>
      <vt:lpstr>Evropa v období ranného feudalismu</vt:lpstr>
      <vt:lpstr>Evropa v období vrcholného feudalizmu</vt:lpstr>
      <vt:lpstr>Periodizace dějin, státní zřízení</vt:lpstr>
      <vt:lpstr>Feudální Evropa: Státní útvary, události, osobnosti</vt:lpstr>
      <vt:lpstr>Tělesná kultura v období feudalizmu</vt:lpstr>
      <vt:lpstr>Feudální výchova</vt:lpstr>
      <vt:lpstr>Měšťané a vesnický lid</vt:lpstr>
    </vt:vector>
  </TitlesOfParts>
  <Company>ZČU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Tělesná kultura v období feudalizmu</dc:title>
  <dc:creator>zemanr</dc:creator>
  <cp:lastModifiedBy>ktv</cp:lastModifiedBy>
  <cp:revision>15</cp:revision>
  <dcterms:created xsi:type="dcterms:W3CDTF">2015-10-12T11:24:53Z</dcterms:created>
  <dcterms:modified xsi:type="dcterms:W3CDTF">2020-10-07T15:05:30Z</dcterms:modified>
</cp:coreProperties>
</file>