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6376" autoAdjust="0"/>
  </p:normalViewPr>
  <p:slideViewPr>
    <p:cSldViewPr>
      <p:cViewPr varScale="1">
        <p:scale>
          <a:sx n="71" d="100"/>
          <a:sy n="71" d="100"/>
        </p:scale>
        <p:origin x="135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2867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>
                <a:gd name="T0" fmla="*/ 335 w 5550"/>
                <a:gd name="T1" fmla="*/ 0 h 3216"/>
                <a:gd name="T2" fmla="*/ 333 w 5550"/>
                <a:gd name="T3" fmla="*/ 1290 h 3216"/>
                <a:gd name="T4" fmla="*/ 0 w 5550"/>
                <a:gd name="T5" fmla="*/ 1290 h 3216"/>
                <a:gd name="T6" fmla="*/ 6 w 5550"/>
                <a:gd name="T7" fmla="*/ 3210 h 3216"/>
                <a:gd name="T8" fmla="*/ 5550 w 5550"/>
                <a:gd name="T9" fmla="*/ 3216 h 3216"/>
                <a:gd name="T10" fmla="*/ 5550 w 5550"/>
                <a:gd name="T11" fmla="*/ 0 h 3216"/>
                <a:gd name="T12" fmla="*/ 335 w 5550"/>
                <a:gd name="T13" fmla="*/ 0 h 3216"/>
                <a:gd name="T14" fmla="*/ 335 w 5550"/>
                <a:gd name="T15" fmla="*/ 0 h 3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867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2182 h 2182"/>
                <a:gd name="T4" fmla="*/ 4897 w 4897"/>
                <a:gd name="T5" fmla="*/ 2182 h 2182"/>
                <a:gd name="T6" fmla="*/ 489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867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867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867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868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868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pPr lvl="0"/>
            <a:r>
              <a:rPr lang="cs-CZ" altLang="cs-CZ" noProof="0" smtClean="0"/>
              <a:t>Klepnutím lze upravit styl předlohy nadpisů.</a:t>
            </a:r>
          </a:p>
        </p:txBody>
      </p:sp>
      <p:sp>
        <p:nvSpPr>
          <p:cNvPr id="28682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cs-CZ" altLang="cs-CZ" noProof="0" smtClean="0"/>
              <a:t>Klepnutím lze upravit styl předlohy podnadpisů.</a:t>
            </a:r>
          </a:p>
        </p:txBody>
      </p:sp>
      <p:sp>
        <p:nvSpPr>
          <p:cNvPr id="28683" name="Rectangle 11"/>
          <p:cNvSpPr>
            <a:spLocks noGrp="1" noChangeArrowheads="1"/>
          </p:cNvSpPr>
          <p:nvPr>
            <p:ph type="dt" sz="quarter" idx="2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28684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28685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6A840AF-7D72-4F00-867D-287DB1E20FF2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904442-85FD-4A66-A774-BA2739D7BFF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09963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9F347D-F873-4184-84FB-6AB59E5A141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737273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F58183-5A0C-4310-8FBB-C4E61F016B4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79125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F622AC-FD63-4C19-A1FF-F409C31CFB9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91750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3A9F8A-365E-4B2C-8BEB-5E4E8E71992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0425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80FBC8-1023-46F7-B581-E013BAD9B3B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8352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8A07E1-3002-45FE-BD54-40760A848DD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6243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86A886-02BB-4991-ADC2-31839A700A4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99538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F99D9F-072D-4727-B9BD-1E837AFF9E0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99973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478C29-C1A0-45DF-AB02-E5BCCD45619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517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27651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2182 h 2182"/>
                <a:gd name="T4" fmla="*/ 4897 w 4897"/>
                <a:gd name="T5" fmla="*/ 2182 h 2182"/>
                <a:gd name="T6" fmla="*/ 489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7652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>
                <a:gd name="T0" fmla="*/ 330 w 5550"/>
                <a:gd name="T1" fmla="*/ 1764 h 3168"/>
                <a:gd name="T2" fmla="*/ 0 w 5550"/>
                <a:gd name="T3" fmla="*/ 1764 h 3168"/>
                <a:gd name="T4" fmla="*/ 0 w 5550"/>
                <a:gd name="T5" fmla="*/ 3168 h 3168"/>
                <a:gd name="T6" fmla="*/ 5550 w 5550"/>
                <a:gd name="T7" fmla="*/ 3168 h 3168"/>
                <a:gd name="T8" fmla="*/ 5550 w 5550"/>
                <a:gd name="T9" fmla="*/ 0 h 3168"/>
                <a:gd name="T10" fmla="*/ 330 w 5550"/>
                <a:gd name="T11" fmla="*/ 0 h 3168"/>
                <a:gd name="T12" fmla="*/ 330 w 5550"/>
                <a:gd name="T13" fmla="*/ 1764 h 3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7653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2182 h 2182"/>
                <a:gd name="T4" fmla="*/ 4897 w 4897"/>
                <a:gd name="T5" fmla="*/ 2182 h 2182"/>
                <a:gd name="T6" fmla="*/ 489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7654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7655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7656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>
                <a:gd name="T0" fmla="*/ 0 w 29"/>
                <a:gd name="T1" fmla="*/ 1416 h 1416"/>
                <a:gd name="T2" fmla="*/ 29 w 29"/>
                <a:gd name="T3" fmla="*/ 1416 h 1416"/>
                <a:gd name="T4" fmla="*/ 28 w 29"/>
                <a:gd name="T5" fmla="*/ 24 h 1416"/>
                <a:gd name="T6" fmla="*/ 0 w 29"/>
                <a:gd name="T7" fmla="*/ 0 h 1416"/>
                <a:gd name="T8" fmla="*/ 0 w 29"/>
                <a:gd name="T9" fmla="*/ 1416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7657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7658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765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 altLang="cs-CZ"/>
          </a:p>
        </p:txBody>
      </p:sp>
      <p:sp>
        <p:nvSpPr>
          <p:cNvPr id="2766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 altLang="cs-CZ"/>
          </a:p>
        </p:txBody>
      </p:sp>
      <p:sp>
        <p:nvSpPr>
          <p:cNvPr id="2766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7CA04DA5-DD61-4DB0-AE3B-E252D140B450}" type="slidenum">
              <a:rPr lang="cs-CZ" altLang="cs-CZ"/>
              <a:pPr/>
              <a:t>‹#›</a:t>
            </a:fld>
            <a:endParaRPr lang="cs-CZ" altLang="cs-CZ"/>
          </a:p>
        </p:txBody>
      </p:sp>
      <p:sp>
        <p:nvSpPr>
          <p:cNvPr id="27662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27663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microsoft.com/office/2007/relationships/media" Target="../media/media7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audio" Target="../media/media8.m4a"/><Relationship Id="rId5" Type="http://schemas.microsoft.com/office/2007/relationships/media" Target="../media/media8.m4a"/><Relationship Id="rId4" Type="http://schemas.openxmlformats.org/officeDocument/2006/relationships/audio" Target="../media/media7.m4a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3" name="Rectangle 15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4000"/>
              <a:t>Pedagogika a tělesná výchova období nástupu buržoazie</a:t>
            </a:r>
          </a:p>
        </p:txBody>
      </p:sp>
      <p:sp>
        <p:nvSpPr>
          <p:cNvPr id="2064" name="Rectangle 16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 sz="2800"/>
              <a:t>Rozpad feudálních vztahů</a:t>
            </a:r>
          </a:p>
          <a:p>
            <a:pPr>
              <a:lnSpc>
                <a:spcPct val="90000"/>
              </a:lnSpc>
            </a:pPr>
            <a:r>
              <a:rPr lang="cs-CZ" altLang="cs-CZ" sz="2800"/>
              <a:t>Vzestup ekonomické i politické moci buržoazie</a:t>
            </a:r>
          </a:p>
          <a:p>
            <a:pPr>
              <a:lnSpc>
                <a:spcPct val="90000"/>
              </a:lnSpc>
            </a:pPr>
            <a:r>
              <a:rPr lang="cs-CZ" altLang="cs-CZ" sz="2800"/>
              <a:t>Buržoazní revoluce, přesun mocenských center v rámci Evropy (Velká Británie, Nizozemí)</a:t>
            </a:r>
          </a:p>
          <a:p>
            <a:pPr>
              <a:lnSpc>
                <a:spcPct val="90000"/>
              </a:lnSpc>
            </a:pPr>
            <a:r>
              <a:rPr lang="cs-CZ" altLang="cs-CZ" sz="2800"/>
              <a:t>Velká Francouzská revoluce</a:t>
            </a:r>
          </a:p>
          <a:p>
            <a:pPr>
              <a:lnSpc>
                <a:spcPct val="90000"/>
              </a:lnSpc>
            </a:pPr>
            <a:r>
              <a:rPr lang="cs-CZ" altLang="cs-CZ" sz="2800"/>
              <a:t>Nové potřeby v oblasti vzdělávání</a:t>
            </a:r>
          </a:p>
          <a:p>
            <a:pPr>
              <a:lnSpc>
                <a:spcPct val="90000"/>
              </a:lnSpc>
            </a:pPr>
            <a:r>
              <a:rPr lang="cs-CZ" altLang="cs-CZ" sz="2800"/>
              <a:t>Přímé spojení mezi školstvím a společenskou poptávkou</a:t>
            </a:r>
          </a:p>
        </p:txBody>
      </p:sp>
      <p:pic>
        <p:nvPicPr>
          <p:cNvPr id="2" name="Burž,ped.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702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/>
              <a:t>Určující filosofické a pedagogické směry</a:t>
            </a:r>
          </a:p>
        </p:txBody>
      </p:sp>
      <p:sp>
        <p:nvSpPr>
          <p:cNvPr id="2969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/>
              <a:t>Pragmatizmus (Anglie)</a:t>
            </a:r>
          </a:p>
          <a:p>
            <a:pPr>
              <a:lnSpc>
                <a:spcPct val="90000"/>
              </a:lnSpc>
            </a:pPr>
            <a:r>
              <a:rPr lang="cs-CZ" altLang="cs-CZ"/>
              <a:t>Encyklopedismus (Francie)</a:t>
            </a:r>
          </a:p>
          <a:p>
            <a:pPr>
              <a:lnSpc>
                <a:spcPct val="90000"/>
              </a:lnSpc>
            </a:pPr>
            <a:r>
              <a:rPr lang="cs-CZ" altLang="cs-CZ"/>
              <a:t>Filantropismus (Švýcarsko, Německo, Francie)</a:t>
            </a:r>
          </a:p>
          <a:p>
            <a:pPr>
              <a:lnSpc>
                <a:spcPct val="90000"/>
              </a:lnSpc>
            </a:pPr>
            <a:r>
              <a:rPr lang="cs-CZ" altLang="cs-CZ"/>
              <a:t>Turnerský systém (Německo)</a:t>
            </a:r>
          </a:p>
          <a:p>
            <a:pPr>
              <a:lnSpc>
                <a:spcPct val="90000"/>
              </a:lnSpc>
            </a:pPr>
            <a:r>
              <a:rPr lang="cs-CZ" altLang="cs-CZ"/>
              <a:t>Zdravotní gymnastika (Švédsko)</a:t>
            </a:r>
          </a:p>
          <a:p>
            <a:pPr>
              <a:lnSpc>
                <a:spcPct val="90000"/>
              </a:lnSpc>
            </a:pPr>
            <a:r>
              <a:rPr lang="cs-CZ" altLang="cs-CZ"/>
              <a:t>Systém přirozené tělovýchovy (Francie)</a:t>
            </a:r>
          </a:p>
          <a:p>
            <a:pPr>
              <a:lnSpc>
                <a:spcPct val="90000"/>
              </a:lnSpc>
            </a:pPr>
            <a:r>
              <a:rPr lang="cs-CZ" altLang="cs-CZ"/>
              <a:t>Anglický systém sportů a her</a:t>
            </a:r>
          </a:p>
          <a:p>
            <a:pPr>
              <a:lnSpc>
                <a:spcPct val="90000"/>
              </a:lnSpc>
            </a:pPr>
            <a:endParaRPr lang="cs-CZ" altLang="cs-CZ"/>
          </a:p>
        </p:txBody>
      </p:sp>
      <p:pic>
        <p:nvPicPr>
          <p:cNvPr id="2" name="Burž.ped.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04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/>
              <a:t>Evropa na počátku 17.století</a:t>
            </a:r>
          </a:p>
        </p:txBody>
      </p:sp>
      <p:sp>
        <p:nvSpPr>
          <p:cNvPr id="3072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 altLang="cs-CZ"/>
          </a:p>
        </p:txBody>
      </p:sp>
      <p:pic>
        <p:nvPicPr>
          <p:cNvPr id="30724" name="Picture 4" descr="europe_16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628775"/>
            <a:ext cx="8128000" cy="486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Burž.ped.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91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/>
              <a:t>Evropa po napoleonských válkách</a:t>
            </a:r>
          </a:p>
        </p:txBody>
      </p:sp>
      <p:sp>
        <p:nvSpPr>
          <p:cNvPr id="3174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 altLang="cs-CZ"/>
          </a:p>
        </p:txBody>
      </p:sp>
      <p:pic>
        <p:nvPicPr>
          <p:cNvPr id="31748" name="Picture 4" descr="mapa_evropa_18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00213"/>
            <a:ext cx="7273925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Burž.ped.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5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/>
              <a:t>Počátky buržoazní pedagogiky</a:t>
            </a:r>
          </a:p>
        </p:txBody>
      </p:sp>
      <p:sp>
        <p:nvSpPr>
          <p:cNvPr id="3277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altLang="cs-CZ" sz="2400"/>
              <a:t>John Lock (1632-1704): Inspirován antikou, výchova gentlemana, vychází z rytířské výchovy, elitářská výchova</a:t>
            </a:r>
          </a:p>
          <a:p>
            <a:pPr>
              <a:lnSpc>
                <a:spcPct val="80000"/>
              </a:lnSpc>
            </a:pPr>
            <a:r>
              <a:rPr lang="cs-CZ" altLang="cs-CZ" sz="2400"/>
              <a:t>Jean Jacques Rousseau (1712-1778): Emil, čili o výchově, přirozená a všeobecná výchova (chlapci), návrat k přírodě</a:t>
            </a:r>
          </a:p>
          <a:p>
            <a:pPr>
              <a:lnSpc>
                <a:spcPct val="80000"/>
              </a:lnSpc>
            </a:pPr>
            <a:r>
              <a:rPr lang="cs-CZ" altLang="cs-CZ" sz="2400"/>
              <a:t>Johan Bernard Basedow (1729-1790): Filantropina, Dessavský pentatlon, TV jako vyučovací předmět</a:t>
            </a:r>
          </a:p>
          <a:p>
            <a:pPr>
              <a:lnSpc>
                <a:spcPct val="80000"/>
              </a:lnSpc>
            </a:pPr>
            <a:r>
              <a:rPr lang="cs-CZ" altLang="cs-CZ" sz="2400"/>
              <a:t>Johan Christian GutsMuts (1759-1839): Systematika tělesných cvičení, široký záběr, didaktika a metodika</a:t>
            </a:r>
          </a:p>
          <a:p>
            <a:pPr>
              <a:lnSpc>
                <a:spcPct val="80000"/>
              </a:lnSpc>
            </a:pPr>
            <a:r>
              <a:rPr lang="cs-CZ" altLang="cs-CZ" sz="2400"/>
              <a:t>Johan Heidrich Pestalozzi (1746-1827): Výchova bezprizorních, základní gymnastika, pracovní výchova</a:t>
            </a:r>
          </a:p>
        </p:txBody>
      </p:sp>
      <p:pic>
        <p:nvPicPr>
          <p:cNvPr id="2" name="Burž.ped.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489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/>
              <a:t>Německý turnerský systém</a:t>
            </a:r>
          </a:p>
        </p:txBody>
      </p:sp>
      <p:sp>
        <p:nvSpPr>
          <p:cNvPr id="3379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altLang="cs-CZ" sz="2800"/>
              <a:t>Výrazný nacionální přesah, reakce na napoleonské války, základy nářaďového tělocviku, navazují na GutsMutse</a:t>
            </a:r>
          </a:p>
          <a:p>
            <a:pPr>
              <a:lnSpc>
                <a:spcPct val="80000"/>
              </a:lnSpc>
            </a:pPr>
            <a:r>
              <a:rPr lang="cs-CZ" altLang="cs-CZ" sz="2800"/>
              <a:t>Vznik nového nářadí: Hrazda, bradla, kůň na šíř, kruhy, kolovadlo, žebříky</a:t>
            </a:r>
          </a:p>
          <a:p>
            <a:pPr>
              <a:lnSpc>
                <a:spcPct val="80000"/>
              </a:lnSpc>
            </a:pPr>
            <a:r>
              <a:rPr lang="cs-CZ" altLang="cs-CZ" sz="2800"/>
              <a:t>Fridrich Ludvig Jahn (1778-1852): Turnvater, organizátor a duchovní vůdce</a:t>
            </a:r>
          </a:p>
          <a:p>
            <a:pPr>
              <a:lnSpc>
                <a:spcPct val="80000"/>
              </a:lnSpc>
            </a:pPr>
            <a:r>
              <a:rPr lang="cs-CZ" altLang="cs-CZ" sz="2800"/>
              <a:t>Ernst Bernhard Eiselen (1792-1846): Systematika cvičení</a:t>
            </a:r>
          </a:p>
          <a:p>
            <a:pPr>
              <a:lnSpc>
                <a:spcPct val="80000"/>
              </a:lnSpc>
            </a:pPr>
            <a:r>
              <a:rPr lang="cs-CZ" altLang="cs-CZ" sz="2800"/>
              <a:t>Adolf Spiess (1810-1858): Zakladatel školní tělesné výchovy</a:t>
            </a:r>
          </a:p>
        </p:txBody>
      </p:sp>
      <p:pic>
        <p:nvPicPr>
          <p:cNvPr id="2" name="Burž.ped. Německ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3" name="Turnéří II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4" name="Burž.ped. Německo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682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033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029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/>
              <a:t>Švédský tělovýchovný systém</a:t>
            </a:r>
          </a:p>
        </p:txBody>
      </p:sp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altLang="cs-CZ" sz="2800"/>
              <a:t>Propojení s brannou povinností, reakce na napoleonské války</a:t>
            </a:r>
          </a:p>
          <a:p>
            <a:r>
              <a:rPr lang="cs-CZ" altLang="cs-CZ" sz="2800"/>
              <a:t>Pér Henrik Ling (1776-1839): Zdravotní gymnastika, propojení cvičení a anatomie, správné držení těla, formální polohy, umělé cviky</a:t>
            </a:r>
          </a:p>
          <a:p>
            <a:r>
              <a:rPr lang="cs-CZ" altLang="cs-CZ" sz="2800"/>
              <a:t>Revize cca r. 1900, militarizace, pracovní výchova, hry a sport, odstranění některých prvků</a:t>
            </a:r>
          </a:p>
        </p:txBody>
      </p:sp>
      <p:pic>
        <p:nvPicPr>
          <p:cNvPr id="2" name="Burž.ped. Švédsk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862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/>
              <a:t>Přirozené tělovýchovné směry</a:t>
            </a:r>
          </a:p>
        </p:txBody>
      </p:sp>
      <p:sp>
        <p:nvSpPr>
          <p:cNvPr id="3993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altLang="cs-CZ"/>
              <a:t>Zdroj: J.J.Rousseau, reakce na nedostatky německého a švédského systému, přirozená cvičení bez rozdílu pohlaví</a:t>
            </a:r>
          </a:p>
          <a:p>
            <a:r>
              <a:rPr lang="cs-CZ" altLang="cs-CZ"/>
              <a:t>Georges Demény (1850-1917):</a:t>
            </a:r>
          </a:p>
          <a:p>
            <a:r>
              <a:rPr lang="cs-CZ" altLang="cs-CZ"/>
              <a:t>Georges Hébart (1875-1957): utilitární gymnastika, běh, skok, šplh, zdvihy, hody, úpoly a plavání</a:t>
            </a:r>
          </a:p>
          <a:p>
            <a:pPr>
              <a:buFont typeface="Wingdings" panose="05000000000000000000" pitchFamily="2" charset="2"/>
              <a:buNone/>
            </a:pPr>
            <a:endParaRPr lang="cs-CZ" altLang="cs-CZ"/>
          </a:p>
        </p:txBody>
      </p:sp>
      <p:pic>
        <p:nvPicPr>
          <p:cNvPr id="2" name="Burž.ped. Franci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92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/>
              <a:t>Anglický systém sportů a her</a:t>
            </a:r>
          </a:p>
        </p:txBody>
      </p:sp>
      <p:sp>
        <p:nvSpPr>
          <p:cNvPr id="4096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 sz="2800"/>
              <a:t>Vychází z potřeb výchovy nového gentlemana, výchova s důrazem na výkon</a:t>
            </a:r>
          </a:p>
          <a:p>
            <a:pPr>
              <a:lnSpc>
                <a:spcPct val="90000"/>
              </a:lnSpc>
            </a:pPr>
            <a:r>
              <a:rPr lang="cs-CZ" altLang="cs-CZ" sz="2800"/>
              <a:t>Pohyb získává charakter zábavy, používá dříve utilitární činnosti, sport se stává módou</a:t>
            </a:r>
          </a:p>
          <a:p>
            <a:pPr>
              <a:lnSpc>
                <a:spcPct val="90000"/>
              </a:lnSpc>
            </a:pPr>
            <a:r>
              <a:rPr lang="cs-CZ" altLang="cs-CZ" sz="2800"/>
              <a:t>Amatérské / Profesionální pojetí</a:t>
            </a:r>
          </a:p>
          <a:p>
            <a:pPr>
              <a:lnSpc>
                <a:spcPct val="90000"/>
              </a:lnSpc>
            </a:pPr>
            <a:r>
              <a:rPr lang="cs-CZ" altLang="cs-CZ" sz="2800"/>
              <a:t>Kolébka sportu, individuální i kolektivní pojetí</a:t>
            </a:r>
          </a:p>
          <a:p>
            <a:pPr>
              <a:lnSpc>
                <a:spcPct val="90000"/>
              </a:lnSpc>
            </a:pPr>
            <a:r>
              <a:rPr lang="cs-CZ" altLang="cs-CZ" sz="2800"/>
              <a:t>Šerm, rohování, jízda na koni, lukostřelba, veslování, atletika, kriket, ragby, fotbal</a:t>
            </a:r>
          </a:p>
          <a:p>
            <a:pPr>
              <a:lnSpc>
                <a:spcPct val="90000"/>
              </a:lnSpc>
            </a:pPr>
            <a:r>
              <a:rPr lang="cs-CZ" altLang="cs-CZ" sz="2800"/>
              <a:t>Soutěživost, základy klubové činnosti</a:t>
            </a:r>
          </a:p>
          <a:p>
            <a:pPr>
              <a:lnSpc>
                <a:spcPct val="90000"/>
              </a:lnSpc>
            </a:pPr>
            <a:endParaRPr lang="cs-CZ" altLang="cs-CZ" sz="2800"/>
          </a:p>
        </p:txBody>
      </p:sp>
      <p:pic>
        <p:nvPicPr>
          <p:cNvPr id="2" name="Burž.ped. Angli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84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rstvy skla">
  <a:themeElements>
    <a:clrScheme name="Vrstvy skla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Vrstvy skla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Vrstvy skla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skla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Glass Layers</Template>
  <TotalTime>419</TotalTime>
  <Words>414</Words>
  <Application>Microsoft Office PowerPoint</Application>
  <PresentationFormat>Předvádění na obrazovce (4:3)</PresentationFormat>
  <Paragraphs>44</Paragraphs>
  <Slides>9</Slides>
  <Notes>0</Notes>
  <HiddenSlides>0</HiddenSlides>
  <MMClips>11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Arial Black</vt:lpstr>
      <vt:lpstr>Wingdings</vt:lpstr>
      <vt:lpstr>Vrstvy skla</vt:lpstr>
      <vt:lpstr>Pedagogika a tělesná výchova období nástupu buržoazie</vt:lpstr>
      <vt:lpstr>Určující filosofické a pedagogické směry</vt:lpstr>
      <vt:lpstr>Evropa na počátku 17.století</vt:lpstr>
      <vt:lpstr>Evropa po napoleonských válkách</vt:lpstr>
      <vt:lpstr>Počátky buržoazní pedagogiky</vt:lpstr>
      <vt:lpstr>Německý turnerský systém</vt:lpstr>
      <vt:lpstr>Švédský tělovýchovný systém</vt:lpstr>
      <vt:lpstr>Přirozené tělovýchovné směry</vt:lpstr>
      <vt:lpstr>Anglický systém sportů a her</vt:lpstr>
    </vt:vector>
  </TitlesOfParts>
  <Company>ZČU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Pedagogika a tělesná výchova období nástupu buržoazie</dc:title>
  <dc:creator>zemanr</dc:creator>
  <cp:lastModifiedBy>ktv</cp:lastModifiedBy>
  <cp:revision>10</cp:revision>
  <dcterms:created xsi:type="dcterms:W3CDTF">2015-11-03T15:25:50Z</dcterms:created>
  <dcterms:modified xsi:type="dcterms:W3CDTF">2020-10-14T08:51:13Z</dcterms:modified>
</cp:coreProperties>
</file>