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0F7379A-7ECB-4D89-97D0-24F1667CE924}" type="datetimeFigureOut">
              <a:rPr lang="cs-CZ"/>
              <a:pPr>
                <a:defRPr/>
              </a:pPr>
              <a:t>01.12.2020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7CFCE54A-6164-42BC-B000-05C13B4A1DFE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33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7FB3CB6-7A0D-454C-BD3D-709416577171}" type="slidenum">
              <a:rPr lang="cs-CZ" altLang="cs-CZ">
                <a:latin typeface="Calibri" panose="020F0502020204030204" pitchFamily="34" charset="0"/>
              </a:rPr>
              <a:pPr eaLnBrk="1" hangingPunct="1"/>
              <a:t>1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43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69405FA-658B-41EB-A379-E3E5FFE70DD9}" type="slidenum">
              <a:rPr lang="cs-CZ" altLang="cs-CZ">
                <a:latin typeface="Calibri" panose="020F0502020204030204" pitchFamily="34" charset="0"/>
              </a:rPr>
              <a:pPr eaLnBrk="1" hangingPunct="1"/>
              <a:t>2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63BED9F-149B-425D-8FF1-F4D3B8837E63}" type="slidenum">
              <a:rPr lang="cs-CZ" altLang="cs-CZ">
                <a:latin typeface="Calibri" panose="020F0502020204030204" pitchFamily="34" charset="0"/>
              </a:rPr>
              <a:pPr eaLnBrk="1" hangingPunct="1"/>
              <a:t>3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90EED0C-D628-435E-823C-05DE054AA368}" type="slidenum">
              <a:rPr lang="cs-CZ" altLang="cs-CZ">
                <a:latin typeface="Calibri" panose="020F0502020204030204" pitchFamily="34" charset="0"/>
              </a:rPr>
              <a:pPr eaLnBrk="1" hangingPunct="1"/>
              <a:t>4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7F68875-1B25-40A5-934C-F3B3AB05B8F2}" type="slidenum">
              <a:rPr lang="cs-CZ" altLang="cs-CZ">
                <a:latin typeface="Calibri" panose="020F0502020204030204" pitchFamily="34" charset="0"/>
              </a:rPr>
              <a:pPr eaLnBrk="1" hangingPunct="1"/>
              <a:t>5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A5FF861-5249-49A9-9395-F05581D8972D}" type="slidenum">
              <a:rPr lang="cs-CZ" altLang="cs-CZ">
                <a:latin typeface="Calibri" panose="020F0502020204030204" pitchFamily="34" charset="0"/>
              </a:rPr>
              <a:pPr eaLnBrk="1" hangingPunct="1"/>
              <a:t>6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37B6910-2B85-4410-B3AA-EE10FF715705}" type="slidenum">
              <a:rPr lang="cs-CZ" altLang="cs-CZ">
                <a:latin typeface="Calibri" panose="020F0502020204030204" pitchFamily="34" charset="0"/>
              </a:rPr>
              <a:pPr eaLnBrk="1" hangingPunct="1"/>
              <a:t>7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6D2CF98-D767-4804-9E3C-AFDCBA19C6AD}" type="slidenum">
              <a:rPr lang="cs-CZ" altLang="cs-CZ">
                <a:latin typeface="Calibri" panose="020F0502020204030204" pitchFamily="34" charset="0"/>
              </a:rPr>
              <a:pPr eaLnBrk="1" hangingPunct="1"/>
              <a:t>8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0C5E3C9-9ACB-4D84-903C-D87C6E955272}" type="slidenum">
              <a:rPr lang="cs-CZ" altLang="cs-CZ">
                <a:latin typeface="Calibri" panose="020F0502020204030204" pitchFamily="34" charset="0"/>
              </a:rPr>
              <a:pPr eaLnBrk="1" hangingPunct="1"/>
              <a:t>9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876F0C3-683A-40FD-9F1F-D6C6BE0D381E}" type="slidenum">
              <a:rPr lang="cs-CZ" altLang="cs-CZ">
                <a:latin typeface="Calibri" panose="020F0502020204030204" pitchFamily="34" charset="0"/>
              </a:rPr>
              <a:pPr eaLnBrk="1" hangingPunct="1"/>
              <a:t>10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D2F4D2F-FA14-4A97-B20D-E11FBFFC3517}" type="slidenum">
              <a:rPr lang="cs-CZ" altLang="cs-CZ">
                <a:latin typeface="Calibri" panose="020F0502020204030204" pitchFamily="34" charset="0"/>
              </a:rPr>
              <a:pPr eaLnBrk="1" hangingPunct="1"/>
              <a:t>11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D6E1BDA-C668-459F-989B-2F5C3C82E2FC}" type="slidenum">
              <a:rPr lang="cs-CZ" altLang="cs-CZ">
                <a:latin typeface="Calibri" panose="020F0502020204030204" pitchFamily="34" charset="0"/>
              </a:rPr>
              <a:pPr eaLnBrk="1" hangingPunct="1"/>
              <a:t>12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46B2894-CEB3-4E7C-AF18-D60E93CB4B8E}" type="slidenum">
              <a:rPr lang="cs-CZ" altLang="cs-CZ">
                <a:latin typeface="Calibri" panose="020F0502020204030204" pitchFamily="34" charset="0"/>
              </a:rPr>
              <a:pPr eaLnBrk="1" hangingPunct="1"/>
              <a:t>13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389D35F-B67D-400B-BD2A-55F90A6AC7BE}" type="slidenum">
              <a:rPr lang="cs-CZ" altLang="cs-CZ">
                <a:latin typeface="Calibri" panose="020F0502020204030204" pitchFamily="34" charset="0"/>
              </a:rPr>
              <a:pPr eaLnBrk="1" hangingPunct="1"/>
              <a:t>14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2D9AC2F-AAF7-4E3B-8286-E61197B218AB}" type="slidenum">
              <a:rPr lang="cs-CZ" altLang="cs-CZ">
                <a:latin typeface="Calibri" panose="020F0502020204030204" pitchFamily="34" charset="0"/>
              </a:rPr>
              <a:pPr eaLnBrk="1" hangingPunct="1"/>
              <a:t>15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1D8B52B-8B29-460E-AFBB-6FED4B7EDDF8}" type="slidenum">
              <a:rPr lang="cs-CZ" altLang="cs-CZ">
                <a:latin typeface="Calibri" panose="020F0502020204030204" pitchFamily="34" charset="0"/>
              </a:rPr>
              <a:pPr eaLnBrk="1" hangingPunct="1"/>
              <a:t>16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1A297F-C6B6-4CAC-ABB7-CEAAE2DC4315}" type="slidenum">
              <a:rPr lang="cs-CZ" altLang="cs-CZ">
                <a:latin typeface="Calibri" panose="020F0502020204030204" pitchFamily="34" charset="0"/>
              </a:rPr>
              <a:pPr eaLnBrk="1" hangingPunct="1"/>
              <a:t>17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DDBB83A-4CEA-425B-8DDA-7E795CE4C431}" type="slidenum">
              <a:rPr lang="cs-CZ" altLang="cs-CZ">
                <a:latin typeface="Calibri" panose="020F0502020204030204" pitchFamily="34" charset="0"/>
              </a:rPr>
              <a:pPr eaLnBrk="1" hangingPunct="1"/>
              <a:t>18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1585458-0247-465E-85C2-B5A737CD995A}" type="slidenum">
              <a:rPr lang="cs-CZ" altLang="cs-CZ">
                <a:latin typeface="Calibri" panose="020F0502020204030204" pitchFamily="34" charset="0"/>
              </a:rPr>
              <a:pPr eaLnBrk="1" hangingPunct="1"/>
              <a:t>19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1CC31D7-978D-484A-BCA5-4806767CF92E}" type="slidenum">
              <a:rPr lang="cs-CZ" altLang="cs-CZ">
                <a:latin typeface="Calibri" panose="020F0502020204030204" pitchFamily="34" charset="0"/>
              </a:rPr>
              <a:pPr eaLnBrk="1" hangingPunct="1"/>
              <a:t>20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CBA7DCA-3160-4ACB-9191-35D5F7E99150}" type="slidenum">
              <a:rPr lang="cs-CZ" altLang="cs-CZ">
                <a:latin typeface="Calibri" panose="020F0502020204030204" pitchFamily="34" charset="0"/>
              </a:rPr>
              <a:pPr eaLnBrk="1" hangingPunct="1"/>
              <a:t>21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38244FD-593C-4E7B-A90E-E26D269B9401}" type="slidenum">
              <a:rPr lang="cs-CZ" altLang="cs-CZ">
                <a:latin typeface="Calibri" panose="020F0502020204030204" pitchFamily="34" charset="0"/>
              </a:rPr>
              <a:pPr eaLnBrk="1" hangingPunct="1"/>
              <a:t>22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0092971-51E1-48C9-AC97-E88136CE6D4B}" type="slidenum">
              <a:rPr lang="cs-CZ" altLang="cs-CZ">
                <a:latin typeface="Calibri" panose="020F0502020204030204" pitchFamily="34" charset="0"/>
              </a:rPr>
              <a:pPr eaLnBrk="1" hangingPunct="1"/>
              <a:t>23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F25D65D-5D8C-46C5-B140-D79944D95598}" type="slidenum">
              <a:rPr lang="cs-CZ" altLang="cs-CZ">
                <a:latin typeface="Calibri" panose="020F0502020204030204" pitchFamily="34" charset="0"/>
              </a:rPr>
              <a:pPr eaLnBrk="1" hangingPunct="1"/>
              <a:t>24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AD6FA60-F4FE-4A01-8A26-7399F33633BE}" type="slidenum">
              <a:rPr lang="cs-CZ" altLang="cs-CZ">
                <a:latin typeface="Calibri" panose="020F0502020204030204" pitchFamily="34" charset="0"/>
              </a:rPr>
              <a:pPr eaLnBrk="1" hangingPunct="1"/>
              <a:t>25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4989393-A0EC-40F7-B0F7-EC0C1E14B157}" type="slidenum">
              <a:rPr lang="cs-CZ" altLang="cs-CZ">
                <a:latin typeface="Calibri" panose="020F0502020204030204" pitchFamily="34" charset="0"/>
              </a:rPr>
              <a:pPr eaLnBrk="1" hangingPunct="1"/>
              <a:t>26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2D37A21-32C9-4162-ABBC-7576C6D3073F}" type="slidenum">
              <a:rPr lang="cs-CZ" altLang="cs-CZ">
                <a:latin typeface="Calibri" panose="020F0502020204030204" pitchFamily="34" charset="0"/>
              </a:rPr>
              <a:pPr eaLnBrk="1" hangingPunct="1"/>
              <a:t>27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F408DF0-6C9E-4E90-B18D-80FC1F05DD60}" type="slidenum">
              <a:rPr lang="cs-CZ" altLang="cs-CZ">
                <a:latin typeface="Calibri" panose="020F0502020204030204" pitchFamily="34" charset="0"/>
              </a:rPr>
              <a:pPr eaLnBrk="1" hangingPunct="1"/>
              <a:t>28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ovací čára 6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čára 7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Elipsa 8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7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4726B-2FB4-4550-8B40-6FA715D897D6}" type="datetimeFigureOut">
              <a:rPr lang="cs-CZ"/>
              <a:pPr>
                <a:defRPr/>
              </a:pPr>
              <a:t>01.12.2020</a:t>
            </a:fld>
            <a:endParaRPr lang="cs-CZ"/>
          </a:p>
        </p:txBody>
      </p:sp>
      <p:sp>
        <p:nvSpPr>
          <p:cNvPr id="8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8F71D80-3C17-4E32-A7D2-FD245F35F000}" type="slidenum">
              <a:rPr lang="cs-CZ" altLang="cs-CZ"/>
              <a:pPr/>
              <a:t>‹#›</a:t>
            </a:fld>
            <a:endParaRPr lang="cs-CZ" altLang="cs-CZ"/>
          </a:p>
        </p:txBody>
      </p:sp>
      <p:sp>
        <p:nvSpPr>
          <p:cNvPr id="10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1865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E22F9-B496-45B6-B9B6-AA54B9E44062}" type="datetimeFigureOut">
              <a:rPr lang="cs-CZ"/>
              <a:pPr>
                <a:defRPr/>
              </a:pPr>
              <a:t>01.12.2020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794123-AC22-486D-956E-B0A85859D51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74664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ovací čára 6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D9A64-4A62-4DA6-859E-8824A0DDC445}" type="datetimeFigureOut">
              <a:rPr lang="cs-CZ"/>
              <a:pPr>
                <a:defRPr/>
              </a:pPr>
              <a:t>01.12.2020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FAFE47-BD1C-450E-9AA3-7E4BAB71254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86262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F2C62-887B-4240-AF40-D004CB48D82C}" type="datetimeFigureOut">
              <a:rPr lang="cs-CZ"/>
              <a:pPr>
                <a:defRPr/>
              </a:pPr>
              <a:t>01.12.2020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B02D9D-8402-4486-BC40-628A8C2F724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1867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ovací čára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02160F9-FDAC-4035-8685-8B4F9B091D13}" type="slidenum">
              <a:rPr lang="cs-CZ" altLang="cs-CZ"/>
              <a:pPr/>
              <a:t>‹#›</a:t>
            </a:fld>
            <a:endParaRPr lang="cs-CZ" altLang="cs-CZ"/>
          </a:p>
        </p:txBody>
      </p:sp>
      <p:sp>
        <p:nvSpPr>
          <p:cNvPr id="10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DE30D-1601-458E-91BD-B9A8E0C2EA8C}" type="datetimeFigureOut">
              <a:rPr lang="cs-CZ"/>
              <a:pPr>
                <a:defRPr/>
              </a:pPr>
              <a:t>01.12.2020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8480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5E8E6-7A11-4CFC-8D21-B353CF36B374}" type="datetimeFigureOut">
              <a:rPr lang="cs-CZ"/>
              <a:pPr>
                <a:defRPr/>
              </a:pPr>
              <a:t>01.12.2020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41BEA7-8FD2-4B6E-B200-CAD9416D5EF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56005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FFBBC-12EE-4EAB-8962-31E8D8BFD0A0}" type="datetimeFigureOut">
              <a:rPr lang="cs-CZ"/>
              <a:pPr>
                <a:defRPr/>
              </a:pPr>
              <a:t>01.12.2020</a:t>
            </a:fld>
            <a:endParaRPr lang="cs-CZ"/>
          </a:p>
        </p:txBody>
      </p:sp>
      <p:sp>
        <p:nvSpPr>
          <p:cNvPr id="3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D01B98-B821-4E67-8596-00EE8F7F2E3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59014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A59CD-A147-49F3-A5C2-E76756C550A5}" type="datetimeFigureOut">
              <a:rPr lang="cs-CZ"/>
              <a:pPr>
                <a:defRPr/>
              </a:pPr>
              <a:t>01.12.2020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87D3C7-9D2A-41A7-ADA9-944514A8888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07770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D3977-A0B5-4E18-926D-96573862C925}" type="datetimeFigureOut">
              <a:rPr lang="cs-CZ"/>
              <a:pPr>
                <a:defRPr/>
              </a:pPr>
              <a:t>01.12.2020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105664-B6E5-4F41-90DE-42E51395DB3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78812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8D6CE-D392-4823-8E90-FAE6D1E32064}" type="datetimeFigureOut">
              <a:rPr lang="cs-CZ"/>
              <a:pPr>
                <a:defRPr/>
              </a:pPr>
              <a:t>01.12.2020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C3CAE-EF4C-40EC-97AC-4C0146A49AB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07440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717DC-EE8F-4435-8112-FA687DC1241F}" type="datetimeFigureOut">
              <a:rPr lang="cs-CZ"/>
              <a:pPr>
                <a:defRPr/>
              </a:pPr>
              <a:t>01.12.2020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C83A1-319E-425E-9D61-5486A14DCF7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28631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E113F55-CAB7-41C1-89EF-AAFA469C17E0}" type="datetimeFigureOut">
              <a:rPr lang="cs-CZ"/>
              <a:pPr>
                <a:defRPr/>
              </a:pPr>
              <a:t>01.12.2020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Autofit/>
          </a:bodyPr>
          <a:lstStyle>
            <a:lvl1pPr algn="ctr">
              <a:defRPr sz="1600">
                <a:solidFill>
                  <a:schemeClr val="tx2"/>
                </a:solidFill>
                <a:latin typeface="Constantia" panose="02030602050306030303" pitchFamily="18" charset="0"/>
              </a:defRPr>
            </a:lvl1pPr>
          </a:lstStyle>
          <a:p>
            <a:fld id="{643DD97C-34E1-47B0-84B0-90707EAB9794}" type="slidenum">
              <a:rPr lang="cs-CZ" altLang="cs-CZ"/>
              <a:pPr/>
              <a:t>‹#›</a:t>
            </a:fld>
            <a:endParaRPr lang="cs-CZ" alt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9" r:id="rId1"/>
    <p:sldLayoutId id="2147483771" r:id="rId2"/>
    <p:sldLayoutId id="2147483780" r:id="rId3"/>
    <p:sldLayoutId id="2147483772" r:id="rId4"/>
    <p:sldLayoutId id="2147483781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hyperlink" Target="https://www.youtube.com/watch?v=vC5RuMqFULI" TargetMode="External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4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4.pn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4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hyperlink" Target="https://www.youtube.com/watch?v=W__MZltTtn4" TargetMode="External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4.pn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hyperlink" Target="https://www.youtube.com/watch?v=Lxp0xhe2l4I" TargetMode="External"/><Relationship Id="rId5" Type="http://schemas.openxmlformats.org/officeDocument/2006/relationships/image" Target="../media/image15.jpe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4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hyperlink" Target="https://www.youtube.com/watch?v=ZoK602DjwN8" TargetMode="External"/><Relationship Id="rId5" Type="http://schemas.openxmlformats.org/officeDocument/2006/relationships/image" Target="../media/image16.jpe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4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hyperlink" Target="https://www.youtube.com/watch?v=wMK3PU2Rv3c" TargetMode="External"/><Relationship Id="rId5" Type="http://schemas.openxmlformats.org/officeDocument/2006/relationships/image" Target="../media/image17.jpe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4.png"/><Relationship Id="rId5" Type="http://schemas.openxmlformats.org/officeDocument/2006/relationships/image" Target="../media/image18.jpe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4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hyperlink" Target="https://www.youtube.com/watch?v=gVopy2iYT7M" TargetMode="External"/><Relationship Id="rId5" Type="http://schemas.openxmlformats.org/officeDocument/2006/relationships/image" Target="../media/image19.jpe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4.png"/><Relationship Id="rId5" Type="http://schemas.openxmlformats.org/officeDocument/2006/relationships/image" Target="../media/image20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4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hyperlink" Target="https://www.youtube.com/watch?v=zxu14946IKo" TargetMode="External"/><Relationship Id="rId5" Type="http://schemas.openxmlformats.org/officeDocument/2006/relationships/image" Target="../media/image21.jpe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4.png"/><Relationship Id="rId5" Type="http://schemas.openxmlformats.org/officeDocument/2006/relationships/image" Target="../media/image22.jpe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4.png"/><Relationship Id="rId5" Type="http://schemas.openxmlformats.org/officeDocument/2006/relationships/image" Target="../media/image23.jpe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4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hyperlink" Target="https://www.youtube.com/watch?v=o-urnlaJpOA" TargetMode="External"/><Relationship Id="rId5" Type="http://schemas.openxmlformats.org/officeDocument/2006/relationships/image" Target="../media/image24.jpe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4.png"/><Relationship Id="rId5" Type="http://schemas.openxmlformats.org/officeDocument/2006/relationships/image" Target="../media/image25.jpe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4.png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hyperlink" Target="https://www.youtube.com/watch?v=9lLnG2LE26g" TargetMode="External"/><Relationship Id="rId5" Type="http://schemas.openxmlformats.org/officeDocument/2006/relationships/image" Target="../media/image26.jpe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4.png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24.jpeg"/><Relationship Id="rId5" Type="http://schemas.openxmlformats.org/officeDocument/2006/relationships/image" Target="../media/image22.jpe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jpeg"/><Relationship Id="rId5" Type="http://schemas.openxmlformats.org/officeDocument/2006/relationships/image" Target="../media/image26.jpeg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31.jpeg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29.jpeg"/><Relationship Id="rId5" Type="http://schemas.openxmlformats.org/officeDocument/2006/relationships/image" Target="../media/image30.jpe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7200" y="3700463"/>
            <a:ext cx="83058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Novodobé letní OH, 1988 - 2016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smtClean="0"/>
              <a:t>HVĚZDY LOH</a:t>
            </a:r>
            <a:endParaRPr lang="cs-CZ" b="1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11960" y="155679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88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mtClean="0"/>
              <a:t>Soul 1988</a:t>
            </a:r>
            <a:endParaRPr lang="cs-CZ"/>
          </a:p>
        </p:txBody>
      </p:sp>
      <p:pic>
        <p:nvPicPr>
          <p:cNvPr id="6147" name="Zástupný symbol pro obsah 4" descr="M. Biondi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1628775"/>
            <a:ext cx="2946400" cy="4427538"/>
          </a:xfrm>
        </p:spPr>
      </p:pic>
      <p:sp>
        <p:nvSpPr>
          <p:cNvPr id="6148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pPr eaLnBrk="1" hangingPunct="1"/>
            <a:r>
              <a:rPr lang="cs-CZ" altLang="cs-CZ" dirty="0" err="1" smtClean="0"/>
              <a:t>Matt</a:t>
            </a:r>
            <a:r>
              <a:rPr lang="cs-CZ" altLang="cs-CZ" dirty="0" smtClean="0"/>
              <a:t> </a:t>
            </a:r>
            <a:r>
              <a:rPr lang="cs-CZ" altLang="cs-CZ" dirty="0" err="1" smtClean="0"/>
              <a:t>Biondi</a:t>
            </a:r>
            <a:r>
              <a:rPr lang="cs-CZ" altLang="cs-CZ" dirty="0" smtClean="0"/>
              <a:t> (USA)</a:t>
            </a:r>
          </a:p>
          <a:p>
            <a:pPr eaLnBrk="1" hangingPunct="1"/>
            <a:r>
              <a:rPr lang="cs-CZ" altLang="cs-CZ" dirty="0" smtClean="0"/>
              <a:t>OH 1984 – 1992</a:t>
            </a:r>
          </a:p>
          <a:p>
            <a:pPr eaLnBrk="1" hangingPunct="1"/>
            <a:r>
              <a:rPr lang="cs-CZ" altLang="cs-CZ" dirty="0" smtClean="0"/>
              <a:t>8x zlato, 2x stříbro, 1x bronz</a:t>
            </a:r>
          </a:p>
          <a:p>
            <a:pPr eaLnBrk="1" hangingPunct="1"/>
            <a:r>
              <a:rPr lang="cs-CZ" altLang="cs-CZ" dirty="0" smtClean="0"/>
              <a:t>Sprinter, VZ a motýl</a:t>
            </a:r>
          </a:p>
          <a:p>
            <a:pPr eaLnBrk="1" hangingPunct="1"/>
            <a:r>
              <a:rPr lang="cs-CZ" altLang="cs-CZ" dirty="0" smtClean="0"/>
              <a:t>Začínal s vodním pólem</a:t>
            </a:r>
          </a:p>
          <a:p>
            <a:pPr eaLnBrk="1" hangingPunct="1"/>
            <a:r>
              <a:rPr lang="cs-CZ" altLang="cs-CZ" dirty="0" smtClean="0"/>
              <a:t>Třetí nejúspěšnější plavec OH</a:t>
            </a:r>
          </a:p>
          <a:p>
            <a:pPr eaLnBrk="1" hangingPunct="1"/>
            <a:r>
              <a:rPr lang="cs-CZ" altLang="cs-CZ" smtClean="0">
                <a:hlinkClick r:id="rId6"/>
              </a:rPr>
              <a:t>https://www.youtube.com/watch?v=vC5RuMqFULI</a:t>
            </a:r>
            <a:endParaRPr lang="cs-CZ" altLang="cs-CZ" dirty="0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7620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4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mtClean="0"/>
              <a:t>Soul 1988</a:t>
            </a:r>
            <a:endParaRPr lang="cs-CZ"/>
          </a:p>
        </p:txBody>
      </p:sp>
      <p:pic>
        <p:nvPicPr>
          <p:cNvPr id="7171" name="Zástupný symbol pro obsah 4" descr="K. Ottová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1557338"/>
            <a:ext cx="3217862" cy="4446587"/>
          </a:xfrm>
        </p:spPr>
      </p:pic>
      <p:sp>
        <p:nvSpPr>
          <p:cNvPr id="7172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pPr eaLnBrk="1" hangingPunct="1"/>
            <a:r>
              <a:rPr lang="cs-CZ" altLang="cs-CZ" smtClean="0"/>
              <a:t>Kristin Ottová (NDR)</a:t>
            </a:r>
          </a:p>
          <a:p>
            <a:pPr eaLnBrk="1" hangingPunct="1"/>
            <a:r>
              <a:rPr lang="cs-CZ" altLang="cs-CZ" smtClean="0"/>
              <a:t>Jen OH 1988 (zranění, bojkot)</a:t>
            </a:r>
          </a:p>
          <a:p>
            <a:pPr eaLnBrk="1" hangingPunct="1"/>
            <a:r>
              <a:rPr lang="cs-CZ" altLang="cs-CZ" smtClean="0"/>
              <a:t>Univerzální sprinterka</a:t>
            </a:r>
          </a:p>
          <a:p>
            <a:pPr eaLnBrk="1" hangingPunct="1"/>
            <a:r>
              <a:rPr lang="cs-CZ" altLang="cs-CZ" smtClean="0"/>
              <a:t>6x zlatá</a:t>
            </a:r>
          </a:p>
          <a:p>
            <a:pPr eaLnBrk="1" hangingPunct="1"/>
            <a:r>
              <a:rPr lang="cs-CZ" altLang="cs-CZ" smtClean="0"/>
              <a:t>Diskutabilní dopingový případ (testosteron)</a:t>
            </a:r>
          </a:p>
          <a:p>
            <a:pPr eaLnBrk="1" hangingPunct="1"/>
            <a:r>
              <a:rPr lang="cs-CZ" altLang="cs-CZ" smtClean="0"/>
              <a:t>Poslední produkt sportovní líhně NDR</a:t>
            </a:r>
          </a:p>
          <a:p>
            <a:pPr eaLnBrk="1" hangingPunct="1"/>
            <a:endParaRPr lang="cs-CZ" altLang="cs-CZ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7620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1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mtClean="0"/>
              <a:t>Soul 1988</a:t>
            </a:r>
            <a:endParaRPr lang="cs-CZ"/>
          </a:p>
        </p:txBody>
      </p:sp>
      <p:pic>
        <p:nvPicPr>
          <p:cNvPr id="8195" name="Zástupný symbol pro obsah 4" descr="M. Mečíř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557338"/>
            <a:ext cx="3038475" cy="4524375"/>
          </a:xfrm>
        </p:spPr>
      </p:pic>
      <p:sp>
        <p:nvSpPr>
          <p:cNvPr id="8196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pPr eaLnBrk="1" hangingPunct="1"/>
            <a:r>
              <a:rPr lang="cs-CZ" altLang="cs-CZ" smtClean="0"/>
              <a:t>Miloslav Mečíř</a:t>
            </a:r>
          </a:p>
          <a:p>
            <a:pPr eaLnBrk="1" hangingPunct="1"/>
            <a:r>
              <a:rPr lang="cs-CZ" altLang="cs-CZ" smtClean="0"/>
              <a:t>Návrat tenisu na OH (vyřazen v rámci boje za „čistotu her“)</a:t>
            </a:r>
          </a:p>
          <a:p>
            <a:pPr eaLnBrk="1" hangingPunct="1"/>
            <a:r>
              <a:rPr lang="cs-CZ" altLang="cs-CZ" smtClean="0"/>
              <a:t>1x zlato, čtyřhra (Milan Šrejbr)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68219" y="486916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8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mtClean="0"/>
              <a:t>Soul 1988</a:t>
            </a:r>
            <a:endParaRPr lang="cs-CZ"/>
          </a:p>
        </p:txBody>
      </p:sp>
      <p:pic>
        <p:nvPicPr>
          <p:cNvPr id="9219" name="Zástupný symbol pro obsah 4" descr="J. Železný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1989138"/>
            <a:ext cx="3632200" cy="3521075"/>
          </a:xfrm>
        </p:spPr>
      </p:pic>
      <p:sp>
        <p:nvSpPr>
          <p:cNvPr id="9220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pPr eaLnBrk="1" hangingPunct="1"/>
            <a:r>
              <a:rPr lang="cs-CZ" altLang="cs-CZ" smtClean="0"/>
              <a:t>Jan Železný</a:t>
            </a:r>
          </a:p>
          <a:p>
            <a:pPr eaLnBrk="1" hangingPunct="1"/>
            <a:r>
              <a:rPr lang="cs-CZ" altLang="cs-CZ" smtClean="0"/>
              <a:t>Legendární český oštěpař, trenér a OH činovník</a:t>
            </a:r>
          </a:p>
          <a:p>
            <a:pPr eaLnBrk="1" hangingPunct="1"/>
            <a:r>
              <a:rPr lang="cs-CZ" altLang="cs-CZ" smtClean="0"/>
              <a:t>OH 1988 – 2000</a:t>
            </a:r>
          </a:p>
          <a:p>
            <a:pPr eaLnBrk="1" hangingPunct="1"/>
            <a:r>
              <a:rPr lang="cs-CZ" altLang="cs-CZ" smtClean="0"/>
              <a:t>1x stříbro, 3x zlato</a:t>
            </a:r>
          </a:p>
          <a:p>
            <a:pPr eaLnBrk="1" hangingPunct="1"/>
            <a:r>
              <a:rPr lang="cs-CZ" altLang="cs-CZ" smtClean="0"/>
              <a:t>Aktuální světový rekordman</a:t>
            </a:r>
          </a:p>
          <a:p>
            <a:pPr eaLnBrk="1" hangingPunct="1"/>
            <a:r>
              <a:rPr lang="cs-CZ" altLang="cs-CZ" smtClean="0"/>
              <a:t>Člen ČOV, trenér B. Špotákové a V. Veselého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364088" y="69269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3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Soul 1988</a:t>
            </a:r>
            <a:endParaRPr lang="cs-CZ"/>
          </a:p>
        </p:txBody>
      </p:sp>
      <p:pic>
        <p:nvPicPr>
          <p:cNvPr id="10243" name="Zástupný symbol pro obsah 4" descr="B. Jonson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628775"/>
            <a:ext cx="3067050" cy="4484688"/>
          </a:xfrm>
        </p:spPr>
      </p:pic>
      <p:sp>
        <p:nvSpPr>
          <p:cNvPr id="1024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1438"/>
            <a:ext cx="4059238" cy="4754562"/>
          </a:xfrm>
        </p:spPr>
        <p:txBody>
          <a:bodyPr/>
          <a:lstStyle/>
          <a:p>
            <a:pPr eaLnBrk="1" hangingPunct="1"/>
            <a:r>
              <a:rPr lang="cs-CZ" altLang="cs-CZ" smtClean="0"/>
              <a:t>Ben Jonson (Can)</a:t>
            </a:r>
          </a:p>
          <a:p>
            <a:pPr eaLnBrk="1" hangingPunct="1"/>
            <a:r>
              <a:rPr lang="cs-CZ" altLang="cs-CZ" smtClean="0"/>
              <a:t>Kanadský sprinter jamajského původu</a:t>
            </a:r>
          </a:p>
          <a:p>
            <a:pPr eaLnBrk="1" hangingPunct="1"/>
            <a:r>
              <a:rPr lang="cs-CZ" altLang="cs-CZ" smtClean="0"/>
              <a:t>OH 1984 2x bronz</a:t>
            </a:r>
          </a:p>
          <a:p>
            <a:pPr eaLnBrk="1" hangingPunct="1"/>
            <a:r>
              <a:rPr lang="cs-CZ" altLang="cs-CZ" smtClean="0"/>
              <a:t>OH 1988 největší soupeř Carla Lewise, velmi vypjatý a sledovaný souboj</a:t>
            </a:r>
          </a:p>
          <a:p>
            <a:pPr eaLnBrk="1" hangingPunct="1"/>
            <a:r>
              <a:rPr lang="cs-CZ" altLang="cs-CZ" smtClean="0"/>
              <a:t>Zlatá medaile odebrána za použití stanozolu</a:t>
            </a:r>
          </a:p>
          <a:p>
            <a:pPr eaLnBrk="1" hangingPunct="1"/>
            <a:r>
              <a:rPr lang="cs-CZ" altLang="cs-CZ" smtClean="0"/>
              <a:t>Po trestu se vrátil, 1993 další nález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72137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16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Barcelona 1992</a:t>
            </a:r>
            <a:endParaRPr lang="cs-CZ"/>
          </a:p>
        </p:txBody>
      </p:sp>
      <p:pic>
        <p:nvPicPr>
          <p:cNvPr id="11267" name="Zástupný symbol pro obsah 4" descr="Dream Team Basket 1992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628775"/>
            <a:ext cx="3859212" cy="4500563"/>
          </a:xfrm>
        </p:spPr>
      </p:pic>
      <p:sp>
        <p:nvSpPr>
          <p:cNvPr id="11268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r>
              <a:rPr lang="cs-CZ" altLang="cs-CZ" smtClean="0"/>
              <a:t>„Dream Team“ (USA)</a:t>
            </a:r>
          </a:p>
          <a:p>
            <a:r>
              <a:rPr lang="cs-CZ" altLang="cs-CZ" smtClean="0"/>
              <a:t>Tým snů, basketbalová reprezentace USA</a:t>
            </a:r>
          </a:p>
          <a:p>
            <a:r>
              <a:rPr lang="cs-CZ" altLang="cs-CZ" smtClean="0"/>
              <a:t>Další důkaz pronikání profesionálů na OH</a:t>
            </a:r>
          </a:p>
          <a:p>
            <a:r>
              <a:rPr lang="cs-CZ" altLang="cs-CZ" smtClean="0"/>
              <a:t>Většina členů byla hráčů profesionálních týmů NBL</a:t>
            </a:r>
          </a:p>
          <a:p>
            <a:r>
              <a:rPr lang="cs-CZ" altLang="cs-CZ" smtClean="0"/>
              <a:t>Magic Jonson, Michael Jordan, Larry Byrd, Karl Malone, Scottie Pippen,..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52120" y="73562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9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Barcelona 1992</a:t>
            </a:r>
            <a:endParaRPr lang="cs-CZ"/>
          </a:p>
        </p:txBody>
      </p:sp>
      <p:pic>
        <p:nvPicPr>
          <p:cNvPr id="12291" name="Zástupný symbol pro obsah 4" descr="R. Změlík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1628775"/>
            <a:ext cx="2679700" cy="4467225"/>
          </a:xfrm>
        </p:spPr>
      </p:pic>
      <p:sp>
        <p:nvSpPr>
          <p:cNvPr id="12292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r>
              <a:rPr lang="cs-CZ" altLang="cs-CZ" smtClean="0"/>
              <a:t>Robert Změlík</a:t>
            </a:r>
          </a:p>
          <a:p>
            <a:r>
              <a:rPr lang="cs-CZ" altLang="cs-CZ" smtClean="0"/>
              <a:t>OH 1992 – 1996</a:t>
            </a:r>
          </a:p>
          <a:p>
            <a:r>
              <a:rPr lang="cs-CZ" altLang="cs-CZ" smtClean="0"/>
              <a:t>První ČS zlatá v 10-ti boji</a:t>
            </a:r>
          </a:p>
          <a:p>
            <a:r>
              <a:rPr lang="cs-CZ" altLang="cs-CZ" smtClean="0"/>
              <a:t>Překvapení her</a:t>
            </a:r>
          </a:p>
          <a:p>
            <a:r>
              <a:rPr lang="cs-CZ" altLang="cs-CZ" smtClean="0"/>
              <a:t>První z řady úspěšných ČS 10-ti bojařů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68144" y="508518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3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Barcelona 1992</a:t>
            </a:r>
            <a:endParaRPr lang="cs-CZ"/>
          </a:p>
        </p:txBody>
      </p:sp>
      <p:pic>
        <p:nvPicPr>
          <p:cNvPr id="13315" name="Zástupný symbol pro obsah 4" descr="L. Pollert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6750" y="1628775"/>
            <a:ext cx="3557588" cy="4464050"/>
          </a:xfrm>
        </p:spPr>
      </p:pic>
      <p:sp>
        <p:nvSpPr>
          <p:cNvPr id="13316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836712"/>
            <a:ext cx="4059238" cy="5259288"/>
          </a:xfrm>
        </p:spPr>
        <p:txBody>
          <a:bodyPr/>
          <a:lstStyle/>
          <a:p>
            <a:r>
              <a:rPr lang="cs-CZ" altLang="cs-CZ" dirty="0" smtClean="0"/>
              <a:t>Lukáš </a:t>
            </a:r>
            <a:r>
              <a:rPr lang="cs-CZ" altLang="cs-CZ" dirty="0" err="1" smtClean="0"/>
              <a:t>Pollert</a:t>
            </a:r>
            <a:endParaRPr lang="cs-CZ" altLang="cs-CZ" dirty="0" smtClean="0"/>
          </a:p>
          <a:p>
            <a:r>
              <a:rPr lang="cs-CZ" altLang="cs-CZ" dirty="0" smtClean="0"/>
              <a:t>C1 vodní slalom</a:t>
            </a:r>
          </a:p>
          <a:p>
            <a:r>
              <a:rPr lang="cs-CZ" altLang="cs-CZ" dirty="0" smtClean="0"/>
              <a:t>OH 1992 – 1996</a:t>
            </a:r>
          </a:p>
          <a:p>
            <a:r>
              <a:rPr lang="cs-CZ" altLang="cs-CZ" dirty="0" smtClean="0"/>
              <a:t>1x zlato, 1x stříbro</a:t>
            </a:r>
          </a:p>
          <a:p>
            <a:r>
              <a:rPr lang="cs-CZ" altLang="cs-CZ" dirty="0" smtClean="0"/>
              <a:t>V r. 2000 ukončil kariéru</a:t>
            </a:r>
          </a:p>
          <a:p>
            <a:r>
              <a:rPr lang="cs-CZ" altLang="cs-CZ" dirty="0" smtClean="0"/>
              <a:t>Prodal OH medaile, </a:t>
            </a:r>
            <a:r>
              <a:rPr lang="cs-CZ" altLang="cs-CZ" dirty="0" err="1" smtClean="0"/>
              <a:t>kč</a:t>
            </a:r>
            <a:r>
              <a:rPr lang="cs-CZ" altLang="cs-CZ" dirty="0" smtClean="0"/>
              <a:t> věnoval nadaci Drop In (léčba drogově závislých)</a:t>
            </a:r>
          </a:p>
          <a:p>
            <a:r>
              <a:rPr lang="cs-CZ" altLang="cs-CZ" dirty="0" smtClean="0"/>
              <a:t>Komunální politik</a:t>
            </a:r>
          </a:p>
          <a:p>
            <a:r>
              <a:rPr lang="cs-CZ" altLang="cs-CZ" dirty="0" smtClean="0"/>
              <a:t>Lékař</a:t>
            </a:r>
          </a:p>
          <a:p>
            <a:r>
              <a:rPr lang="cs-CZ" altLang="cs-CZ" dirty="0" smtClean="0">
                <a:hlinkClick r:id="rId6"/>
              </a:rPr>
              <a:t>https://www.youtube.com/watch?v=W__MZltTtn4</a:t>
            </a:r>
            <a:endParaRPr lang="cs-CZ" altLang="cs-CZ" dirty="0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026469" y="56820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6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Atlanta 1996</a:t>
            </a:r>
            <a:endParaRPr lang="cs-CZ"/>
          </a:p>
        </p:txBody>
      </p:sp>
      <p:pic>
        <p:nvPicPr>
          <p:cNvPr id="14339" name="Zástupný symbol pro obsah 4" descr="M.-J. Perec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628775"/>
            <a:ext cx="3384550" cy="4464050"/>
          </a:xfrm>
        </p:spPr>
      </p:pic>
      <p:sp>
        <p:nvSpPr>
          <p:cNvPr id="14340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r>
              <a:rPr lang="cs-CZ" altLang="cs-CZ" smtClean="0"/>
              <a:t>Marie – Jose Perac (Fr)</a:t>
            </a:r>
          </a:p>
          <a:p>
            <a:r>
              <a:rPr lang="cs-CZ" altLang="cs-CZ" smtClean="0"/>
              <a:t>OH 1992 – 1996</a:t>
            </a:r>
          </a:p>
          <a:p>
            <a:r>
              <a:rPr lang="cs-CZ" altLang="cs-CZ" smtClean="0"/>
              <a:t>3x zlatá, 200m a 400m</a:t>
            </a:r>
          </a:p>
          <a:p>
            <a:r>
              <a:rPr lang="cs-CZ" altLang="cs-CZ" smtClean="0"/>
              <a:t>Narozena na Guadelope, do Paříže se přestěhovala až v 15-ti letech</a:t>
            </a:r>
          </a:p>
          <a:p>
            <a:r>
              <a:rPr lang="cs-CZ" altLang="cs-CZ" smtClean="0"/>
              <a:t>Představitelka nastupující „importované“ generace francouzské atletiky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80112" y="73395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7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Atlanta 1996</a:t>
            </a:r>
            <a:endParaRPr lang="cs-CZ"/>
          </a:p>
        </p:txBody>
      </p:sp>
      <p:pic>
        <p:nvPicPr>
          <p:cNvPr id="15363" name="Zástupný symbol pro obsah 4" descr="M. Jonson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7738" y="1628775"/>
            <a:ext cx="3009900" cy="4464050"/>
          </a:xfrm>
        </p:spPr>
      </p:pic>
      <p:sp>
        <p:nvSpPr>
          <p:cNvPr id="1536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r>
              <a:rPr lang="cs-CZ" altLang="cs-CZ" smtClean="0"/>
              <a:t>Michael Johnson (USA)</a:t>
            </a:r>
          </a:p>
          <a:p>
            <a:r>
              <a:rPr lang="cs-CZ" altLang="cs-CZ" smtClean="0"/>
              <a:t>Sprinter USA </a:t>
            </a:r>
          </a:p>
          <a:p>
            <a:r>
              <a:rPr lang="cs-CZ" altLang="cs-CZ" smtClean="0"/>
              <a:t>200m a 400m, štafety</a:t>
            </a:r>
          </a:p>
          <a:p>
            <a:r>
              <a:rPr lang="cs-CZ" altLang="cs-CZ" smtClean="0"/>
              <a:t>OH 1992 – 2000</a:t>
            </a:r>
          </a:p>
          <a:p>
            <a:r>
              <a:rPr lang="cs-CZ" altLang="cs-CZ" smtClean="0"/>
              <a:t>Typický běh v záklonu</a:t>
            </a:r>
          </a:p>
          <a:p>
            <a:r>
              <a:rPr lang="cs-CZ" altLang="cs-CZ" smtClean="0"/>
              <a:t>Jediný muž, který vyhrál na OH 200m a 400m současně</a:t>
            </a:r>
          </a:p>
          <a:p>
            <a:r>
              <a:rPr lang="cs-CZ" altLang="cs-CZ" smtClean="0"/>
              <a:t>Trenér, komentátor</a:t>
            </a:r>
          </a:p>
          <a:p>
            <a:endParaRPr lang="cs-CZ" altLang="cs-CZ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Atlanta 1996</a:t>
            </a:r>
            <a:endParaRPr lang="cs-CZ"/>
          </a:p>
        </p:txBody>
      </p:sp>
      <p:pic>
        <p:nvPicPr>
          <p:cNvPr id="16387" name="Zástupný symbol pro obsah 4" descr="M. Doktor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628775"/>
            <a:ext cx="3038475" cy="4565650"/>
          </a:xfrm>
        </p:spPr>
      </p:pic>
      <p:sp>
        <p:nvSpPr>
          <p:cNvPr id="16388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01032"/>
            <a:ext cx="4059238" cy="5494968"/>
          </a:xfrm>
        </p:spPr>
        <p:txBody>
          <a:bodyPr/>
          <a:lstStyle/>
          <a:p>
            <a:r>
              <a:rPr lang="cs-CZ" altLang="cs-CZ" dirty="0" smtClean="0"/>
              <a:t>Martin Doktor</a:t>
            </a:r>
          </a:p>
          <a:p>
            <a:r>
              <a:rPr lang="cs-CZ" altLang="cs-CZ" dirty="0" smtClean="0"/>
              <a:t>Rychlostní kanoistika, C1</a:t>
            </a:r>
          </a:p>
          <a:p>
            <a:r>
              <a:rPr lang="cs-CZ" altLang="cs-CZ" dirty="0" smtClean="0"/>
              <a:t>OH 1996 – 2004</a:t>
            </a:r>
          </a:p>
          <a:p>
            <a:r>
              <a:rPr lang="cs-CZ" altLang="cs-CZ" dirty="0" smtClean="0"/>
              <a:t>2x zlatá (500m a 1000m)</a:t>
            </a:r>
          </a:p>
          <a:p>
            <a:r>
              <a:rPr lang="cs-CZ" altLang="cs-CZ" dirty="0" smtClean="0"/>
              <a:t>Začínal na K1</a:t>
            </a:r>
          </a:p>
          <a:p>
            <a:r>
              <a:rPr lang="cs-CZ" altLang="cs-CZ" dirty="0" smtClean="0"/>
              <a:t>Sporadické pokusy na vícečlenných posádkách</a:t>
            </a:r>
          </a:p>
          <a:p>
            <a:r>
              <a:rPr lang="cs-CZ" altLang="cs-CZ" dirty="0" smtClean="0"/>
              <a:t>Trenér kanoistiky</a:t>
            </a:r>
          </a:p>
          <a:p>
            <a:r>
              <a:rPr lang="cs-CZ" altLang="cs-CZ" dirty="0" smtClean="0"/>
              <a:t>Sportovní ředitel ČOV a vedoucí výprav na OH v Soči a Riu</a:t>
            </a:r>
          </a:p>
          <a:p>
            <a:r>
              <a:rPr lang="cs-CZ" dirty="0" smtClean="0">
                <a:hlinkClick r:id="rId6"/>
              </a:rPr>
              <a:t>https://www.youtube.com/watch?v=Lxp0xhe2l4I</a:t>
            </a:r>
            <a:endParaRPr lang="cs-CZ" dirty="0" smtClean="0"/>
          </a:p>
          <a:p>
            <a:endParaRPr lang="cs-CZ" altLang="cs-CZ" dirty="0" smtClean="0"/>
          </a:p>
          <a:p>
            <a:endParaRPr lang="cs-CZ" altLang="cs-CZ" dirty="0" smtClean="0"/>
          </a:p>
          <a:p>
            <a:endParaRPr lang="cs-CZ" altLang="cs-CZ" dirty="0"/>
          </a:p>
          <a:p>
            <a:endParaRPr lang="cs-CZ" altLang="cs-CZ" dirty="0" smtClean="0"/>
          </a:p>
          <a:p>
            <a:endParaRPr lang="cs-CZ" altLang="cs-CZ" dirty="0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779912" y="60103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Atlanta 1996</a:t>
            </a:r>
            <a:endParaRPr lang="cs-CZ"/>
          </a:p>
        </p:txBody>
      </p:sp>
      <p:pic>
        <p:nvPicPr>
          <p:cNvPr id="17411" name="Zástupný symbol pro obsah 4" descr="Š. Hilgertová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628775"/>
            <a:ext cx="2935288" cy="4508500"/>
          </a:xfrm>
        </p:spPr>
      </p:pic>
      <p:sp>
        <p:nvSpPr>
          <p:cNvPr id="17412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838200"/>
            <a:ext cx="4059238" cy="5257800"/>
          </a:xfrm>
        </p:spPr>
        <p:txBody>
          <a:bodyPr/>
          <a:lstStyle/>
          <a:p>
            <a:r>
              <a:rPr lang="cs-CZ" altLang="cs-CZ" dirty="0" smtClean="0"/>
              <a:t>Štěpánka Hilgertová</a:t>
            </a:r>
          </a:p>
          <a:p>
            <a:r>
              <a:rPr lang="cs-CZ" altLang="cs-CZ" dirty="0" smtClean="0"/>
              <a:t>„</a:t>
            </a:r>
            <a:r>
              <a:rPr lang="cs-CZ" altLang="cs-CZ" dirty="0" err="1" smtClean="0"/>
              <a:t>Turbolegenda</a:t>
            </a:r>
            <a:r>
              <a:rPr lang="cs-CZ" altLang="cs-CZ" dirty="0" smtClean="0"/>
              <a:t>“ českého vodního slalomu (K1)</a:t>
            </a:r>
          </a:p>
          <a:p>
            <a:r>
              <a:rPr lang="cs-CZ" altLang="cs-CZ" dirty="0" smtClean="0"/>
              <a:t>OH 1992 – 2012 (zatím)</a:t>
            </a:r>
          </a:p>
          <a:p>
            <a:r>
              <a:rPr lang="cs-CZ" altLang="cs-CZ" dirty="0" smtClean="0"/>
              <a:t>2x zlato (1996 a 2000)</a:t>
            </a:r>
          </a:p>
          <a:p>
            <a:r>
              <a:rPr lang="cs-CZ" altLang="cs-CZ" dirty="0" smtClean="0"/>
              <a:t>Věc „</a:t>
            </a:r>
            <a:r>
              <a:rPr lang="cs-CZ" altLang="cs-CZ" dirty="0" err="1" smtClean="0"/>
              <a:t>makropulos</a:t>
            </a:r>
            <a:r>
              <a:rPr lang="cs-CZ" altLang="cs-CZ" dirty="0" smtClean="0"/>
              <a:t>“ vrcholového sportu, 48let</a:t>
            </a:r>
          </a:p>
          <a:p>
            <a:r>
              <a:rPr lang="cs-CZ" altLang="cs-CZ" dirty="0" smtClean="0"/>
              <a:t>Stále členkou světové špičky</a:t>
            </a:r>
          </a:p>
          <a:p>
            <a:r>
              <a:rPr lang="cs-CZ" altLang="cs-CZ" dirty="0" smtClean="0">
                <a:hlinkClick r:id="rId6"/>
              </a:rPr>
              <a:t>https://www.youtube.com/watch?v=ZoK602DjwN8</a:t>
            </a:r>
            <a:endParaRPr lang="cs-CZ" altLang="cs-CZ" dirty="0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851920" y="838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9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Sydney 2000</a:t>
            </a:r>
            <a:endParaRPr lang="cs-CZ"/>
          </a:p>
        </p:txBody>
      </p:sp>
      <p:pic>
        <p:nvPicPr>
          <p:cNvPr id="18435" name="Zástupný symbol pro obsah 4" descr="S. Redgrave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2325" y="1628775"/>
            <a:ext cx="3306763" cy="4392613"/>
          </a:xfrm>
        </p:spPr>
      </p:pic>
      <p:sp>
        <p:nvSpPr>
          <p:cNvPr id="18436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r>
              <a:rPr lang="cs-CZ" altLang="cs-CZ" dirty="0" err="1" smtClean="0"/>
              <a:t>Steve</a:t>
            </a:r>
            <a:r>
              <a:rPr lang="cs-CZ" altLang="cs-CZ" dirty="0" smtClean="0"/>
              <a:t> </a:t>
            </a:r>
            <a:r>
              <a:rPr lang="cs-CZ" altLang="cs-CZ" dirty="0" err="1" smtClean="0"/>
              <a:t>Radgrave</a:t>
            </a:r>
            <a:r>
              <a:rPr lang="cs-CZ" altLang="cs-CZ" dirty="0" smtClean="0"/>
              <a:t> (GB)</a:t>
            </a:r>
          </a:p>
          <a:p>
            <a:r>
              <a:rPr lang="cs-CZ" altLang="cs-CZ" dirty="0" smtClean="0"/>
              <a:t>Fenomenální veslař, především dvojka a čtyřka bez kormidelníka</a:t>
            </a:r>
          </a:p>
          <a:p>
            <a:r>
              <a:rPr lang="cs-CZ" altLang="cs-CZ" dirty="0" smtClean="0"/>
              <a:t>5x zlato na 5-ti po sobě jdoucích OH, 1x bronz</a:t>
            </a:r>
          </a:p>
          <a:p>
            <a:r>
              <a:rPr lang="cs-CZ" altLang="cs-CZ" dirty="0" smtClean="0"/>
              <a:t>OH 1984 – 2000</a:t>
            </a:r>
          </a:p>
          <a:p>
            <a:r>
              <a:rPr lang="cs-CZ" altLang="cs-CZ" dirty="0" smtClean="0">
                <a:hlinkClick r:id="rId6"/>
              </a:rPr>
              <a:t>https://www.youtube.com/watch?v=wMK3PU2Rv3c</a:t>
            </a:r>
            <a:endParaRPr lang="cs-CZ" altLang="cs-CZ" dirty="0" smtClean="0"/>
          </a:p>
          <a:p>
            <a:endParaRPr lang="cs-CZ" altLang="cs-CZ" dirty="0" smtClean="0"/>
          </a:p>
          <a:p>
            <a:endParaRPr lang="cs-CZ" altLang="cs-CZ" dirty="0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6136" y="72683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8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Sydney 2000</a:t>
            </a:r>
            <a:endParaRPr lang="cs-CZ"/>
          </a:p>
        </p:txBody>
      </p:sp>
      <p:pic>
        <p:nvPicPr>
          <p:cNvPr id="19459" name="Zástupný symbol pro obsah 4" descr="I. de Bruinová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1700" y="1557338"/>
            <a:ext cx="3200400" cy="4464050"/>
          </a:xfrm>
        </p:spPr>
      </p:pic>
      <p:sp>
        <p:nvSpPr>
          <p:cNvPr id="19460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r>
              <a:rPr lang="cs-CZ" altLang="cs-CZ" smtClean="0"/>
              <a:t>Inge de Bruinová (Niz)</a:t>
            </a:r>
          </a:p>
          <a:p>
            <a:r>
              <a:rPr lang="cs-CZ" altLang="cs-CZ" smtClean="0"/>
              <a:t>Plavkyně, sprinterka, VZ a motýl</a:t>
            </a:r>
          </a:p>
          <a:p>
            <a:r>
              <a:rPr lang="cs-CZ" altLang="cs-CZ" smtClean="0"/>
              <a:t>OH 1992 a 2000 – 2004</a:t>
            </a:r>
          </a:p>
          <a:p>
            <a:r>
              <a:rPr lang="cs-CZ" altLang="cs-CZ" smtClean="0"/>
              <a:t>4x zlato, 2x stříbro, 2x bronz</a:t>
            </a:r>
          </a:p>
          <a:p>
            <a:r>
              <a:rPr lang="cs-CZ" altLang="cs-CZ" smtClean="0"/>
              <a:t>Nejúspěšnější nizozemská OH reprezentantka</a:t>
            </a:r>
          </a:p>
          <a:p>
            <a:r>
              <a:rPr lang="cs-CZ" altLang="cs-CZ" smtClean="0"/>
              <a:t>Po ukončení kariéry se živila modelingem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940152" y="74441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7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Sydney 2000</a:t>
            </a:r>
            <a:endParaRPr lang="cs-CZ"/>
          </a:p>
        </p:txBody>
      </p:sp>
      <p:pic>
        <p:nvPicPr>
          <p:cNvPr id="20483" name="Zástupný symbol pro obsah 4" descr="I. Thorpe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5425" y="2349500"/>
            <a:ext cx="4119563" cy="3240088"/>
          </a:xfrm>
        </p:spPr>
      </p:pic>
      <p:sp>
        <p:nvSpPr>
          <p:cNvPr id="2048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836712"/>
            <a:ext cx="4059238" cy="5259288"/>
          </a:xfrm>
        </p:spPr>
        <p:txBody>
          <a:bodyPr/>
          <a:lstStyle/>
          <a:p>
            <a:r>
              <a:rPr lang="cs-CZ" altLang="cs-CZ" dirty="0" smtClean="0"/>
              <a:t>Ian </a:t>
            </a:r>
            <a:r>
              <a:rPr lang="cs-CZ" altLang="cs-CZ" dirty="0" err="1" smtClean="0"/>
              <a:t>Thorpe</a:t>
            </a:r>
            <a:r>
              <a:rPr lang="cs-CZ" altLang="cs-CZ" dirty="0" smtClean="0"/>
              <a:t> (</a:t>
            </a:r>
            <a:r>
              <a:rPr lang="cs-CZ" altLang="cs-CZ" dirty="0" err="1" smtClean="0"/>
              <a:t>Austr</a:t>
            </a:r>
            <a:r>
              <a:rPr lang="cs-CZ" altLang="cs-CZ" dirty="0" smtClean="0"/>
              <a:t>)</a:t>
            </a:r>
          </a:p>
          <a:p>
            <a:r>
              <a:rPr lang="cs-CZ" altLang="cs-CZ" dirty="0" smtClean="0"/>
              <a:t>Plavec, specialista na VZ (především 200m a 400m)</a:t>
            </a:r>
          </a:p>
          <a:p>
            <a:r>
              <a:rPr lang="cs-CZ" altLang="cs-CZ" dirty="0" smtClean="0"/>
              <a:t>Plaval i znak a PZ</a:t>
            </a:r>
          </a:p>
          <a:p>
            <a:r>
              <a:rPr lang="cs-CZ" altLang="cs-CZ" dirty="0" smtClean="0"/>
              <a:t>OH 2000 – 2004</a:t>
            </a:r>
          </a:p>
          <a:p>
            <a:r>
              <a:rPr lang="cs-CZ" altLang="cs-CZ" dirty="0" smtClean="0"/>
              <a:t>5x zlato, 3x stříbro, 1x bronz</a:t>
            </a:r>
          </a:p>
          <a:p>
            <a:r>
              <a:rPr lang="cs-CZ" altLang="cs-CZ" dirty="0" smtClean="0"/>
              <a:t>Na snímku v plavecké kombinéze (dnes již zakázáno)</a:t>
            </a:r>
          </a:p>
          <a:p>
            <a:r>
              <a:rPr lang="cs-CZ" altLang="cs-CZ" dirty="0" smtClean="0">
                <a:hlinkClick r:id="rId6"/>
              </a:rPr>
              <a:t>https://www.youtube.com/watch?v=gVopy2iYT7M</a:t>
            </a:r>
            <a:endParaRPr lang="cs-CZ" altLang="cs-CZ" dirty="0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735388" y="13716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9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Sydney 2000</a:t>
            </a:r>
            <a:endParaRPr lang="cs-CZ"/>
          </a:p>
        </p:txBody>
      </p:sp>
      <p:pic>
        <p:nvPicPr>
          <p:cNvPr id="21507" name="Zástupný symbol pro obsah 4" descr="M. Jonesová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7975" y="2133600"/>
            <a:ext cx="4078288" cy="3598863"/>
          </a:xfrm>
        </p:spPr>
      </p:pic>
      <p:sp>
        <p:nvSpPr>
          <p:cNvPr id="21508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r>
              <a:rPr lang="cs-CZ" altLang="cs-CZ" smtClean="0"/>
              <a:t>Marion Jonesová (USA)</a:t>
            </a:r>
          </a:p>
          <a:p>
            <a:r>
              <a:rPr lang="cs-CZ" altLang="cs-CZ" smtClean="0"/>
              <a:t>Americká sprinterka, dálkařka a basketbalistka</a:t>
            </a:r>
          </a:p>
          <a:p>
            <a:r>
              <a:rPr lang="cs-CZ" altLang="cs-CZ" smtClean="0"/>
              <a:t>3x zlato, 2x bronz</a:t>
            </a:r>
          </a:p>
          <a:p>
            <a:r>
              <a:rPr lang="cs-CZ" altLang="cs-CZ" smtClean="0"/>
              <a:t>V r. 2007 se přiznala k použití dopingu (růstový hormon, inzulin, EPO)</a:t>
            </a:r>
          </a:p>
          <a:p>
            <a:r>
              <a:rPr lang="cs-CZ" altLang="cs-CZ" smtClean="0"/>
              <a:t>6měsíců vězení, zákaz činnosti, odebrání medailí</a:t>
            </a:r>
          </a:p>
          <a:p>
            <a:r>
              <a:rPr lang="cs-CZ" altLang="cs-CZ" smtClean="0"/>
              <a:t>Krátká kariéra v WNBA</a:t>
            </a:r>
          </a:p>
          <a:p>
            <a:endParaRPr lang="cs-CZ" altLang="cs-CZ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68144" y="75153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44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Sydney 2000</a:t>
            </a:r>
            <a:endParaRPr lang="cs-CZ"/>
          </a:p>
        </p:txBody>
      </p:sp>
      <p:pic>
        <p:nvPicPr>
          <p:cNvPr id="22531" name="Zástupný symbol pro obsah 4" descr="J. Řehula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628775"/>
            <a:ext cx="2986088" cy="4429125"/>
          </a:xfrm>
        </p:spPr>
      </p:pic>
      <p:sp>
        <p:nvSpPr>
          <p:cNvPr id="22532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59238" cy="5475312"/>
          </a:xfrm>
        </p:spPr>
        <p:txBody>
          <a:bodyPr/>
          <a:lstStyle/>
          <a:p>
            <a:r>
              <a:rPr lang="cs-CZ" altLang="cs-CZ" dirty="0" smtClean="0"/>
              <a:t>Jan Řehula</a:t>
            </a:r>
          </a:p>
          <a:p>
            <a:r>
              <a:rPr lang="cs-CZ" altLang="cs-CZ" dirty="0" smtClean="0"/>
              <a:t>Triatlonista a bývalý plavec</a:t>
            </a:r>
          </a:p>
          <a:p>
            <a:r>
              <a:rPr lang="cs-CZ" altLang="cs-CZ" dirty="0" smtClean="0"/>
              <a:t>1x stříbro</a:t>
            </a:r>
          </a:p>
          <a:p>
            <a:r>
              <a:rPr lang="cs-CZ" altLang="cs-CZ" dirty="0" smtClean="0"/>
              <a:t>Student KTV FPE</a:t>
            </a:r>
          </a:p>
          <a:p>
            <a:r>
              <a:rPr lang="cs-CZ" altLang="cs-CZ" dirty="0" smtClean="0"/>
              <a:t>Trenérská kariéra v Austrálii a Jižní </a:t>
            </a:r>
            <a:r>
              <a:rPr lang="cs-CZ" altLang="cs-CZ" dirty="0" err="1" smtClean="0"/>
              <a:t>Korei</a:t>
            </a:r>
            <a:endParaRPr lang="cs-CZ" altLang="cs-CZ" dirty="0" smtClean="0"/>
          </a:p>
          <a:p>
            <a:r>
              <a:rPr lang="cs-CZ" altLang="cs-CZ" dirty="0" smtClean="0"/>
              <a:t>V současné době pracuje na projektu TT akademie v Plzni</a:t>
            </a:r>
          </a:p>
          <a:p>
            <a:r>
              <a:rPr lang="cs-CZ" altLang="cs-CZ" dirty="0" smtClean="0">
                <a:hlinkClick r:id="rId6"/>
              </a:rPr>
              <a:t>https://www.youtube.com/watch?v=zxu14946IKo</a:t>
            </a:r>
            <a:endParaRPr lang="cs-CZ" altLang="cs-CZ" dirty="0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693319" y="76033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7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Athény 2004</a:t>
            </a:r>
            <a:endParaRPr lang="cs-CZ"/>
          </a:p>
        </p:txBody>
      </p:sp>
      <p:pic>
        <p:nvPicPr>
          <p:cNvPr id="23555" name="Zástupný symbol pro obsah 4" descr="M. Phelps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738" y="1700213"/>
            <a:ext cx="3694112" cy="4392612"/>
          </a:xfrm>
        </p:spPr>
      </p:pic>
      <p:sp>
        <p:nvSpPr>
          <p:cNvPr id="23556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r>
              <a:rPr lang="cs-CZ" altLang="cs-CZ" smtClean="0"/>
              <a:t>Michael Phelps (USA)</a:t>
            </a:r>
          </a:p>
          <a:p>
            <a:r>
              <a:rPr lang="cs-CZ" altLang="cs-CZ" smtClean="0"/>
              <a:t>Všestranný plavec , PZ, motýl, VZ, nejúspěšnější olympionik všech dob, nejvíce medailí na jedné olympiádě</a:t>
            </a:r>
          </a:p>
          <a:p>
            <a:r>
              <a:rPr lang="cs-CZ" altLang="cs-CZ" smtClean="0"/>
              <a:t>OH 2004 – 2016</a:t>
            </a:r>
          </a:p>
          <a:p>
            <a:r>
              <a:rPr lang="cs-CZ" altLang="cs-CZ" smtClean="0"/>
              <a:t>23x zlato, 3x stříbro, 2x bronz</a:t>
            </a:r>
          </a:p>
          <a:p>
            <a:r>
              <a:rPr lang="cs-CZ" altLang="cs-CZ" smtClean="0"/>
              <a:t>Zcela mimořádné  tělesné dispozice</a:t>
            </a:r>
          </a:p>
          <a:p>
            <a:endParaRPr lang="cs-CZ" altLang="cs-CZ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24128" y="69269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9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Athény 2004</a:t>
            </a:r>
            <a:endParaRPr lang="cs-CZ"/>
          </a:p>
        </p:txBody>
      </p:sp>
      <p:pic>
        <p:nvPicPr>
          <p:cNvPr id="24579" name="Zástupný symbol pro obsah 4" descr="R. Šebrle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8850" y="1628775"/>
            <a:ext cx="2987675" cy="4464050"/>
          </a:xfrm>
        </p:spPr>
      </p:pic>
      <p:sp>
        <p:nvSpPr>
          <p:cNvPr id="24580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r>
              <a:rPr lang="cs-CZ" altLang="cs-CZ" smtClean="0"/>
              <a:t>Roman Šebrle</a:t>
            </a:r>
          </a:p>
          <a:p>
            <a:r>
              <a:rPr lang="cs-CZ" altLang="cs-CZ" smtClean="0"/>
              <a:t>Český desetibojař</a:t>
            </a:r>
          </a:p>
          <a:p>
            <a:r>
              <a:rPr lang="cs-CZ" altLang="cs-CZ" smtClean="0"/>
              <a:t>OH 2000 – 2012</a:t>
            </a:r>
          </a:p>
          <a:p>
            <a:r>
              <a:rPr lang="cs-CZ" altLang="cs-CZ" smtClean="0"/>
              <a:t>1x stříbro, 1x zlatá</a:t>
            </a:r>
          </a:p>
          <a:p>
            <a:r>
              <a:rPr lang="cs-CZ" altLang="cs-CZ" smtClean="0"/>
              <a:t>První překonal hranici 9000 bodů</a:t>
            </a:r>
          </a:p>
          <a:p>
            <a:r>
              <a:rPr lang="cs-CZ" altLang="cs-CZ" smtClean="0"/>
              <a:t>Kariéru ukončil po OH 2012, série zranění</a:t>
            </a:r>
          </a:p>
          <a:p>
            <a:r>
              <a:rPr lang="cs-CZ" altLang="cs-CZ" smtClean="0"/>
              <a:t>V současnosti moderátor TV Prima a příležitostný model</a:t>
            </a:r>
          </a:p>
          <a:p>
            <a:endParaRPr lang="cs-CZ" altLang="cs-CZ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36096" y="69269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6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Peking 2008</a:t>
            </a:r>
            <a:endParaRPr lang="cs-CZ"/>
          </a:p>
        </p:txBody>
      </p:sp>
      <p:pic>
        <p:nvPicPr>
          <p:cNvPr id="25603" name="Zástupný symbol pro obsah 4" descr="U. Bolt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628775"/>
            <a:ext cx="2968625" cy="4454525"/>
          </a:xfrm>
        </p:spPr>
      </p:pic>
      <p:sp>
        <p:nvSpPr>
          <p:cNvPr id="2560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r>
              <a:rPr lang="cs-CZ" altLang="cs-CZ" dirty="0" err="1" smtClean="0"/>
              <a:t>Usain</a:t>
            </a:r>
            <a:r>
              <a:rPr lang="cs-CZ" altLang="cs-CZ" dirty="0" smtClean="0"/>
              <a:t> </a:t>
            </a:r>
            <a:r>
              <a:rPr lang="cs-CZ" altLang="cs-CZ" dirty="0" err="1" smtClean="0"/>
              <a:t>Bolt</a:t>
            </a:r>
            <a:r>
              <a:rPr lang="cs-CZ" altLang="cs-CZ" dirty="0" smtClean="0"/>
              <a:t> (Jam)</a:t>
            </a:r>
          </a:p>
          <a:p>
            <a:r>
              <a:rPr lang="cs-CZ" altLang="cs-CZ" dirty="0" smtClean="0"/>
              <a:t>Fenomenální sprinter</a:t>
            </a:r>
          </a:p>
          <a:p>
            <a:r>
              <a:rPr lang="cs-CZ" altLang="cs-CZ" dirty="0" smtClean="0"/>
              <a:t>OH 2008 – 2016</a:t>
            </a:r>
          </a:p>
          <a:p>
            <a:r>
              <a:rPr lang="cs-CZ" altLang="cs-CZ" dirty="0" smtClean="0"/>
              <a:t>100m, 200m a 4x100m</a:t>
            </a:r>
          </a:p>
          <a:p>
            <a:r>
              <a:rPr lang="cs-CZ" altLang="cs-CZ" dirty="0" smtClean="0"/>
              <a:t>9x zlato</a:t>
            </a:r>
          </a:p>
          <a:p>
            <a:r>
              <a:rPr lang="cs-CZ" altLang="cs-CZ" dirty="0" smtClean="0"/>
              <a:t>Aktuální držitel světových rekordů</a:t>
            </a:r>
          </a:p>
          <a:p>
            <a:r>
              <a:rPr lang="cs-CZ" altLang="cs-CZ" dirty="0" smtClean="0"/>
              <a:t>Ikona současného sportu</a:t>
            </a:r>
          </a:p>
          <a:p>
            <a:r>
              <a:rPr lang="cs-CZ" altLang="cs-CZ" dirty="0" smtClean="0">
                <a:hlinkClick r:id="rId6"/>
              </a:rPr>
              <a:t>https://www.youtube.com/watch?v=o-urnlaJpOA</a:t>
            </a:r>
            <a:endParaRPr lang="cs-CZ" altLang="cs-CZ" dirty="0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508104" y="7620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4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Peking 2008</a:t>
            </a:r>
            <a:endParaRPr lang="cs-CZ"/>
          </a:p>
        </p:txBody>
      </p:sp>
      <p:pic>
        <p:nvPicPr>
          <p:cNvPr id="26627" name="Zástupný symbol pro obsah 4" descr="K. Emmons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19175" y="1628775"/>
            <a:ext cx="2870200" cy="4464050"/>
          </a:xfrm>
        </p:spPr>
      </p:pic>
      <p:sp>
        <p:nvSpPr>
          <p:cNvPr id="26628" name="Zástupný symbol pro obsah 3"/>
          <p:cNvSpPr>
            <a:spLocks noGrp="1"/>
          </p:cNvSpPr>
          <p:nvPr>
            <p:ph sz="half" idx="2"/>
          </p:nvPr>
        </p:nvSpPr>
        <p:spPr>
          <a:xfrm>
            <a:off x="5084763" y="1341438"/>
            <a:ext cx="4059237" cy="4572000"/>
          </a:xfrm>
        </p:spPr>
        <p:txBody>
          <a:bodyPr/>
          <a:lstStyle/>
          <a:p>
            <a:r>
              <a:rPr lang="cs-CZ" altLang="cs-CZ" smtClean="0"/>
              <a:t>Kateřina Emmons (Kůrková)</a:t>
            </a:r>
          </a:p>
          <a:p>
            <a:r>
              <a:rPr lang="cs-CZ" altLang="cs-CZ" smtClean="0"/>
              <a:t>ČS střelkyně Rapid Plzeň, vzduchová puška a malorážka</a:t>
            </a:r>
          </a:p>
          <a:p>
            <a:r>
              <a:rPr lang="cs-CZ" altLang="cs-CZ" smtClean="0"/>
              <a:t>OH 2004 – 2012</a:t>
            </a:r>
          </a:p>
          <a:p>
            <a:r>
              <a:rPr lang="cs-CZ" altLang="cs-CZ" smtClean="0"/>
              <a:t>1x zlato, 1x stříbro, 1x bronz </a:t>
            </a:r>
          </a:p>
          <a:p>
            <a:r>
              <a:rPr lang="cs-CZ" altLang="cs-CZ" smtClean="0"/>
              <a:t>Manželem je střelec USA Matt Emmons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0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Peking 2008</a:t>
            </a:r>
            <a:endParaRPr lang="cs-CZ"/>
          </a:p>
        </p:txBody>
      </p:sp>
      <p:pic>
        <p:nvPicPr>
          <p:cNvPr id="27651" name="Zástupný symbol pro obsah 4" descr="B. Špotáková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628775"/>
            <a:ext cx="3344863" cy="4522788"/>
          </a:xfrm>
        </p:spPr>
      </p:pic>
      <p:sp>
        <p:nvSpPr>
          <p:cNvPr id="27652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059238" cy="5619328"/>
          </a:xfrm>
        </p:spPr>
        <p:txBody>
          <a:bodyPr/>
          <a:lstStyle/>
          <a:p>
            <a:r>
              <a:rPr lang="cs-CZ" altLang="cs-CZ" dirty="0" smtClean="0"/>
              <a:t>Barbora Špotáková (kpt., ing.)</a:t>
            </a:r>
          </a:p>
          <a:p>
            <a:r>
              <a:rPr lang="cs-CZ" altLang="cs-CZ" dirty="0" smtClean="0"/>
              <a:t>Česká oštěpařka, původně sedmibojařka</a:t>
            </a:r>
          </a:p>
          <a:p>
            <a:r>
              <a:rPr lang="cs-CZ" altLang="cs-CZ" dirty="0" smtClean="0"/>
              <a:t>OH 2004 – 2016</a:t>
            </a:r>
          </a:p>
          <a:p>
            <a:r>
              <a:rPr lang="cs-CZ" altLang="cs-CZ" dirty="0" smtClean="0"/>
              <a:t>2x zlato, 1x bronz</a:t>
            </a:r>
          </a:p>
          <a:p>
            <a:r>
              <a:rPr lang="cs-CZ" altLang="cs-CZ" dirty="0" smtClean="0"/>
              <a:t>Tréninková skupina Jana Železného</a:t>
            </a:r>
          </a:p>
          <a:p>
            <a:r>
              <a:rPr lang="cs-CZ" altLang="cs-CZ" dirty="0" smtClean="0"/>
              <a:t>Vítězka Diamantové ligy</a:t>
            </a:r>
          </a:p>
          <a:p>
            <a:r>
              <a:rPr lang="cs-CZ" altLang="cs-CZ" dirty="0" smtClean="0"/>
              <a:t>Opakovaně Nejlepší sportovec roku</a:t>
            </a:r>
          </a:p>
          <a:p>
            <a:r>
              <a:rPr lang="cs-CZ" altLang="cs-CZ" dirty="0" smtClean="0">
                <a:hlinkClick r:id="rId6"/>
              </a:rPr>
              <a:t>https://www.youtube.com/watch?v=9lLnG2LE26g</a:t>
            </a:r>
            <a:endParaRPr lang="cs-CZ" altLang="cs-CZ" dirty="0" smtClean="0"/>
          </a:p>
          <a:p>
            <a:endParaRPr lang="cs-CZ" altLang="cs-CZ" dirty="0" smtClean="0"/>
          </a:p>
          <a:p>
            <a:endParaRPr lang="cs-CZ" altLang="cs-CZ" dirty="0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563888" y="77958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85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Londýn 2012  (M. </a:t>
            </a:r>
            <a:r>
              <a:rPr lang="cs-CZ" err="1" smtClean="0"/>
              <a:t>Phelps</a:t>
            </a:r>
            <a:r>
              <a:rPr lang="cs-CZ" smtClean="0"/>
              <a:t>, U. </a:t>
            </a:r>
            <a:r>
              <a:rPr lang="cs-CZ" err="1" smtClean="0"/>
              <a:t>Bolt</a:t>
            </a:r>
            <a:r>
              <a:rPr lang="cs-CZ" smtClean="0"/>
              <a:t>)</a:t>
            </a:r>
            <a:endParaRPr lang="cs-CZ"/>
          </a:p>
        </p:txBody>
      </p:sp>
      <p:pic>
        <p:nvPicPr>
          <p:cNvPr id="28675" name="Zástupný symbol pro obsah 4" descr="M. Phelps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989138"/>
            <a:ext cx="2846387" cy="3384550"/>
          </a:xfrm>
        </p:spPr>
      </p:pic>
      <p:pic>
        <p:nvPicPr>
          <p:cNvPr id="28676" name="Zástupný symbol pro obsah 5" descr="U. Bolt.jpg"/>
          <p:cNvPicPr>
            <a:picLocks noGrp="1" noChangeAspect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08625" y="1989138"/>
            <a:ext cx="2244725" cy="3368675"/>
          </a:xfrm>
        </p:spPr>
      </p:pic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13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Londýn 2012 </a:t>
            </a:r>
            <a:endParaRPr lang="cs-CZ"/>
          </a:p>
        </p:txBody>
      </p:sp>
      <p:pic>
        <p:nvPicPr>
          <p:cNvPr id="29699" name="Zástupný symbol pro obsah 4" descr="M. Knapková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557338"/>
            <a:ext cx="1752600" cy="2133600"/>
          </a:xfrm>
        </p:spPr>
      </p:pic>
      <p:pic>
        <p:nvPicPr>
          <p:cNvPr id="29700" name="Zástupný symbol pro obsah 5" descr="Svoboda 5-tiboj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84438" y="1844675"/>
            <a:ext cx="2676525" cy="1714500"/>
          </a:xfrm>
        </p:spPr>
      </p:pic>
      <p:pic>
        <p:nvPicPr>
          <p:cNvPr id="29701" name="Obrázek 6" descr="B. Špotáková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933825"/>
            <a:ext cx="1838325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Obrázek 7" descr="J. Kulhavý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933825"/>
            <a:ext cx="180975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3" name="TextovéPole 9"/>
          <p:cNvSpPr txBox="1">
            <a:spLocks noChangeArrowheads="1"/>
          </p:cNvSpPr>
          <p:nvPr/>
        </p:nvSpPr>
        <p:spPr bwMode="auto">
          <a:xfrm>
            <a:off x="5508625" y="1773238"/>
            <a:ext cx="35306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/>
              <a:t>Miroslava Knapková</a:t>
            </a:r>
          </a:p>
          <a:p>
            <a:pPr eaLnBrk="1" hangingPunct="1"/>
            <a:r>
              <a:rPr lang="cs-CZ" altLang="cs-CZ"/>
              <a:t>veslování, skif, zlato, </a:t>
            </a:r>
          </a:p>
          <a:p>
            <a:pPr eaLnBrk="1" hangingPunct="1"/>
            <a:r>
              <a:rPr lang="cs-CZ" altLang="cs-CZ"/>
              <a:t>OH 2004 - 2016</a:t>
            </a:r>
          </a:p>
          <a:p>
            <a:pPr eaLnBrk="1" hangingPunct="1"/>
            <a:endParaRPr lang="cs-CZ" altLang="cs-CZ"/>
          </a:p>
          <a:p>
            <a:pPr eaLnBrk="1" hangingPunct="1"/>
            <a:r>
              <a:rPr lang="cs-CZ" altLang="cs-CZ"/>
              <a:t>David Svoboda, moderní pětiboj,</a:t>
            </a:r>
          </a:p>
          <a:p>
            <a:pPr eaLnBrk="1" hangingPunct="1"/>
            <a:r>
              <a:rPr lang="cs-CZ" altLang="cs-CZ"/>
              <a:t>zlato, OH 2012 - 2016</a:t>
            </a:r>
          </a:p>
          <a:p>
            <a:pPr eaLnBrk="1" hangingPunct="1"/>
            <a:endParaRPr lang="cs-CZ" altLang="cs-CZ"/>
          </a:p>
          <a:p>
            <a:pPr eaLnBrk="1" hangingPunct="1"/>
            <a:r>
              <a:rPr lang="cs-CZ" altLang="cs-CZ"/>
              <a:t>Jaroslav Kulhavý, cyklistika, </a:t>
            </a:r>
          </a:p>
          <a:p>
            <a:pPr eaLnBrk="1" hangingPunct="1"/>
            <a:r>
              <a:rPr lang="cs-CZ" altLang="cs-CZ"/>
              <a:t>horská kola, zlato a stříbro,</a:t>
            </a:r>
          </a:p>
          <a:p>
            <a:pPr eaLnBrk="1" hangingPunct="1"/>
            <a:r>
              <a:rPr lang="cs-CZ" altLang="cs-CZ"/>
              <a:t>OH 2012 - 2016</a:t>
            </a:r>
          </a:p>
          <a:p>
            <a:pPr eaLnBrk="1" hangingPunct="1"/>
            <a:endParaRPr lang="cs-CZ" altLang="cs-CZ"/>
          </a:p>
          <a:p>
            <a:pPr eaLnBrk="1" hangingPunct="1"/>
            <a:r>
              <a:rPr lang="cs-CZ" altLang="cs-CZ"/>
              <a:t>Barbora Špotáková, oštěp, zlato</a:t>
            </a:r>
          </a:p>
          <a:p>
            <a:pPr eaLnBrk="1" hangingPunct="1"/>
            <a:endParaRPr lang="cs-CZ" altLang="cs-CZ"/>
          </a:p>
          <a:p>
            <a:pPr eaLnBrk="1" hangingPunct="1"/>
            <a:r>
              <a:rPr lang="cs-CZ" altLang="cs-CZ"/>
              <a:t>Mimořádně úspěšné hry pro </a:t>
            </a:r>
          </a:p>
          <a:p>
            <a:pPr eaLnBrk="1" hangingPunct="1"/>
            <a:r>
              <a:rPr lang="cs-CZ" altLang="cs-CZ"/>
              <a:t>samostatnou ČR</a:t>
            </a:r>
          </a:p>
          <a:p>
            <a:pPr eaLnBrk="1" hangingPunct="1"/>
            <a:endParaRPr lang="cs-CZ" altLang="cs-CZ"/>
          </a:p>
          <a:p>
            <a:pPr eaLnBrk="1" hangingPunct="1"/>
            <a:endParaRPr lang="cs-CZ" altLang="cs-CZ"/>
          </a:p>
          <a:p>
            <a:pPr eaLnBrk="1" hangingPunct="1"/>
            <a:endParaRPr lang="cs-CZ" altLang="cs-CZ"/>
          </a:p>
          <a:p>
            <a:pPr eaLnBrk="1" hangingPunct="1"/>
            <a:endParaRPr lang="cs-CZ" altLang="cs-CZ"/>
          </a:p>
          <a:p>
            <a:pPr eaLnBrk="1" hangingPunct="1"/>
            <a:endParaRPr lang="cs-CZ" altLang="cs-CZ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Rio de </a:t>
            </a:r>
            <a:r>
              <a:rPr lang="cs-CZ" err="1" smtClean="0"/>
              <a:t>Janeiro</a:t>
            </a:r>
            <a:r>
              <a:rPr lang="cs-CZ" smtClean="0"/>
              <a:t> 2016</a:t>
            </a:r>
            <a:endParaRPr lang="cs-CZ"/>
          </a:p>
        </p:txBody>
      </p:sp>
      <p:sp>
        <p:nvSpPr>
          <p:cNvPr id="3072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238" cy="4572000"/>
          </a:xfrm>
        </p:spPr>
        <p:txBody>
          <a:bodyPr/>
          <a:lstStyle/>
          <a:p>
            <a:r>
              <a:rPr lang="cs-CZ" altLang="cs-CZ" smtClean="0"/>
              <a:t>Usian Bolt</a:t>
            </a:r>
          </a:p>
        </p:txBody>
      </p:sp>
      <p:sp>
        <p:nvSpPr>
          <p:cNvPr id="3072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r>
              <a:rPr lang="cs-CZ" altLang="cs-CZ" smtClean="0"/>
              <a:t>Michael Phelps</a:t>
            </a:r>
          </a:p>
        </p:txBody>
      </p:sp>
      <p:pic>
        <p:nvPicPr>
          <p:cNvPr id="30725" name="Obrázek 4" descr="U. Bol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205038"/>
            <a:ext cx="2438400" cy="365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Obrázek 5" descr="M. Phelp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133600"/>
            <a:ext cx="3051175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Rio de </a:t>
            </a:r>
            <a:r>
              <a:rPr lang="cs-CZ" err="1" smtClean="0"/>
              <a:t>Janeiro</a:t>
            </a:r>
            <a:r>
              <a:rPr lang="cs-CZ" smtClean="0"/>
              <a:t> 2016</a:t>
            </a:r>
            <a:endParaRPr lang="cs-CZ"/>
          </a:p>
        </p:txBody>
      </p:sp>
      <p:pic>
        <p:nvPicPr>
          <p:cNvPr id="31747" name="Zástupný symbol pro obsah 4" descr="L. Krpálek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484313"/>
            <a:ext cx="2541588" cy="3303587"/>
          </a:xfrm>
        </p:spPr>
      </p:pic>
      <p:pic>
        <p:nvPicPr>
          <p:cNvPr id="31748" name="Zástupný symbol pro obsah 5" descr="J. Kulhavý.jpg"/>
          <p:cNvPicPr>
            <a:picLocks noGrp="1" noChangeAspect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16238" y="3716338"/>
            <a:ext cx="2119312" cy="2957512"/>
          </a:xfrm>
        </p:spPr>
      </p:pic>
      <p:sp>
        <p:nvSpPr>
          <p:cNvPr id="31749" name="TextovéPole 7"/>
          <p:cNvSpPr txBox="1">
            <a:spLocks noChangeArrowheads="1"/>
          </p:cNvSpPr>
          <p:nvPr/>
        </p:nvSpPr>
        <p:spPr bwMode="auto">
          <a:xfrm>
            <a:off x="3924300" y="1700213"/>
            <a:ext cx="47879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/>
              <a:t>Lukáš Krpálek, judo, zlato</a:t>
            </a:r>
          </a:p>
          <a:p>
            <a:pPr eaLnBrk="1" hangingPunct="1"/>
            <a:endParaRPr lang="cs-CZ" altLang="cs-CZ"/>
          </a:p>
          <a:p>
            <a:pPr eaLnBrk="1" hangingPunct="1"/>
            <a:r>
              <a:rPr lang="cs-CZ" altLang="cs-CZ"/>
              <a:t>Jaroslav Kulhavý, horská kola, stříbro</a:t>
            </a:r>
          </a:p>
          <a:p>
            <a:pPr eaLnBrk="1" hangingPunct="1"/>
            <a:endParaRPr lang="cs-CZ" altLang="cs-CZ"/>
          </a:p>
          <a:p>
            <a:pPr eaLnBrk="1" hangingPunct="1"/>
            <a:r>
              <a:rPr lang="cs-CZ" altLang="cs-CZ"/>
              <a:t>Josef Dostál, K1 rychlostní kanoistika, stříbro</a:t>
            </a:r>
          </a:p>
        </p:txBody>
      </p:sp>
      <p:pic>
        <p:nvPicPr>
          <p:cNvPr id="31750" name="Obrázek 8" descr="J. Dostál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3716338"/>
            <a:ext cx="295275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092280" y="85725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8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Rio de </a:t>
            </a:r>
            <a:r>
              <a:rPr lang="cs-CZ" err="1" smtClean="0"/>
              <a:t>Janeiro</a:t>
            </a:r>
            <a:r>
              <a:rPr lang="cs-CZ" smtClean="0"/>
              <a:t> 2016</a:t>
            </a:r>
            <a:endParaRPr lang="cs-CZ"/>
          </a:p>
        </p:txBody>
      </p:sp>
      <p:sp>
        <p:nvSpPr>
          <p:cNvPr id="32771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238" cy="4572000"/>
          </a:xfrm>
        </p:spPr>
        <p:txBody>
          <a:bodyPr/>
          <a:lstStyle/>
          <a:p>
            <a:r>
              <a:rPr lang="cs-CZ" altLang="cs-CZ" smtClean="0"/>
              <a:t>Řada bronzových medailí</a:t>
            </a:r>
          </a:p>
          <a:p>
            <a:r>
              <a:rPr lang="cs-CZ" altLang="cs-CZ" smtClean="0"/>
              <a:t>Relativně úspěšné hry pro ČR</a:t>
            </a:r>
          </a:p>
          <a:p>
            <a:r>
              <a:rPr lang="cs-CZ" altLang="cs-CZ" smtClean="0"/>
              <a:t>Problémy s organizací</a:t>
            </a:r>
          </a:p>
          <a:p>
            <a:r>
              <a:rPr lang="cs-CZ" altLang="cs-CZ" smtClean="0"/>
              <a:t>Odtržení vlastních her od brazilské veřejnosti</a:t>
            </a:r>
          </a:p>
          <a:p>
            <a:r>
              <a:rPr lang="cs-CZ" altLang="cs-CZ" smtClean="0"/>
              <a:t>Nízká návštěvnost</a:t>
            </a:r>
          </a:p>
        </p:txBody>
      </p:sp>
      <p:sp>
        <p:nvSpPr>
          <p:cNvPr id="32772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238" cy="4572000"/>
          </a:xfrm>
        </p:spPr>
        <p:txBody>
          <a:bodyPr/>
          <a:lstStyle/>
          <a:p>
            <a:r>
              <a:rPr lang="cs-CZ" altLang="cs-CZ" smtClean="0"/>
              <a:t>Barbora Špotáková , oštěp</a:t>
            </a:r>
          </a:p>
          <a:p>
            <a:r>
              <a:rPr lang="cs-CZ" altLang="cs-CZ" smtClean="0"/>
              <a:t>Jiří Prskavec, K1, slalom na divoké vodě</a:t>
            </a:r>
          </a:p>
          <a:p>
            <a:r>
              <a:rPr lang="cs-CZ" altLang="cs-CZ" smtClean="0"/>
              <a:t>Ondřej Synek, veslování, skif</a:t>
            </a:r>
          </a:p>
          <a:p>
            <a:r>
              <a:rPr lang="cs-CZ" altLang="cs-CZ" smtClean="0"/>
              <a:t>Petra Kvitová, dvouhra tenis</a:t>
            </a:r>
          </a:p>
          <a:p>
            <a:r>
              <a:rPr lang="cs-CZ" altLang="cs-CZ" smtClean="0"/>
              <a:t>Tenis, čtyřhra ženy, smíšená čtyřhra</a:t>
            </a:r>
          </a:p>
          <a:p>
            <a:r>
              <a:rPr lang="cs-CZ" altLang="cs-CZ" smtClean="0"/>
              <a:t>Rychlostní kanoistika K4</a:t>
            </a:r>
          </a:p>
          <a:p>
            <a:endParaRPr lang="cs-CZ" altLang="cs-CZ" smtClean="0"/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40152" y="55265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8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448</TotalTime>
  <Words>1010</Words>
  <Application>Microsoft Office PowerPoint</Application>
  <PresentationFormat>Předvádění na obrazovce (4:3)</PresentationFormat>
  <Paragraphs>235</Paragraphs>
  <Slides>28</Slides>
  <Notes>28</Notes>
  <HiddenSlides>0</HiddenSlides>
  <MMClips>25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3" baseType="lpstr">
      <vt:lpstr>Arial</vt:lpstr>
      <vt:lpstr>Calibri</vt:lpstr>
      <vt:lpstr>Constantia</vt:lpstr>
      <vt:lpstr>Wingdings 2</vt:lpstr>
      <vt:lpstr>Papír</vt:lpstr>
      <vt:lpstr>HVĚZDY LOH</vt:lpstr>
      <vt:lpstr>Soul 1988</vt:lpstr>
      <vt:lpstr>Soul 1988</vt:lpstr>
      <vt:lpstr>Soul 1988</vt:lpstr>
      <vt:lpstr>Soul 1988</vt:lpstr>
      <vt:lpstr>Soul 1988</vt:lpstr>
      <vt:lpstr>Barcelona 1992</vt:lpstr>
      <vt:lpstr>Barcelona 1992</vt:lpstr>
      <vt:lpstr>Barcelona 1992</vt:lpstr>
      <vt:lpstr>Atlanta 1996</vt:lpstr>
      <vt:lpstr>Atlanta 1996</vt:lpstr>
      <vt:lpstr>Atlanta 1996</vt:lpstr>
      <vt:lpstr>Atlanta 1996</vt:lpstr>
      <vt:lpstr>Sydney 2000</vt:lpstr>
      <vt:lpstr>Sydney 2000</vt:lpstr>
      <vt:lpstr>Sydney 2000</vt:lpstr>
      <vt:lpstr>Sydney 2000</vt:lpstr>
      <vt:lpstr>Sydney 2000</vt:lpstr>
      <vt:lpstr>Athény 2004</vt:lpstr>
      <vt:lpstr>Athény 2004</vt:lpstr>
      <vt:lpstr>Peking 2008</vt:lpstr>
      <vt:lpstr>Peking 2008</vt:lpstr>
      <vt:lpstr>Peking 2008</vt:lpstr>
      <vt:lpstr>Londýn 2012  (M. Phelps, U. Bolt)</vt:lpstr>
      <vt:lpstr>Londýn 2012 </vt:lpstr>
      <vt:lpstr>Rio de Janeiro 2016</vt:lpstr>
      <vt:lpstr>Rio de Janeiro 2016</vt:lpstr>
      <vt:lpstr>Rio de Janeiro 2016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HVĚZDY LOH</dc:title>
  <dc:creator>radek</dc:creator>
  <cp:lastModifiedBy>KTV</cp:lastModifiedBy>
  <cp:revision>39</cp:revision>
  <dcterms:created xsi:type="dcterms:W3CDTF">2016-11-27T10:09:49Z</dcterms:created>
  <dcterms:modified xsi:type="dcterms:W3CDTF">2020-12-01T10:20:19Z</dcterms:modified>
</cp:coreProperties>
</file>