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notesMasterIdLst>
    <p:notesMasterId r:id="rId23"/>
  </p:notesMasterIdLst>
  <p:sldIdLst>
    <p:sldId id="338" r:id="rId2"/>
    <p:sldId id="256" r:id="rId3"/>
    <p:sldId id="261" r:id="rId4"/>
    <p:sldId id="267" r:id="rId5"/>
    <p:sldId id="273" r:id="rId6"/>
    <p:sldId id="269" r:id="rId7"/>
    <p:sldId id="275" r:id="rId8"/>
    <p:sldId id="283" r:id="rId9"/>
    <p:sldId id="289" r:id="rId10"/>
    <p:sldId id="301" r:id="rId11"/>
    <p:sldId id="312" r:id="rId12"/>
    <p:sldId id="302" r:id="rId13"/>
    <p:sldId id="315" r:id="rId14"/>
    <p:sldId id="316" r:id="rId15"/>
    <p:sldId id="323" r:id="rId16"/>
    <p:sldId id="327" r:id="rId17"/>
    <p:sldId id="317" r:id="rId18"/>
    <p:sldId id="329" r:id="rId19"/>
    <p:sldId id="330" r:id="rId20"/>
    <p:sldId id="337" r:id="rId21"/>
    <p:sldId id="339" r:id="rId2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460" autoAdjust="0"/>
    <p:restoredTop sz="86323" autoAdjust="0"/>
  </p:normalViewPr>
  <p:slideViewPr>
    <p:cSldViewPr>
      <p:cViewPr varScale="1">
        <p:scale>
          <a:sx n="63" d="100"/>
          <a:sy n="63" d="100"/>
        </p:scale>
        <p:origin x="-45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88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7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4B99E1-068F-48A3-8B6E-714ABF9C77F1}" type="datetimeFigureOut">
              <a:rPr lang="cs-CZ" smtClean="0"/>
              <a:t>9.3.2013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95B7C1-3172-4357-B2B8-DEDA206C4F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7068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8FC551-7B27-4A8A-A703-B4FD84CA1EB7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4874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95600" y="1371600"/>
            <a:ext cx="5867400" cy="2286000"/>
          </a:xfrm>
        </p:spPr>
        <p:txBody>
          <a:bodyPr/>
          <a:lstStyle>
            <a:lvl1pPr>
              <a:defRPr sz="45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5791200" cy="14478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600" b="1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3619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619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8A17E75-2A56-4C4F-B6F4-16B2987ED940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136199" name="Line 7"/>
          <p:cNvSpPr>
            <a:spLocks noChangeShapeType="1"/>
          </p:cNvSpPr>
          <p:nvPr/>
        </p:nvSpPr>
        <p:spPr bwMode="auto">
          <a:xfrm>
            <a:off x="228600" y="990600"/>
            <a:ext cx="8610600" cy="0"/>
          </a:xfrm>
          <a:prstGeom prst="line">
            <a:avLst/>
          </a:prstGeom>
          <a:noFill/>
          <a:ln w="6667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136200" name="Group 8"/>
          <p:cNvGrpSpPr>
            <a:grpSpLocks/>
          </p:cNvGrpSpPr>
          <p:nvPr/>
        </p:nvGrpSpPr>
        <p:grpSpPr bwMode="auto">
          <a:xfrm>
            <a:off x="228600" y="1447800"/>
            <a:ext cx="2286000" cy="2514600"/>
            <a:chOff x="144" y="912"/>
            <a:chExt cx="1440" cy="1584"/>
          </a:xfrm>
        </p:grpSpPr>
        <p:sp>
          <p:nvSpPr>
            <p:cNvPr id="136201" name="Rectangle 9"/>
            <p:cNvSpPr>
              <a:spLocks noChangeArrowheads="1"/>
            </p:cNvSpPr>
            <p:nvPr/>
          </p:nvSpPr>
          <p:spPr bwMode="auto">
            <a:xfrm>
              <a:off x="960" y="912"/>
              <a:ext cx="52" cy="97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6202" name="Rectangle 10"/>
            <p:cNvSpPr>
              <a:spLocks noChangeArrowheads="1"/>
            </p:cNvSpPr>
            <p:nvPr/>
          </p:nvSpPr>
          <p:spPr bwMode="auto">
            <a:xfrm>
              <a:off x="844" y="912"/>
              <a:ext cx="52" cy="86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6203" name="Rectangle 11"/>
            <p:cNvSpPr>
              <a:spLocks noChangeArrowheads="1"/>
            </p:cNvSpPr>
            <p:nvPr/>
          </p:nvSpPr>
          <p:spPr bwMode="auto">
            <a:xfrm>
              <a:off x="727" y="912"/>
              <a:ext cx="52" cy="73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6204" name="Rectangle 12"/>
            <p:cNvSpPr>
              <a:spLocks noChangeArrowheads="1"/>
            </p:cNvSpPr>
            <p:nvPr/>
          </p:nvSpPr>
          <p:spPr bwMode="auto">
            <a:xfrm>
              <a:off x="610" y="912"/>
              <a:ext cx="52" cy="61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6205" name="Rectangle 13"/>
            <p:cNvSpPr>
              <a:spLocks noChangeArrowheads="1"/>
            </p:cNvSpPr>
            <p:nvPr/>
          </p:nvSpPr>
          <p:spPr bwMode="auto">
            <a:xfrm>
              <a:off x="494" y="912"/>
              <a:ext cx="52" cy="49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6206" name="Rectangle 14"/>
            <p:cNvSpPr>
              <a:spLocks noChangeArrowheads="1"/>
            </p:cNvSpPr>
            <p:nvPr/>
          </p:nvSpPr>
          <p:spPr bwMode="auto">
            <a:xfrm>
              <a:off x="377" y="912"/>
              <a:ext cx="52" cy="36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6207" name="Rectangle 15"/>
            <p:cNvSpPr>
              <a:spLocks noChangeArrowheads="1"/>
            </p:cNvSpPr>
            <p:nvPr/>
          </p:nvSpPr>
          <p:spPr bwMode="auto">
            <a:xfrm>
              <a:off x="260" y="912"/>
              <a:ext cx="52" cy="24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6208" name="Rectangle 16"/>
            <p:cNvSpPr>
              <a:spLocks noChangeArrowheads="1"/>
            </p:cNvSpPr>
            <p:nvPr/>
          </p:nvSpPr>
          <p:spPr bwMode="auto">
            <a:xfrm>
              <a:off x="144" y="912"/>
              <a:ext cx="52" cy="12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6209" name="Rectangle 17"/>
            <p:cNvSpPr>
              <a:spLocks noChangeArrowheads="1"/>
            </p:cNvSpPr>
            <p:nvPr/>
          </p:nvSpPr>
          <p:spPr bwMode="auto">
            <a:xfrm>
              <a:off x="1077" y="912"/>
              <a:ext cx="49" cy="109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6210" name="Rectangle 18"/>
            <p:cNvSpPr>
              <a:spLocks noChangeArrowheads="1"/>
            </p:cNvSpPr>
            <p:nvPr/>
          </p:nvSpPr>
          <p:spPr bwMode="auto">
            <a:xfrm>
              <a:off x="1191" y="912"/>
              <a:ext cx="49" cy="122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6211" name="Rectangle 19"/>
            <p:cNvSpPr>
              <a:spLocks noChangeArrowheads="1"/>
            </p:cNvSpPr>
            <p:nvPr/>
          </p:nvSpPr>
          <p:spPr bwMode="auto">
            <a:xfrm>
              <a:off x="1304" y="912"/>
              <a:ext cx="49" cy="134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6212" name="Rectangle 20"/>
            <p:cNvSpPr>
              <a:spLocks noChangeArrowheads="1"/>
            </p:cNvSpPr>
            <p:nvPr/>
          </p:nvSpPr>
          <p:spPr bwMode="auto">
            <a:xfrm>
              <a:off x="1418" y="912"/>
              <a:ext cx="52" cy="146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6213" name="Rectangle 21"/>
            <p:cNvSpPr>
              <a:spLocks noChangeArrowheads="1"/>
            </p:cNvSpPr>
            <p:nvPr/>
          </p:nvSpPr>
          <p:spPr bwMode="auto">
            <a:xfrm>
              <a:off x="1535" y="912"/>
              <a:ext cx="49" cy="15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36214" name="Line 22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AC01B1E-4F21-48C4-80D8-24AE5CED3EC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4705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66FE0FB-37F3-4310-9B74-AD10B307417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257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6764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578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9F9C502-7501-4E75-B105-0230BB56AC2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5739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41FC74-3511-46A1-B4B5-64B4B654CBD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8554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B81449E-7304-4BE9-B91D-571CFE6E3F9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5875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377F7CE-F216-462C-A0D9-313E9397D640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8231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63BB452-3E8A-49EC-B635-F3D79B88E2C2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42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93C7DB3-3EF7-4844-9A1C-4B55A4230D0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3321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DC7A973-EDEC-47EE-AEDB-9AAC7764E4F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353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934200" y="457200"/>
            <a:ext cx="1752600" cy="56388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676400" y="457200"/>
            <a:ext cx="5105400" cy="56388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AD47F77-1EF1-45B3-850D-4E2661ECE470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054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457200"/>
            <a:ext cx="70104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1981200"/>
            <a:ext cx="7010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35172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135173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EE9BD19-FE33-4980-AE5C-284CCA93EDC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135174" name="Line 6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35175" name="Line 7"/>
          <p:cNvSpPr>
            <a:spLocks noChangeShapeType="1"/>
          </p:cNvSpPr>
          <p:nvPr/>
        </p:nvSpPr>
        <p:spPr bwMode="auto">
          <a:xfrm>
            <a:off x="228600" y="304800"/>
            <a:ext cx="86106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135176" name="Group 8"/>
          <p:cNvGrpSpPr>
            <a:grpSpLocks/>
          </p:cNvGrpSpPr>
          <p:nvPr/>
        </p:nvGrpSpPr>
        <p:grpSpPr bwMode="auto">
          <a:xfrm>
            <a:off x="228600" y="457200"/>
            <a:ext cx="1246188" cy="1371600"/>
            <a:chOff x="144" y="288"/>
            <a:chExt cx="785" cy="864"/>
          </a:xfrm>
        </p:grpSpPr>
        <p:sp>
          <p:nvSpPr>
            <p:cNvPr id="135177" name="Rectangle 9"/>
            <p:cNvSpPr>
              <a:spLocks noChangeArrowheads="1"/>
            </p:cNvSpPr>
            <p:nvPr/>
          </p:nvSpPr>
          <p:spPr bwMode="auto">
            <a:xfrm>
              <a:off x="589" y="288"/>
              <a:ext cx="28" cy="5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5178" name="Rectangle 10"/>
            <p:cNvSpPr>
              <a:spLocks noChangeArrowheads="1"/>
            </p:cNvSpPr>
            <p:nvPr/>
          </p:nvSpPr>
          <p:spPr bwMode="auto">
            <a:xfrm>
              <a:off x="526" y="288"/>
              <a:ext cx="28" cy="47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5179" name="Rectangle 11"/>
            <p:cNvSpPr>
              <a:spLocks noChangeArrowheads="1"/>
            </p:cNvSpPr>
            <p:nvPr/>
          </p:nvSpPr>
          <p:spPr bwMode="auto">
            <a:xfrm>
              <a:off x="462" y="288"/>
              <a:ext cx="28" cy="40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5180" name="Rectangle 12"/>
            <p:cNvSpPr>
              <a:spLocks noChangeArrowheads="1"/>
            </p:cNvSpPr>
            <p:nvPr/>
          </p:nvSpPr>
          <p:spPr bwMode="auto">
            <a:xfrm>
              <a:off x="398" y="288"/>
              <a:ext cx="28" cy="334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5181" name="Rectangle 13"/>
            <p:cNvSpPr>
              <a:spLocks noChangeArrowheads="1"/>
            </p:cNvSpPr>
            <p:nvPr/>
          </p:nvSpPr>
          <p:spPr bwMode="auto">
            <a:xfrm>
              <a:off x="335" y="288"/>
              <a:ext cx="28" cy="26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5182" name="Rectangle 14"/>
            <p:cNvSpPr>
              <a:spLocks noChangeArrowheads="1"/>
            </p:cNvSpPr>
            <p:nvPr/>
          </p:nvSpPr>
          <p:spPr bwMode="auto">
            <a:xfrm>
              <a:off x="271" y="288"/>
              <a:ext cx="28" cy="1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5183" name="Rectangle 15"/>
            <p:cNvSpPr>
              <a:spLocks noChangeArrowheads="1"/>
            </p:cNvSpPr>
            <p:nvPr/>
          </p:nvSpPr>
          <p:spPr bwMode="auto">
            <a:xfrm>
              <a:off x="207" y="288"/>
              <a:ext cx="29" cy="13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5184" name="Rectangle 16"/>
            <p:cNvSpPr>
              <a:spLocks noChangeArrowheads="1"/>
            </p:cNvSpPr>
            <p:nvPr/>
          </p:nvSpPr>
          <p:spPr bwMode="auto">
            <a:xfrm>
              <a:off x="144" y="288"/>
              <a:ext cx="28" cy="6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5185" name="Rectangle 17"/>
            <p:cNvSpPr>
              <a:spLocks noChangeArrowheads="1"/>
            </p:cNvSpPr>
            <p:nvPr/>
          </p:nvSpPr>
          <p:spPr bwMode="auto">
            <a:xfrm>
              <a:off x="653" y="288"/>
              <a:ext cx="26" cy="5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5186" name="Rectangle 18"/>
            <p:cNvSpPr>
              <a:spLocks noChangeArrowheads="1"/>
            </p:cNvSpPr>
            <p:nvPr/>
          </p:nvSpPr>
          <p:spPr bwMode="auto">
            <a:xfrm>
              <a:off x="715" y="288"/>
              <a:ext cx="26" cy="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5187" name="Rectangle 19"/>
            <p:cNvSpPr>
              <a:spLocks noChangeArrowheads="1"/>
            </p:cNvSpPr>
            <p:nvPr/>
          </p:nvSpPr>
          <p:spPr bwMode="auto">
            <a:xfrm>
              <a:off x="776" y="288"/>
              <a:ext cx="27" cy="7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5188" name="Rectangle 20"/>
            <p:cNvSpPr>
              <a:spLocks noChangeArrowheads="1"/>
            </p:cNvSpPr>
            <p:nvPr/>
          </p:nvSpPr>
          <p:spPr bwMode="auto">
            <a:xfrm>
              <a:off x="839" y="288"/>
              <a:ext cx="28" cy="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35189" name="Rectangle 21"/>
            <p:cNvSpPr>
              <a:spLocks noChangeArrowheads="1"/>
            </p:cNvSpPr>
            <p:nvPr/>
          </p:nvSpPr>
          <p:spPr bwMode="auto">
            <a:xfrm>
              <a:off x="902" y="288"/>
              <a:ext cx="27" cy="86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35190" name="Rectangle 2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" pitchFamily="2" charset="2"/>
        <a:buChar char="o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500">
          <a:solidFill>
            <a:schemeClr val="tx2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p"/>
        <a:defRPr sz="2200">
          <a:solidFill>
            <a:schemeClr val="tx2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Zvláštnosti filmového času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2694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Zvláštnosti pohybu v čase a prostoru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400" dirty="0"/>
              <a:t>K významné vlastnosti audiovizuálních pořadů patří možnost přenést se jediným střihem z podzemní chodby na palubu </a:t>
            </a:r>
            <a:r>
              <a:rPr lang="cs-CZ" sz="2400" dirty="0" smtClean="0"/>
              <a:t>letadla </a:t>
            </a:r>
            <a:endParaRPr lang="cs-CZ" sz="2400" dirty="0"/>
          </a:p>
          <a:p>
            <a:r>
              <a:rPr lang="cs-CZ" sz="2400" dirty="0"/>
              <a:t>z české vesnice do </a:t>
            </a:r>
            <a:r>
              <a:rPr lang="cs-CZ" sz="2400" dirty="0" smtClean="0"/>
              <a:t>Afriky</a:t>
            </a:r>
            <a:endParaRPr lang="cs-CZ" sz="2400" dirty="0"/>
          </a:p>
          <a:p>
            <a:r>
              <a:rPr lang="cs-CZ" sz="2400" dirty="0"/>
              <a:t>ze současnosti do minulého století apod.</a:t>
            </a:r>
          </a:p>
          <a:p>
            <a:pPr lvl="1"/>
            <a:r>
              <a:rPr lang="cs-CZ" sz="2100" dirty="0"/>
              <a:t>Ač se to zdá samozřejmé, je tento zcela neomezený pohyb prostorem a časem obrovskou výhodou v realizaci autorského záměru a působení na diváka.</a:t>
            </a:r>
            <a:r>
              <a:rPr lang="cs-CZ" sz="2100" b="1" dirty="0"/>
              <a:t/>
            </a:r>
            <a:br>
              <a:rPr lang="cs-CZ" sz="2100" b="1" dirty="0"/>
            </a:br>
            <a:endParaRPr lang="cs-CZ" sz="2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Význam „filmového času“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400"/>
              <a:t>s pomocí „filmového času“ lze skutečný určitý časový úsek děje a dílčího pohybu</a:t>
            </a:r>
          </a:p>
          <a:p>
            <a:pPr lvl="1"/>
            <a:r>
              <a:rPr lang="cs-CZ" sz="2100"/>
              <a:t>prodloužit</a:t>
            </a:r>
          </a:p>
          <a:p>
            <a:pPr lvl="1"/>
            <a:r>
              <a:rPr lang="cs-CZ" sz="2100"/>
              <a:t>či zkrátit,</a:t>
            </a:r>
          </a:p>
          <a:p>
            <a:pPr lvl="1"/>
            <a:r>
              <a:rPr lang="cs-CZ" sz="2100"/>
              <a:t>příp. i celá dlouhá údobí „přeskočit" a vypustit</a:t>
            </a:r>
            <a:endParaRPr lang="cs-CZ" sz="1900"/>
          </a:p>
          <a:p>
            <a:r>
              <a:rPr lang="cs-CZ" sz="2400"/>
              <a:t>Probíhá různými způsoby,</a:t>
            </a:r>
          </a:p>
          <a:p>
            <a:r>
              <a:rPr lang="cs-CZ" sz="2400"/>
              <a:t>úzce souvisí s rytmem a tempem celé scény a pořadu </a:t>
            </a:r>
          </a:p>
          <a:p>
            <a:r>
              <a:rPr lang="cs-CZ" sz="2400"/>
              <a:t>je dán především subjektivním pohledem tvůrce na danou tematiku či příběh.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549424"/>
            <a:ext cx="7010400" cy="1295400"/>
          </a:xfrm>
        </p:spPr>
        <p:txBody>
          <a:bodyPr/>
          <a:lstStyle/>
          <a:p>
            <a:r>
              <a:rPr lang="cs-CZ" sz="3500" b="1" dirty="0"/>
              <a:t>Vyjádření dynamičnosti pohybové akce - zkracování záběrů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1680" y="2132856"/>
            <a:ext cx="7010400" cy="4114800"/>
          </a:xfrm>
        </p:spPr>
        <p:txBody>
          <a:bodyPr/>
          <a:lstStyle/>
          <a:p>
            <a:r>
              <a:rPr lang="cs-CZ" dirty="0"/>
              <a:t>popisujících pohyb rekvizit tj. filmový čas je zpravidla kratší, než je skutečný čas trvání pohybu</a:t>
            </a:r>
            <a:endParaRPr lang="cs-CZ" sz="2400" dirty="0"/>
          </a:p>
          <a:p>
            <a:r>
              <a:rPr lang="cs-CZ" dirty="0"/>
              <a:t>celkově podporuje vyjádření rychlosti pohybu a dynamiky akce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Pravidlo – zkracování akce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 praxi platí, že čím je pohyb rychlejší, tím lépe divák přijímá vypuštění jednotlivých fází scény a pohybu. </a:t>
            </a:r>
          </a:p>
          <a:p>
            <a:r>
              <a:rPr lang="cs-CZ" dirty="0"/>
              <a:t>Divák toto zkrácení akce přijímá zpravidla s porozuměním a samozřejměji, protože může často přesně navazující a „nezkrácený střih“ pohybu vnímat jako nevhodné zpomalování a „natahování“ děje.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Dramatizace děje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spočívá</a:t>
            </a:r>
            <a:r>
              <a:rPr lang="cs-CZ" b="1" i="1"/>
              <a:t> v rozložení děje</a:t>
            </a:r>
            <a:r>
              <a:rPr lang="cs-CZ"/>
              <a:t> na určité krátké časové intervaly</a:t>
            </a:r>
          </a:p>
          <a:p>
            <a:r>
              <a:rPr lang="cs-CZ"/>
              <a:t>tj.</a:t>
            </a:r>
            <a:r>
              <a:rPr lang="cs-CZ" b="1" i="1"/>
              <a:t> na jednotlivé významné fragmenty dané situace</a:t>
            </a:r>
            <a:r>
              <a:rPr lang="cs-CZ"/>
              <a:t> a</a:t>
            </a:r>
            <a:r>
              <a:rPr lang="cs-CZ" b="1" i="1"/>
              <a:t> v jejich montáži do „rychle probíhající“ záběrové řady</a:t>
            </a:r>
            <a:r>
              <a:rPr lang="cs-CZ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Příklad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montáž krátkých záběrů z odjezdu hrdiny</a:t>
            </a:r>
          </a:p>
          <a:p>
            <a:pPr>
              <a:buFontTx/>
              <a:buAutoNum type="arabicPeriod"/>
            </a:pPr>
            <a:r>
              <a:rPr lang="cs-CZ"/>
              <a:t>šuplík s prádlem</a:t>
            </a:r>
          </a:p>
          <a:p>
            <a:pPr>
              <a:buFontTx/>
              <a:buAutoNum type="arabicPeriod"/>
            </a:pPr>
            <a:r>
              <a:rPr lang="cs-CZ"/>
              <a:t>šaty z ramínka</a:t>
            </a:r>
          </a:p>
          <a:p>
            <a:pPr>
              <a:buFontTx/>
              <a:buAutoNum type="arabicPeriod"/>
            </a:pPr>
            <a:r>
              <a:rPr lang="cs-CZ"/>
              <a:t>padá hromada knih</a:t>
            </a:r>
          </a:p>
          <a:p>
            <a:pPr>
              <a:buFontTx/>
              <a:buAutoNum type="arabicPeriod"/>
            </a:pPr>
            <a:r>
              <a:rPr lang="cs-CZ"/>
              <a:t>pas a peníze do peněženky</a:t>
            </a:r>
            <a:endParaRPr lang="cs-CZ" sz="2400"/>
          </a:p>
          <a:p>
            <a:pPr>
              <a:buFontTx/>
              <a:buAutoNum type="arabicPeriod"/>
            </a:pPr>
            <a:r>
              <a:rPr lang="cs-CZ"/>
              <a:t>zacvaknutí kufru </a:t>
            </a:r>
          </a:p>
          <a:p>
            <a:r>
              <a:rPr lang="cs-CZ"/>
              <a:t>vyjadřuje velmi dobře napětí a spěch hrdiny a má silný dramatický účin.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Sestřih fragmentů paralelně probíhajících dějů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/>
            <a:r>
              <a:rPr lang="cs-CZ"/>
              <a:t>Např. montáž děje, ve kterém hrdina zastavuje vlak záchrannou brzdou a utíká do lesa, by byla ve třech záběrech:</a:t>
            </a:r>
          </a:p>
          <a:p>
            <a:pPr marL="990600" lvl="1" indent="-533400">
              <a:buFontTx/>
              <a:buAutoNum type="arabicPeriod"/>
            </a:pPr>
            <a:r>
              <a:rPr lang="cs-CZ"/>
              <a:t>PD - ruka zatáhne za brzdu</a:t>
            </a:r>
          </a:p>
          <a:p>
            <a:pPr marL="990600" lvl="1" indent="-533400">
              <a:buFontTx/>
              <a:buAutoNum type="arabicPeriod"/>
            </a:pPr>
            <a:r>
              <a:rPr lang="cs-CZ"/>
              <a:t>VC - zastavení vlaku v lese</a:t>
            </a:r>
          </a:p>
          <a:p>
            <a:pPr marL="990600" lvl="1" indent="-533400">
              <a:buFontTx/>
              <a:buAutoNum type="arabicPeriod"/>
            </a:pPr>
            <a:r>
              <a:rPr lang="cs-CZ"/>
              <a:t>C - hrdina vyskakující z vlaku</a:t>
            </a:r>
          </a:p>
          <a:p>
            <a:pPr marL="609600" indent="-609600"/>
            <a:r>
              <a:rPr lang="cs-CZ"/>
              <a:t>sice přehledná, ale nezajímavá a nedramatická….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Praxe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400"/>
              <a:t>spíše volíme spojení záběrů, které střídavě ukazují téměř současně probíhající děje:</a:t>
            </a:r>
          </a:p>
          <a:p>
            <a:pPr lvl="1">
              <a:lnSpc>
                <a:spcPct val="90000"/>
              </a:lnSpc>
              <a:buFontTx/>
              <a:buAutoNum type="arabicPeriod"/>
            </a:pPr>
            <a:r>
              <a:rPr lang="cs-CZ" sz="2100"/>
              <a:t>zatažení táhla brzdy</a:t>
            </a:r>
          </a:p>
          <a:p>
            <a:pPr lvl="1">
              <a:lnSpc>
                <a:spcPct val="90000"/>
              </a:lnSpc>
              <a:buFontTx/>
              <a:buAutoNum type="arabicPeriod"/>
            </a:pPr>
            <a:r>
              <a:rPr lang="cs-CZ" sz="2100"/>
              <a:t>zablokování kol</a:t>
            </a:r>
          </a:p>
          <a:p>
            <a:pPr lvl="1">
              <a:lnSpc>
                <a:spcPct val="90000"/>
              </a:lnSpc>
              <a:buFontTx/>
              <a:buAutoNum type="arabicPeriod"/>
            </a:pPr>
            <a:r>
              <a:rPr lang="cs-CZ" sz="2100"/>
              <a:t>překvapení strojvůdce</a:t>
            </a:r>
          </a:p>
          <a:p>
            <a:pPr lvl="1">
              <a:lnSpc>
                <a:spcPct val="90000"/>
              </a:lnSpc>
              <a:buFontTx/>
              <a:buAutoNum type="arabicPeriod"/>
            </a:pPr>
            <a:r>
              <a:rPr lang="cs-CZ" sz="2100"/>
              <a:t>létající jiskry od kol</a:t>
            </a:r>
          </a:p>
          <a:p>
            <a:pPr lvl="1">
              <a:lnSpc>
                <a:spcPct val="90000"/>
              </a:lnSpc>
              <a:buFontTx/>
              <a:buAutoNum type="arabicPeriod"/>
            </a:pPr>
            <a:r>
              <a:rPr lang="cs-CZ" sz="2100"/>
              <a:t>padání zavazadel</a:t>
            </a:r>
            <a:endParaRPr lang="cs-CZ" sz="1900"/>
          </a:p>
          <a:p>
            <a:pPr lvl="1">
              <a:lnSpc>
                <a:spcPct val="90000"/>
              </a:lnSpc>
              <a:buFontTx/>
              <a:buAutoNum type="arabicPeriod"/>
            </a:pPr>
            <a:r>
              <a:rPr lang="cs-CZ" sz="2100"/>
              <a:t>potácející se cestující</a:t>
            </a:r>
          </a:p>
          <a:p>
            <a:pPr lvl="1">
              <a:lnSpc>
                <a:spcPct val="90000"/>
              </a:lnSpc>
              <a:buFontTx/>
              <a:buAutoNum type="arabicPeriod"/>
            </a:pPr>
            <a:r>
              <a:rPr lang="cs-CZ" sz="2100"/>
              <a:t>zranění průvodčího</a:t>
            </a:r>
          </a:p>
          <a:p>
            <a:pPr lvl="1">
              <a:lnSpc>
                <a:spcPct val="90000"/>
              </a:lnSpc>
              <a:buFontTx/>
              <a:buAutoNum type="arabicPeriod"/>
            </a:pPr>
            <a:r>
              <a:rPr lang="cs-CZ" sz="2100"/>
              <a:t>zastavení vlaku v lese</a:t>
            </a:r>
          </a:p>
          <a:p>
            <a:pPr lvl="1">
              <a:lnSpc>
                <a:spcPct val="90000"/>
              </a:lnSpc>
              <a:buFontTx/>
              <a:buAutoNum type="arabicPeriod"/>
            </a:pPr>
            <a:r>
              <a:rPr lang="cs-CZ" sz="2100"/>
              <a:t>hrdina utíkající z vlaku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Scénář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Tx/>
              <a:buAutoNum type="arabicPeriod"/>
            </a:pPr>
            <a:r>
              <a:rPr lang="cs-CZ" sz="2400"/>
              <a:t>PD - ruka zatáhne za brzdu</a:t>
            </a:r>
            <a:endParaRPr lang="cs-CZ" sz="2000"/>
          </a:p>
          <a:p>
            <a:pPr marL="533400" indent="-533400">
              <a:buFontTx/>
              <a:buAutoNum type="arabicPeriod"/>
            </a:pPr>
            <a:r>
              <a:rPr lang="cs-CZ" sz="2400"/>
              <a:t>PD - kola, která se přestanou točit</a:t>
            </a:r>
          </a:p>
          <a:p>
            <a:pPr marL="533400" indent="-533400">
              <a:buFontTx/>
              <a:buAutoNum type="arabicPeriod"/>
            </a:pPr>
            <a:r>
              <a:rPr lang="cs-CZ" sz="2400"/>
              <a:t>D - překvapená tvář strojvůdce</a:t>
            </a:r>
          </a:p>
          <a:p>
            <a:pPr marL="533400" indent="-533400">
              <a:buFontTx/>
              <a:buAutoNum type="arabicPeriod"/>
            </a:pPr>
            <a:r>
              <a:rPr lang="cs-CZ" sz="2400"/>
              <a:t>VD - odletující jiskry od kol</a:t>
            </a:r>
          </a:p>
          <a:p>
            <a:pPr marL="533400" indent="-533400">
              <a:buFontTx/>
              <a:buAutoNum type="arabicPeriod"/>
            </a:pPr>
            <a:r>
              <a:rPr lang="cs-CZ" sz="2400"/>
              <a:t>C - padající zavazadla a potácející se cestující</a:t>
            </a:r>
          </a:p>
          <a:p>
            <a:pPr marL="533400" indent="-533400">
              <a:buFontTx/>
              <a:buAutoNum type="arabicPeriod"/>
            </a:pPr>
            <a:r>
              <a:rPr lang="cs-CZ" sz="2400"/>
              <a:t>PC - průvodčí držící se za zraněnou ruku</a:t>
            </a:r>
          </a:p>
          <a:p>
            <a:pPr marL="533400" indent="-533400">
              <a:buFontTx/>
              <a:buAutoNum type="arabicPeriod"/>
            </a:pPr>
            <a:r>
              <a:rPr lang="cs-CZ" sz="2400"/>
              <a:t>VC - zastavení vlaku v lese</a:t>
            </a:r>
          </a:p>
          <a:p>
            <a:pPr marL="533400" indent="-533400">
              <a:buFontTx/>
              <a:buAutoNum type="arabicPeriod"/>
            </a:pPr>
            <a:r>
              <a:rPr lang="cs-CZ" sz="2400"/>
              <a:t>C - hrdina vyskakující z vlaku apod.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Sekvence delší než skutečný </a:t>
            </a:r>
            <a:r>
              <a:rPr lang="cs-CZ" b="1" dirty="0" smtClean="0"/>
              <a:t>čas</a:t>
            </a:r>
            <a:endParaRPr lang="cs-CZ" b="1" dirty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/>
              <a:t>Celá</a:t>
            </a:r>
            <a:r>
              <a:rPr lang="cs-CZ" b="1" i="1"/>
              <a:t> audiovizuální sekvence může být tak delší než skutečný čas, potřebný k zabrzdění vlaku, </a:t>
            </a:r>
          </a:p>
          <a:p>
            <a:pPr>
              <a:lnSpc>
                <a:spcPct val="90000"/>
              </a:lnSpc>
            </a:pPr>
            <a:r>
              <a:rPr lang="cs-CZ" b="1" i="1"/>
              <a:t>protože každý z popsaných záběrů se může svým začátkem vrátit před konec předchozího záběru a děje.</a:t>
            </a:r>
          </a:p>
          <a:p>
            <a:pPr>
              <a:lnSpc>
                <a:spcPct val="90000"/>
              </a:lnSpc>
            </a:pPr>
            <a:r>
              <a:rPr lang="cs-CZ"/>
              <a:t>V praxi je však nutné dát pozor na tempo a logiku zvolené posloupnosti záběrů paralelně probíhajících dějů.</a:t>
            </a:r>
            <a:r>
              <a:rPr lang="cs-CZ" b="1"/>
              <a:t/>
            </a:r>
            <a:br>
              <a:rPr lang="cs-CZ" b="1"/>
            </a:br>
            <a:endParaRPr lang="cs-CZ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Časová zkratka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obrazová interpunkce, logika navazujících záběrů, popř. rychlý střih informativních záběrů často</a:t>
            </a:r>
            <a:r>
              <a:rPr lang="cs-CZ" b="1" i="1"/>
              <a:t> </a:t>
            </a:r>
          </a:p>
          <a:p>
            <a:r>
              <a:rPr lang="cs-CZ" b="1" i="1"/>
              <a:t>slouží k překlenutí velkého časového úseku a nezajímavého děje</a:t>
            </a:r>
            <a:r>
              <a:rPr lang="cs-CZ"/>
              <a:t> tj.</a:t>
            </a:r>
            <a:r>
              <a:rPr lang="cs-CZ" b="1"/>
              <a:t> „časové zkratce“</a:t>
            </a:r>
            <a:r>
              <a:rPr lang="cs-CZ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Způsoby </a:t>
            </a:r>
            <a:r>
              <a:rPr lang="cs-CZ" b="1" dirty="0" err="1" smtClean="0"/>
              <a:t>předělovací</a:t>
            </a:r>
            <a:r>
              <a:rPr lang="cs-CZ" b="1" dirty="0" smtClean="0"/>
              <a:t> praxe</a:t>
            </a:r>
            <a:endParaRPr lang="cs-CZ" b="1" dirty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2275" y="1773238"/>
            <a:ext cx="7010400" cy="4876800"/>
          </a:xfrm>
        </p:spPr>
        <p:txBody>
          <a:bodyPr/>
          <a:lstStyle/>
          <a:p>
            <a:pPr lvl="1">
              <a:lnSpc>
                <a:spcPct val="80000"/>
              </a:lnSpc>
            </a:pPr>
            <a:r>
              <a:rPr lang="cs-CZ" sz="2100" dirty="0"/>
              <a:t>pomocí titulků či jednoduchého komentáře, </a:t>
            </a:r>
          </a:p>
          <a:p>
            <a:pPr lvl="1">
              <a:lnSpc>
                <a:spcPct val="80000"/>
              </a:lnSpc>
            </a:pPr>
            <a:r>
              <a:rPr lang="cs-CZ" sz="2100" dirty="0"/>
              <a:t>obrazovou interpunkcí např. zatmívačkou, prolínačkou</a:t>
            </a:r>
          </a:p>
          <a:p>
            <a:pPr lvl="1">
              <a:lnSpc>
                <a:spcPct val="80000"/>
              </a:lnSpc>
            </a:pPr>
            <a:r>
              <a:rPr lang="cs-CZ" sz="2100" dirty="0"/>
              <a:t>ostrým střihem - pokud děj, kostým a maska změnu času jasně charakterizují (při dnešní vyspělosti diváka to není problém, zpravidla stačí jen určité „doznění“ a „rozeznění“ záběrů sekvencí), </a:t>
            </a:r>
          </a:p>
          <a:p>
            <a:pPr lvl="1">
              <a:lnSpc>
                <a:spcPct val="80000"/>
              </a:lnSpc>
            </a:pPr>
            <a:r>
              <a:rPr lang="cs-CZ" sz="2100" dirty="0"/>
              <a:t>změnou exteriéru (kvetoucí stromy - opadané listy), </a:t>
            </a:r>
          </a:p>
          <a:p>
            <a:pPr lvl="1">
              <a:lnSpc>
                <a:spcPct val="80000"/>
              </a:lnSpc>
            </a:pPr>
            <a:r>
              <a:rPr lang="cs-CZ" sz="2100" dirty="0"/>
              <a:t>charakteristickou rekvizitou (kalendář, narůstající hromada nedopalků či prázdných konzerv) apod. </a:t>
            </a:r>
          </a:p>
          <a:p>
            <a:pPr>
              <a:lnSpc>
                <a:spcPct val="80000"/>
              </a:lnSpc>
            </a:pPr>
            <a:r>
              <a:rPr lang="cs-CZ" sz="2400" dirty="0"/>
              <a:t>Uvedené způsoby se v praxi také velmi často kombinují např. prolnutí obrazů s následným jednoduchým komentářem a titulkem (datum události) apod.</a:t>
            </a:r>
            <a:r>
              <a:rPr lang="cs-CZ" sz="2400" b="1" dirty="0"/>
              <a:t/>
            </a:r>
            <a:br>
              <a:rPr lang="cs-CZ" sz="2400" b="1" dirty="0"/>
            </a:b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Subjektivní čas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400" dirty="0"/>
              <a:t>někdy neobvyklé prodlužování či zkracování záběrů může vypadat jako hrubé porušení </a:t>
            </a:r>
            <a:r>
              <a:rPr lang="cs-CZ" sz="2400" dirty="0" smtClean="0"/>
              <a:t>tempa…</a:t>
            </a:r>
            <a:endParaRPr lang="cs-CZ" sz="2400" dirty="0"/>
          </a:p>
          <a:p>
            <a:r>
              <a:rPr lang="cs-CZ" sz="2400" dirty="0" smtClean="0"/>
              <a:t>avšak slouží </a:t>
            </a:r>
            <a:r>
              <a:rPr lang="cs-CZ" sz="2400" dirty="0"/>
              <a:t>zpravidla také k popisu emocionálního stavu hrdiny tj. k vyjádření jeho</a:t>
            </a:r>
            <a:r>
              <a:rPr lang="cs-CZ" sz="2400" b="1" dirty="0"/>
              <a:t> „subjektivního času“</a:t>
            </a:r>
            <a:endParaRPr lang="cs-CZ" sz="2000" b="1" dirty="0"/>
          </a:p>
          <a:p>
            <a:pPr lvl="1"/>
            <a:r>
              <a:rPr lang="cs-CZ" sz="2100" dirty="0"/>
              <a:t>Každý člověk svůj čas prožívá subjektivně podle okolností a momentální nálady - emoce </a:t>
            </a:r>
          </a:p>
          <a:p>
            <a:pPr lvl="1"/>
            <a:r>
              <a:rPr lang="cs-CZ" sz="2100" dirty="0"/>
              <a:t>např. okamžiky štěstí probíhají subjektivně rychle</a:t>
            </a:r>
          </a:p>
          <a:p>
            <a:pPr lvl="1"/>
            <a:r>
              <a:rPr lang="cs-CZ" sz="2100" dirty="0"/>
              <a:t>očekávání nepříjemných věcí zase pomalu apod. </a:t>
            </a:r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</a:t>
            </a:r>
            <a:r>
              <a:rPr lang="cs-CZ" b="1" dirty="0" smtClean="0"/>
              <a:t>yjádření </a:t>
            </a:r>
            <a:r>
              <a:rPr lang="cs-CZ" b="1" dirty="0"/>
              <a:t>prožitku </a:t>
            </a:r>
            <a:r>
              <a:rPr lang="cs-CZ" b="1" dirty="0" smtClean="0"/>
              <a:t>hrdiny</a:t>
            </a:r>
            <a:endParaRPr lang="cs-CZ" b="1" dirty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/>
              <a:t>je často </a:t>
            </a:r>
            <a:r>
              <a:rPr lang="cs-CZ" b="1" dirty="0" smtClean="0"/>
              <a:t>používáno </a:t>
            </a:r>
            <a:r>
              <a:rPr lang="cs-CZ" b="1" i="1" dirty="0" smtClean="0"/>
              <a:t>účelové </a:t>
            </a:r>
            <a:r>
              <a:rPr lang="cs-CZ" b="1" i="1" dirty="0"/>
              <a:t>zkrácení či prodloužení délky </a:t>
            </a:r>
            <a:r>
              <a:rPr lang="cs-CZ" b="1" i="1" dirty="0" smtClean="0"/>
              <a:t>záběrů</a:t>
            </a:r>
            <a:endParaRPr lang="cs-CZ" dirty="0"/>
          </a:p>
          <a:p>
            <a:r>
              <a:rPr lang="cs-CZ" dirty="0" smtClean="0"/>
              <a:t>opírají </a:t>
            </a:r>
            <a:r>
              <a:rPr lang="cs-CZ" dirty="0"/>
              <a:t>se tak o předpoklad, že divák herci </a:t>
            </a:r>
            <a:r>
              <a:rPr lang="cs-CZ" dirty="0" smtClean="0"/>
              <a:t>rozumí</a:t>
            </a:r>
          </a:p>
          <a:p>
            <a:r>
              <a:rPr lang="cs-CZ" dirty="0" smtClean="0"/>
              <a:t>hrdinovy </a:t>
            </a:r>
            <a:r>
              <a:rPr lang="cs-CZ" dirty="0"/>
              <a:t>pocity spoluprožívá a cítí jakousi výlučnost jeho </a:t>
            </a:r>
            <a:r>
              <a:rPr lang="cs-CZ" dirty="0" smtClean="0"/>
              <a:t>situace</a:t>
            </a:r>
            <a:endParaRPr lang="cs-CZ" dirty="0"/>
          </a:p>
          <a:p>
            <a:r>
              <a:rPr lang="cs-CZ" dirty="0" smtClean="0"/>
              <a:t>deformaci </a:t>
            </a:r>
            <a:r>
              <a:rPr lang="cs-CZ" dirty="0"/>
              <a:t>časového průběhu tak spojují s postavou a jejím vnitřním </a:t>
            </a:r>
            <a:r>
              <a:rPr lang="cs-CZ" dirty="0" smtClean="0"/>
              <a:t>stavem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Příklad sledu záběrů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990600" lvl="1" indent="-533400">
              <a:lnSpc>
                <a:spcPct val="90000"/>
              </a:lnSpc>
              <a:buFontTx/>
              <a:buAutoNum type="arabicPeriod"/>
            </a:pPr>
            <a:r>
              <a:rPr lang="cs-CZ" dirty="0" smtClean="0"/>
              <a:t>např</a:t>
            </a:r>
            <a:r>
              <a:rPr lang="cs-CZ" dirty="0"/>
              <a:t>. při odjezdu dětského hrdiny na dalekou cestu mohou dlouhé záběry hrdina přechází po pokoji, </a:t>
            </a:r>
          </a:p>
          <a:p>
            <a:pPr marL="990600" lvl="1" indent="-533400">
              <a:lnSpc>
                <a:spcPct val="90000"/>
              </a:lnSpc>
              <a:buFontTx/>
              <a:buAutoNum type="arabicPeriod"/>
            </a:pPr>
            <a:r>
              <a:rPr lang="cs-CZ" dirty="0"/>
              <a:t>vybírá si a balí potřebné věci, nad jinými váhá,</a:t>
            </a:r>
          </a:p>
          <a:p>
            <a:pPr marL="990600" lvl="1" indent="-533400">
              <a:lnSpc>
                <a:spcPct val="90000"/>
              </a:lnSpc>
              <a:buFontTx/>
              <a:buAutoNum type="arabicPeriod"/>
            </a:pPr>
            <a:r>
              <a:rPr lang="cs-CZ" dirty="0"/>
              <a:t>lehkým dotykem ruky se loučí s těmi nejmilejšími hračkami apod.</a:t>
            </a:r>
            <a:endParaRPr lang="cs-CZ" sz="2100" dirty="0"/>
          </a:p>
          <a:p>
            <a:pPr marL="609600" indent="-609600">
              <a:lnSpc>
                <a:spcPct val="90000"/>
              </a:lnSpc>
            </a:pPr>
            <a:r>
              <a:rPr lang="cs-CZ" dirty="0"/>
              <a:t>n</a:t>
            </a:r>
            <a:r>
              <a:rPr lang="cs-CZ" dirty="0" smtClean="0"/>
              <a:t>abízí představu prožívání situace hlavním hrdinou</a:t>
            </a:r>
          </a:p>
          <a:p>
            <a:pPr marL="609600" indent="-609600">
              <a:lnSpc>
                <a:spcPct val="90000"/>
              </a:lnSpc>
            </a:pPr>
            <a:r>
              <a:rPr lang="cs-CZ" dirty="0" smtClean="0"/>
              <a:t>popisuje </a:t>
            </a:r>
            <a:r>
              <a:rPr lang="cs-CZ" dirty="0"/>
              <a:t>jeho psychický </a:t>
            </a:r>
            <a:r>
              <a:rPr lang="cs-CZ" dirty="0" smtClean="0"/>
              <a:t>stav</a:t>
            </a:r>
            <a:r>
              <a:rPr lang="cs-CZ" b="1" dirty="0"/>
              <a:t/>
            </a:r>
            <a:br>
              <a:rPr lang="cs-CZ" b="1" dirty="0"/>
            </a:b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Výrazná </a:t>
            </a:r>
            <a:r>
              <a:rPr lang="cs-CZ" b="1" dirty="0" smtClean="0"/>
              <a:t>„střihová pauza“</a:t>
            </a:r>
            <a:endParaRPr lang="cs-CZ" b="1" dirty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400" dirty="0"/>
              <a:t>tj. </a:t>
            </a:r>
            <a:r>
              <a:rPr lang="cs-CZ" sz="2400" u="sng" dirty="0"/>
              <a:t>neobvykle dlouhý záběr </a:t>
            </a:r>
            <a:r>
              <a:rPr lang="cs-CZ" sz="2400" dirty="0"/>
              <a:t>může sloužit jako interpunkce a ke zvýšení napětí diváka z očekávané události</a:t>
            </a:r>
          </a:p>
          <a:p>
            <a:r>
              <a:rPr lang="cs-CZ" sz="2400" dirty="0"/>
              <a:t>dlouhým záběrem odcházejícího hrdiny, zpravidla nechává autor doznít jak divácký dojem, tak sdělovací proces významně předěluje</a:t>
            </a:r>
          </a:p>
          <a:p>
            <a:r>
              <a:rPr lang="cs-CZ" sz="2400" dirty="0"/>
              <a:t>dlouhý záběr uprostřed dramatických událostí evokuje očekávání vyvrcholení akce</a:t>
            </a:r>
            <a:r>
              <a:rPr lang="cs-CZ" sz="2400" b="1" dirty="0"/>
              <a:t/>
            </a:r>
            <a:br>
              <a:rPr lang="cs-CZ" sz="2400" b="1" dirty="0"/>
            </a:br>
            <a:endParaRPr lang="cs-CZ" sz="2400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Pohyb časem zpět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/>
              <a:t>podobně jako se běžné vyprávění odvíjí ve směru k budoucím </a:t>
            </a:r>
            <a:r>
              <a:rPr lang="cs-CZ" dirty="0" smtClean="0"/>
              <a:t>dějům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/>
              <a:t>můžeme se také pohybovat časem zpět</a:t>
            </a:r>
            <a:endParaRPr lang="cs-CZ" sz="2400" dirty="0"/>
          </a:p>
          <a:p>
            <a:pPr lvl="1">
              <a:lnSpc>
                <a:spcPct val="90000"/>
              </a:lnSpc>
            </a:pPr>
            <a:r>
              <a:rPr lang="cs-CZ" dirty="0" smtClean="0"/>
              <a:t>např</a:t>
            </a:r>
            <a:r>
              <a:rPr lang="cs-CZ" dirty="0"/>
              <a:t>. </a:t>
            </a:r>
            <a:r>
              <a:rPr lang="cs-CZ" u="sng" dirty="0"/>
              <a:t>retrospektivní sekvence </a:t>
            </a:r>
            <a:r>
              <a:rPr lang="cs-CZ" dirty="0"/>
              <a:t>dávají nahlédnout do vzpomínek hlavní postavy nebo se v autorském návratu se stávají vysvětlením situace, motivace jednání, traumat hrdiny, která mohou být podnětem k hrdinově pomstě apod.</a:t>
            </a:r>
            <a:r>
              <a:rPr lang="cs-CZ" b="1" dirty="0"/>
              <a:t/>
            </a:r>
            <a:br>
              <a:rPr lang="cs-CZ" b="1" dirty="0"/>
            </a:br>
            <a:endParaRPr lang="cs-CZ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Zastavení času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1680" y="1772816"/>
            <a:ext cx="70104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400" dirty="0"/>
              <a:t>v audiovizuální promluvě můžeme také dokonce čas jakoby úplně </a:t>
            </a:r>
            <a:r>
              <a:rPr lang="cs-CZ" sz="2400" dirty="0" smtClean="0"/>
              <a:t>zastavit…</a:t>
            </a:r>
            <a:endParaRPr lang="cs-CZ" sz="2400" dirty="0"/>
          </a:p>
          <a:p>
            <a:pPr>
              <a:lnSpc>
                <a:spcPct val="90000"/>
              </a:lnSpc>
            </a:pPr>
            <a:r>
              <a:rPr lang="cs-CZ" sz="2400" dirty="0" smtClean="0"/>
              <a:t>jednoduchou </a:t>
            </a:r>
            <a:r>
              <a:rPr lang="cs-CZ" sz="2400" dirty="0"/>
              <a:t>možností je prosté zastavení obrazu do statického záběru tzv</a:t>
            </a:r>
            <a:r>
              <a:rPr lang="cs-CZ" sz="2400" dirty="0" smtClean="0"/>
              <a:t>. „</a:t>
            </a:r>
            <a:r>
              <a:rPr lang="cs-CZ" sz="2400" dirty="0"/>
              <a:t>mrtvolky“</a:t>
            </a:r>
            <a:endParaRPr lang="cs-CZ" sz="2000" dirty="0"/>
          </a:p>
          <a:p>
            <a:pPr lvl="1">
              <a:lnSpc>
                <a:spcPct val="90000"/>
              </a:lnSpc>
            </a:pPr>
            <a:r>
              <a:rPr lang="cs-CZ" sz="2100" dirty="0"/>
              <a:t>např. v dějové situaci, kdy střelou zasažený hrdina náhle padá, ale v pořadu už na zem nedopadne… </a:t>
            </a:r>
          </a:p>
          <a:p>
            <a:pPr>
              <a:lnSpc>
                <a:spcPct val="90000"/>
              </a:lnSpc>
            </a:pPr>
            <a:r>
              <a:rPr lang="cs-CZ" sz="2400" dirty="0"/>
              <a:t>zajímavější a působivější je rozložení tohoto důležitého okamžiku na více různých </a:t>
            </a:r>
            <a:r>
              <a:rPr lang="cs-CZ" sz="2400" dirty="0" smtClean="0"/>
              <a:t>statických, popř</a:t>
            </a:r>
            <a:r>
              <a:rPr lang="cs-CZ" sz="2400" dirty="0"/>
              <a:t>. </a:t>
            </a:r>
            <a:r>
              <a:rPr lang="cs-CZ" sz="2400" dirty="0" smtClean="0"/>
              <a:t>zpomalených </a:t>
            </a:r>
            <a:r>
              <a:rPr lang="cs-CZ" sz="2400" dirty="0"/>
              <a:t>záběrů. </a:t>
            </a:r>
          </a:p>
          <a:p>
            <a:pPr>
              <a:lnSpc>
                <a:spcPct val="90000"/>
              </a:lnSpc>
            </a:pPr>
            <a:r>
              <a:rPr lang="cs-CZ" sz="2400" dirty="0"/>
              <a:t>statický záběr má zpravidla v tomto kontextu symbolizující </a:t>
            </a:r>
            <a:r>
              <a:rPr lang="cs-CZ" sz="2400" dirty="0" smtClean="0"/>
              <a:t>význam</a:t>
            </a:r>
            <a:r>
              <a:rPr lang="cs-CZ" sz="2400" b="1" dirty="0"/>
              <a:t/>
            </a:r>
            <a:br>
              <a:rPr lang="cs-CZ" sz="2400" b="1" dirty="0"/>
            </a:br>
            <a:endParaRPr lang="cs-CZ" sz="2400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Pořady bez „filmového času“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76400" y="1700808"/>
            <a:ext cx="70104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400" dirty="0" smtClean="0"/>
              <a:t>v </a:t>
            </a:r>
            <a:r>
              <a:rPr lang="cs-CZ" sz="2400" dirty="0"/>
              <a:t>praxi samozřejmě existují žánry, ve kterých v podstatě „filmový čas“ </a:t>
            </a:r>
            <a:r>
              <a:rPr lang="cs-CZ" sz="2400" dirty="0" smtClean="0"/>
              <a:t>neexistuje </a:t>
            </a:r>
            <a:endParaRPr lang="cs-CZ" sz="2400" dirty="0"/>
          </a:p>
          <a:p>
            <a:pPr>
              <a:lnSpc>
                <a:spcPct val="90000"/>
              </a:lnSpc>
            </a:pPr>
            <a:r>
              <a:rPr lang="cs-CZ" sz="2400" dirty="0" smtClean="0"/>
              <a:t>např</a:t>
            </a:r>
            <a:r>
              <a:rPr lang="cs-CZ" sz="2400" dirty="0"/>
              <a:t>. </a:t>
            </a:r>
            <a:r>
              <a:rPr lang="cs-CZ" sz="2400" dirty="0" smtClean="0"/>
              <a:t>jsou to sekvence volně řazených záběrů, </a:t>
            </a:r>
            <a:r>
              <a:rPr lang="cs-CZ" sz="2400" dirty="0"/>
              <a:t>které nemají děj, ale vyjadřují určitou ideu, pojem, pocity (radost ze svítání slunce, nostalgii, opuštěnost) apod.</a:t>
            </a:r>
          </a:p>
          <a:p>
            <a:pPr>
              <a:lnSpc>
                <a:spcPct val="90000"/>
              </a:lnSpc>
            </a:pPr>
            <a:r>
              <a:rPr lang="cs-CZ" sz="2400" dirty="0"/>
              <a:t>Bez času jsou i dokumentární pořady (o malířově obrazu), mnohé klipy apod.</a:t>
            </a:r>
          </a:p>
          <a:p>
            <a:pPr lvl="1">
              <a:lnSpc>
                <a:spcPct val="90000"/>
              </a:lnSpc>
            </a:pPr>
            <a:r>
              <a:rPr lang="cs-CZ" sz="2100" dirty="0"/>
              <a:t>Starší (a technicky méně dokonalý) studentský videoklip o výstavě francouzských umělců   je v podstatě informativní klip bez filmového času s důrazem na soulad rytmu střihu obrazu a doprovodné hudby.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676400" y="1484784"/>
            <a:ext cx="7010400" cy="4114800"/>
          </a:xfrm>
        </p:spPr>
        <p:txBody>
          <a:bodyPr/>
          <a:lstStyle/>
          <a:p>
            <a:r>
              <a:rPr lang="pl-PL" dirty="0" smtClean="0"/>
              <a:t>Baran</a:t>
            </a:r>
            <a:r>
              <a:rPr lang="pl-PL" dirty="0"/>
              <a:t>, L, Úvod do filmového obrazu. Praha </a:t>
            </a:r>
            <a:r>
              <a:rPr lang="pl-PL" dirty="0" smtClean="0"/>
              <a:t>1987.</a:t>
            </a:r>
          </a:p>
          <a:p>
            <a:r>
              <a:rPr lang="cs-CZ" dirty="0"/>
              <a:t>Mašek, Jan, Základy tvorby audiovizuálního pořadu a fotografie , Plzeň : Západočeská univerzita </a:t>
            </a:r>
            <a:r>
              <a:rPr lang="cs-CZ" dirty="0" smtClean="0"/>
              <a:t>2000.</a:t>
            </a:r>
          </a:p>
          <a:p>
            <a:r>
              <a:rPr lang="cs-CZ" dirty="0" err="1" smtClean="0"/>
              <a:t>Monaco</a:t>
            </a:r>
            <a:r>
              <a:rPr lang="cs-CZ" dirty="0" smtClean="0"/>
              <a:t>, James: Jak číst film, Praha, Albatros 2006</a:t>
            </a:r>
          </a:p>
          <a:p>
            <a:r>
              <a:rPr lang="cs-CZ" dirty="0" err="1" smtClean="0"/>
              <a:t>Valušiak</a:t>
            </a:r>
            <a:r>
              <a:rPr lang="cs-CZ" dirty="0" smtClean="0"/>
              <a:t>, Josef: Základy střihové skladby, Praha, skripta FAMU, 1. vydání 1976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Použité</a:t>
            </a:r>
            <a:r>
              <a:rPr lang="cs-CZ" dirty="0" smtClean="0"/>
              <a:t> </a:t>
            </a:r>
            <a:r>
              <a:rPr lang="cs-CZ" b="1" dirty="0" smtClean="0"/>
              <a:t>zdroje a</a:t>
            </a:r>
            <a:r>
              <a:rPr lang="cs-CZ" dirty="0" smtClean="0"/>
              <a:t> </a:t>
            </a:r>
            <a:r>
              <a:rPr lang="cs-CZ" b="1" dirty="0" smtClean="0"/>
              <a:t>literatura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851368745"/>
      </p:ext>
    </p:extLst>
  </p:cSld>
  <p:clrMapOvr>
    <a:masterClrMapping/>
  </p:clrMapOvr>
</p:sld>
</file>

<file path=ppt/theme/theme1.xml><?xml version="1.0" encoding="utf-8"?>
<a:theme xmlns:a="http://schemas.openxmlformats.org/drawingml/2006/main" name="Kaskády">
  <a:themeElements>
    <a:clrScheme name="Kaskády 4">
      <a:dk1>
        <a:srgbClr val="FFFFCC"/>
      </a:dk1>
      <a:lt1>
        <a:srgbClr val="FFFFFF"/>
      </a:lt1>
      <a:dk2>
        <a:srgbClr val="000066"/>
      </a:dk2>
      <a:lt2>
        <a:srgbClr val="FFFFFF"/>
      </a:lt2>
      <a:accent1>
        <a:srgbClr val="0078F0"/>
      </a:accent1>
      <a:accent2>
        <a:srgbClr val="CCECFF"/>
      </a:accent2>
      <a:accent3>
        <a:srgbClr val="AAAAB8"/>
      </a:accent3>
      <a:accent4>
        <a:srgbClr val="DADADA"/>
      </a:accent4>
      <a:accent5>
        <a:srgbClr val="AABEF6"/>
      </a:accent5>
      <a:accent6>
        <a:srgbClr val="B9D6E7"/>
      </a:accent6>
      <a:hlink>
        <a:srgbClr val="3399FF"/>
      </a:hlink>
      <a:folHlink>
        <a:srgbClr val="FFCC00"/>
      </a:folHlink>
    </a:clrScheme>
    <a:fontScheme name="Kaskád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skády 1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5C5C8A"/>
        </a:accent6>
        <a:hlink>
          <a:srgbClr val="FFFF99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2">
        <a:dk1>
          <a:srgbClr val="CC99FF"/>
        </a:dk1>
        <a:lt1>
          <a:srgbClr val="FFFFFF"/>
        </a:lt1>
        <a:dk2>
          <a:srgbClr val="400040"/>
        </a:dk2>
        <a:lt2>
          <a:srgbClr val="FFFFFF"/>
        </a:lt2>
        <a:accent1>
          <a:srgbClr val="FF66FF"/>
        </a:accent1>
        <a:accent2>
          <a:srgbClr val="CC00CC"/>
        </a:accent2>
        <a:accent3>
          <a:srgbClr val="AFAAAF"/>
        </a:accent3>
        <a:accent4>
          <a:srgbClr val="DADADA"/>
        </a:accent4>
        <a:accent5>
          <a:srgbClr val="FFB8FF"/>
        </a:accent5>
        <a:accent6>
          <a:srgbClr val="B900B9"/>
        </a:accent6>
        <a:hlink>
          <a:srgbClr val="FF7C80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3">
        <a:dk1>
          <a:srgbClr val="CC99FF"/>
        </a:dk1>
        <a:lt1>
          <a:srgbClr val="FFFFFF"/>
        </a:lt1>
        <a:dk2>
          <a:srgbClr val="34022D"/>
        </a:dk2>
        <a:lt2>
          <a:srgbClr val="FFFFFF"/>
        </a:lt2>
        <a:accent1>
          <a:srgbClr val="775EC8"/>
        </a:accent1>
        <a:accent2>
          <a:srgbClr val="9933FF"/>
        </a:accent2>
        <a:accent3>
          <a:srgbClr val="AEAAAD"/>
        </a:accent3>
        <a:accent4>
          <a:srgbClr val="DADADA"/>
        </a:accent4>
        <a:accent5>
          <a:srgbClr val="BDB6E0"/>
        </a:accent5>
        <a:accent6>
          <a:srgbClr val="8A2DE7"/>
        </a:accent6>
        <a:hlink>
          <a:srgbClr val="993366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4">
        <a:dk1>
          <a:srgbClr val="FFFFCC"/>
        </a:dk1>
        <a:lt1>
          <a:srgbClr val="FFFFFF"/>
        </a:lt1>
        <a:dk2>
          <a:srgbClr val="000066"/>
        </a:dk2>
        <a:lt2>
          <a:srgbClr val="FFFFFF"/>
        </a:lt2>
        <a:accent1>
          <a:srgbClr val="0078F0"/>
        </a:accent1>
        <a:accent2>
          <a:srgbClr val="CCECFF"/>
        </a:accent2>
        <a:accent3>
          <a:srgbClr val="AAAAB8"/>
        </a:accent3>
        <a:accent4>
          <a:srgbClr val="DADADA"/>
        </a:accent4>
        <a:accent5>
          <a:srgbClr val="AABEF6"/>
        </a:accent5>
        <a:accent6>
          <a:srgbClr val="B9D6E7"/>
        </a:accent6>
        <a:hlink>
          <a:srgbClr val="33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5">
        <a:dk1>
          <a:srgbClr val="00FFFF"/>
        </a:dk1>
        <a:lt1>
          <a:srgbClr val="FFFFFF"/>
        </a:lt1>
        <a:dk2>
          <a:srgbClr val="4E009C"/>
        </a:dk2>
        <a:lt2>
          <a:srgbClr val="FFFFFF"/>
        </a:lt2>
        <a:accent1>
          <a:srgbClr val="00A8A4"/>
        </a:accent1>
        <a:accent2>
          <a:srgbClr val="3399FF"/>
        </a:accent2>
        <a:accent3>
          <a:srgbClr val="B2AACB"/>
        </a:accent3>
        <a:accent4>
          <a:srgbClr val="DADADA"/>
        </a:accent4>
        <a:accent5>
          <a:srgbClr val="AAD1CF"/>
        </a:accent5>
        <a:accent6>
          <a:srgbClr val="2D8A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6">
        <a:dk1>
          <a:srgbClr val="CCCC33"/>
        </a:dk1>
        <a:lt1>
          <a:srgbClr val="FFFFFF"/>
        </a:lt1>
        <a:dk2>
          <a:srgbClr val="003300"/>
        </a:dk2>
        <a:lt2>
          <a:srgbClr val="FFFFCC"/>
        </a:lt2>
        <a:accent1>
          <a:srgbClr val="008000"/>
        </a:accent1>
        <a:accent2>
          <a:srgbClr val="669900"/>
        </a:accent2>
        <a:accent3>
          <a:srgbClr val="AAADAA"/>
        </a:accent3>
        <a:accent4>
          <a:srgbClr val="DADADA"/>
        </a:accent4>
        <a:accent5>
          <a:srgbClr val="AAC0AA"/>
        </a:accent5>
        <a:accent6>
          <a:srgbClr val="5C8A00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7">
        <a:dk1>
          <a:srgbClr val="CCCC99"/>
        </a:dk1>
        <a:lt1>
          <a:srgbClr val="FFFFFF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E2CAAA"/>
        </a:accent5>
        <a:accent6>
          <a:srgbClr val="8A5C2D"/>
        </a:accent6>
        <a:hlink>
          <a:srgbClr val="FFFFCC"/>
        </a:hlink>
        <a:folHlink>
          <a:srgbClr val="DDD8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8">
        <a:dk1>
          <a:srgbClr val="204162"/>
        </a:dk1>
        <a:lt1>
          <a:srgbClr val="FFFFFF"/>
        </a:lt1>
        <a:dk2>
          <a:srgbClr val="204162"/>
        </a:dk2>
        <a:lt2>
          <a:srgbClr val="003300"/>
        </a:lt2>
        <a:accent1>
          <a:srgbClr val="99CC00"/>
        </a:accent1>
        <a:accent2>
          <a:srgbClr val="336633"/>
        </a:accent2>
        <a:accent3>
          <a:srgbClr val="FFFFFF"/>
        </a:accent3>
        <a:accent4>
          <a:srgbClr val="1A3653"/>
        </a:accent4>
        <a:accent5>
          <a:srgbClr val="CAE2AA"/>
        </a:accent5>
        <a:accent6>
          <a:srgbClr val="2D5C2D"/>
        </a:accent6>
        <a:hlink>
          <a:srgbClr val="6666FF"/>
        </a:hlink>
        <a:folHlink>
          <a:srgbClr val="C5C2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skády 9">
        <a:dk1>
          <a:srgbClr val="000000"/>
        </a:dk1>
        <a:lt1>
          <a:srgbClr val="FFFFFF"/>
        </a:lt1>
        <a:dk2>
          <a:srgbClr val="1C1C34"/>
        </a:dk2>
        <a:lt2>
          <a:srgbClr val="000066"/>
        </a:lt2>
        <a:accent1>
          <a:srgbClr val="DDDDDD"/>
        </a:accent1>
        <a:accent2>
          <a:srgbClr val="6699CC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5C8AB9"/>
        </a:accent6>
        <a:hlink>
          <a:srgbClr val="005A58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Cascade</Template>
  <TotalTime>259</TotalTime>
  <Words>1113</Words>
  <Application>Microsoft Office PowerPoint</Application>
  <PresentationFormat>Předvádění na obrazovce (4:3)</PresentationFormat>
  <Paragraphs>113</Paragraphs>
  <Slides>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Kaskády</vt:lpstr>
      <vt:lpstr>Zvláštnosti filmového času</vt:lpstr>
      <vt:lpstr>Zvláštnosti pohybu v čase a prostoru</vt:lpstr>
      <vt:lpstr>Význam „filmového času“</vt:lpstr>
      <vt:lpstr>Vyjádření dynamičnosti pohybové akce - zkracování záběrů</vt:lpstr>
      <vt:lpstr>Pravidlo – zkracování akce</vt:lpstr>
      <vt:lpstr>Dramatizace děje</vt:lpstr>
      <vt:lpstr>Příklad</vt:lpstr>
      <vt:lpstr>Sestřih fragmentů paralelně probíhajících dějů</vt:lpstr>
      <vt:lpstr>Praxe</vt:lpstr>
      <vt:lpstr>Scénář</vt:lpstr>
      <vt:lpstr>Sekvence delší než skutečný čas</vt:lpstr>
      <vt:lpstr>Časová zkratka</vt:lpstr>
      <vt:lpstr>Způsoby předělovací praxe</vt:lpstr>
      <vt:lpstr>Subjektivní čas</vt:lpstr>
      <vt:lpstr>Vyjádření prožitku hrdiny</vt:lpstr>
      <vt:lpstr>Příklad sledu záběrů</vt:lpstr>
      <vt:lpstr>Výrazná „střihová pauza“</vt:lpstr>
      <vt:lpstr>Pohyb časem zpět</vt:lpstr>
      <vt:lpstr>Zastavení času</vt:lpstr>
      <vt:lpstr>Pořady bez „filmového času“</vt:lpstr>
      <vt:lpstr>Použité zdroje a literatura</vt:lpstr>
    </vt:vector>
  </TitlesOfParts>
  <Company>zcu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Zvláštnosti pohybu v čase a prostoru</dc:title>
  <dc:creator>uud</dc:creator>
  <cp:lastModifiedBy>masekjan</cp:lastModifiedBy>
  <cp:revision>12</cp:revision>
  <dcterms:created xsi:type="dcterms:W3CDTF">2006-11-29T14:17:58Z</dcterms:created>
  <dcterms:modified xsi:type="dcterms:W3CDTF">2013-03-09T08:41:22Z</dcterms:modified>
</cp:coreProperties>
</file>