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305" r:id="rId3"/>
    <p:sldId id="307" r:id="rId4"/>
    <p:sldId id="316" r:id="rId5"/>
    <p:sldId id="257" r:id="rId6"/>
    <p:sldId id="265" r:id="rId7"/>
    <p:sldId id="279" r:id="rId8"/>
    <p:sldId id="308" r:id="rId9"/>
    <p:sldId id="258" r:id="rId10"/>
    <p:sldId id="267" r:id="rId11"/>
    <p:sldId id="268" r:id="rId12"/>
    <p:sldId id="269" r:id="rId13"/>
    <p:sldId id="270" r:id="rId14"/>
    <p:sldId id="271" r:id="rId15"/>
    <p:sldId id="309" r:id="rId16"/>
    <p:sldId id="310" r:id="rId17"/>
    <p:sldId id="311" r:id="rId18"/>
    <p:sldId id="272" r:id="rId19"/>
    <p:sldId id="306" r:id="rId2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6722FA8A-425C-4103-920D-BBE3E52946FA}" type="datetimeFigureOut">
              <a:rPr lang="cs-CZ"/>
              <a:pPr>
                <a:defRPr/>
              </a:pPr>
              <a:t>11.10.2018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BF43082-F362-4A43-9B32-AF653A30157A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10503938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03EAD63-614D-484C-BD6B-DE78F65AA98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8539164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AEA11D1-0867-48AB-907C-D240C6D22FC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610495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D94558B-2E55-490F-96A5-72846CDDA2F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147052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BE17690-E22A-4C16-9BA8-0D810284C5B5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397323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EFAE436-960E-4DEB-9E32-CB3871AA3E6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429122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67B4CC2-854A-4DBA-B7D9-C9481BA078B7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607188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8CFFFA-200F-49CB-A408-D646A8E22F2D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292487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E1EE8D-4784-4545-9FC2-49738F887386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3321334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30D49E6-D16C-4161-9B7A-CF4CB608FF5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498806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7285C7F-3074-4026-BC40-03C7C3596A3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9461734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A20DF5-DB0D-4B88-920E-365B991139D3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656940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9517A88-5546-40A0-923D-495776F96E50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23850" y="1412875"/>
            <a:ext cx="8424863" cy="1470025"/>
          </a:xfrm>
        </p:spPr>
        <p:txBody>
          <a:bodyPr/>
          <a:lstStyle/>
          <a:p>
            <a:pPr eaLnBrk="1" hangingPunct="1"/>
            <a:r>
              <a:rPr lang="cs-CZ" altLang="cs-CZ" sz="3600" smtClean="0"/>
              <a:t>Empirický výzkum ve výtvarné výchově</a:t>
            </a:r>
            <a:r>
              <a:rPr lang="cs-CZ" altLang="cs-CZ" smtClean="0"/>
              <a:t> 1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z="4400" b="1" smtClean="0">
                <a:solidFill>
                  <a:schemeClr val="accent2"/>
                </a:solidFill>
              </a:rPr>
              <a:t>AISTHÉTA – NOÉTA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 smtClean="0"/>
              <a:t>oblast vnímání, zkušenosti (</a:t>
            </a:r>
            <a:r>
              <a:rPr lang="cs-CZ" altLang="cs-CZ" sz="2800" i="1" smtClean="0"/>
              <a:t>ta aisthéta</a:t>
            </a:r>
            <a:r>
              <a:rPr lang="cs-CZ" altLang="cs-CZ" sz="2800" smtClean="0"/>
              <a:t>)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800" smtClean="0"/>
              <a:t>oblast myšlení (</a:t>
            </a:r>
            <a:r>
              <a:rPr lang="cs-CZ" altLang="cs-CZ" sz="2800" i="1" smtClean="0"/>
              <a:t>ta noéta</a:t>
            </a:r>
            <a:r>
              <a:rPr lang="cs-CZ" altLang="cs-CZ" sz="2800" smtClean="0"/>
              <a:t>) </a:t>
            </a:r>
          </a:p>
          <a:p>
            <a:pPr eaLnBrk="1" hangingPunct="1">
              <a:lnSpc>
                <a:spcPct val="90000"/>
              </a:lnSpc>
            </a:pPr>
            <a:endParaRPr lang="cs-CZ" altLang="cs-CZ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3600" smtClean="0"/>
              <a:t>Učit umění/m?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96975"/>
            <a:ext cx="8229600" cy="5976938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cs-CZ" altLang="cs-CZ" sz="1800" smtClean="0"/>
          </a:p>
          <a:p>
            <a:pPr eaLnBrk="1" hangingPunct="1">
              <a:lnSpc>
                <a:spcPct val="80000"/>
              </a:lnSpc>
            </a:pPr>
            <a:r>
              <a:rPr lang="cs-CZ" altLang="cs-CZ" sz="2000" smtClean="0">
                <a:solidFill>
                  <a:schemeClr val="accent2"/>
                </a:solidFill>
              </a:rPr>
              <a:t>„...žádný </a:t>
            </a:r>
            <a:r>
              <a:rPr lang="en-US" altLang="cs-CZ" sz="2000" smtClean="0">
                <a:solidFill>
                  <a:schemeClr val="accent2"/>
                </a:solidFill>
              </a:rPr>
              <a:t>[</a:t>
            </a:r>
            <a:r>
              <a:rPr lang="cs-CZ" altLang="cs-CZ" sz="2000" smtClean="0">
                <a:solidFill>
                  <a:schemeClr val="accent2"/>
                </a:solidFill>
              </a:rPr>
              <a:t>umělec</a:t>
            </a:r>
            <a:r>
              <a:rPr lang="en-US" altLang="cs-CZ" sz="2000" smtClean="0">
                <a:solidFill>
                  <a:schemeClr val="accent2"/>
                </a:solidFill>
              </a:rPr>
              <a:t>]</a:t>
            </a:r>
            <a:r>
              <a:rPr lang="cs-CZ" altLang="cs-CZ" sz="2000" smtClean="0">
                <a:solidFill>
                  <a:schemeClr val="accent2"/>
                </a:solidFill>
              </a:rPr>
              <a:t> nedovede ukázat, jak jeho ideje, plné fantazie a zároveň plné myšlenek, v jeho hlavě vznikají a se shromažďují, protože to sám neví a nemůže to proto naučit nikoho jiného.“</a:t>
            </a:r>
            <a:r>
              <a:rPr lang="cs-CZ" altLang="cs-CZ" sz="2000" smtClean="0"/>
              <a:t> </a:t>
            </a:r>
          </a:p>
          <a:p>
            <a:pPr lvl="4" eaLnBrk="1" hangingPunct="1">
              <a:lnSpc>
                <a:spcPct val="80000"/>
              </a:lnSpc>
              <a:buFontTx/>
              <a:buNone/>
            </a:pPr>
            <a:r>
              <a:rPr lang="cs-CZ" altLang="cs-CZ" smtClean="0"/>
              <a:t>                           Immanuel Kant, 1790 </a:t>
            </a:r>
          </a:p>
          <a:p>
            <a:pPr lvl="4" eaLnBrk="1" hangingPunct="1">
              <a:lnSpc>
                <a:spcPct val="80000"/>
              </a:lnSpc>
              <a:buFontTx/>
              <a:buNone/>
            </a:pPr>
            <a:endParaRPr lang="cs-CZ" altLang="cs-CZ" smtClean="0"/>
          </a:p>
          <a:p>
            <a:pPr eaLnBrk="1" hangingPunct="1">
              <a:lnSpc>
                <a:spcPct val="80000"/>
              </a:lnSpc>
            </a:pPr>
            <a:endParaRPr lang="cs-CZ" altLang="cs-CZ" sz="2000" smtClean="0"/>
          </a:p>
          <a:p>
            <a:pPr eaLnBrk="1" hangingPunct="1">
              <a:lnSpc>
                <a:spcPct val="80000"/>
              </a:lnSpc>
            </a:pPr>
            <a:r>
              <a:rPr lang="cs-CZ" altLang="cs-CZ" sz="2000" i="1" smtClean="0"/>
              <a:t>techné vs. areté</a:t>
            </a:r>
            <a:r>
              <a:rPr lang="cs-CZ" altLang="cs-CZ" sz="2000" smtClean="0"/>
              <a:t>: problém pravidel tvorby – implikátní řád, transformace obsah </a:t>
            </a:r>
            <a:r>
              <a:rPr lang="cs-CZ" altLang="cs-CZ" sz="2000" smtClean="0">
                <a:sym typeface="Symbol" panose="05050102010706020507" pitchFamily="18" charset="2"/>
              </a:rPr>
              <a:t> forma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000" smtClean="0"/>
              <a:t>Platónovo (nápodoba nápodoby) vs. Aristotelovo (možnost) pojetí </a:t>
            </a:r>
            <a:r>
              <a:rPr lang="cs-CZ" altLang="cs-CZ" sz="2000" i="1" smtClean="0"/>
              <a:t>mimesis</a:t>
            </a:r>
            <a:r>
              <a:rPr lang="cs-CZ" altLang="cs-CZ" sz="2000" smtClean="0"/>
              <a:t>  </a:t>
            </a:r>
          </a:p>
          <a:p>
            <a:pPr eaLnBrk="1" hangingPunct="1">
              <a:lnSpc>
                <a:spcPct val="80000"/>
              </a:lnSpc>
            </a:pPr>
            <a:endParaRPr lang="cs-CZ" altLang="cs-CZ" sz="2000" smtClean="0"/>
          </a:p>
          <a:p>
            <a:pPr eaLnBrk="1" hangingPunct="1">
              <a:lnSpc>
                <a:spcPct val="80000"/>
              </a:lnSpc>
            </a:pPr>
            <a:endParaRPr lang="cs-CZ" altLang="cs-CZ" sz="2000" smtClean="0"/>
          </a:p>
          <a:p>
            <a:pPr eaLnBrk="1" hangingPunct="1">
              <a:lnSpc>
                <a:spcPct val="80000"/>
              </a:lnSpc>
            </a:pPr>
            <a:endParaRPr lang="cs-CZ" altLang="cs-CZ" sz="2000" smtClean="0"/>
          </a:p>
          <a:p>
            <a:pPr eaLnBrk="1" hangingPunct="1">
              <a:lnSpc>
                <a:spcPct val="80000"/>
              </a:lnSpc>
            </a:pPr>
            <a:r>
              <a:rPr lang="cs-CZ" altLang="cs-CZ" sz="1200" smtClean="0"/>
              <a:t>KANT, I. </a:t>
            </a:r>
            <a:r>
              <a:rPr lang="cs-CZ" altLang="cs-CZ" sz="1200" i="1" smtClean="0"/>
              <a:t>Kritika soudnosti</a:t>
            </a:r>
            <a:r>
              <a:rPr lang="cs-CZ" altLang="cs-CZ" sz="1200" smtClean="0"/>
              <a:t>. Praha : Odeon, 1975, s. 126.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200" smtClean="0"/>
              <a:t>VIEWEGH, J. Fantazie. In </a:t>
            </a:r>
            <a:r>
              <a:rPr lang="cs-CZ" altLang="cs-CZ" sz="1200" i="1" smtClean="0"/>
              <a:t>Rozpravy Československé akademie věd. </a:t>
            </a:r>
            <a:r>
              <a:rPr lang="cs-CZ" altLang="cs-CZ" sz="1200" smtClean="0"/>
              <a:t>1986, 96, č. 6. ISSN 0069-2298.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200" smtClean="0"/>
              <a:t>GADAMER, H.-G. </a:t>
            </a:r>
            <a:r>
              <a:rPr lang="cs-CZ" altLang="cs-CZ" sz="1200" i="1" smtClean="0"/>
              <a:t>Idea Dobra mezi Platónem a Aristotelem. </a:t>
            </a:r>
            <a:r>
              <a:rPr lang="cs-CZ" altLang="cs-CZ" sz="1200" smtClean="0"/>
              <a:t>Praha : OIKOYMENH, 1994.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200" smtClean="0"/>
              <a:t>BOHM, D. </a:t>
            </a:r>
            <a:r>
              <a:rPr lang="cs-CZ" altLang="cs-CZ" sz="1200" i="1" smtClean="0"/>
              <a:t>Rozvíjení významu</a:t>
            </a:r>
            <a:r>
              <a:rPr lang="cs-CZ" altLang="cs-CZ" sz="1200" smtClean="0"/>
              <a:t>. Praha : Unitaria, 1992.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200" smtClean="0"/>
              <a:t>SLAVÍK, J. (2005) Mezi osobitostí a normou: proměny české výtvarné výchovy na přelomu tisíciletí. In SLAVÍK, J. (ed.) </a:t>
            </a:r>
            <a:r>
              <a:rPr lang="cs-CZ" altLang="cs-CZ" sz="1200" i="1" smtClean="0"/>
              <a:t>Obory ve škole – metaanalýza empirických poznatků oborových didaktik matematiky, chemie, výtvarné výchovy, hudební výchovy a výchovy ke zdraví. </a:t>
            </a:r>
            <a:r>
              <a:rPr lang="cs-CZ" altLang="cs-CZ" sz="1200" smtClean="0"/>
              <a:t>Praha : Univerzita Karlova</a:t>
            </a:r>
            <a:r>
              <a:rPr lang="cs-CZ" altLang="cs-CZ" sz="1200" i="1" smtClean="0"/>
              <a:t> </a:t>
            </a:r>
            <a:r>
              <a:rPr lang="cs-CZ" altLang="cs-CZ" sz="1200" smtClean="0"/>
              <a:t>– Pedagogická fakulta, 2005. 159 s., s. 11 – 49.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eaLnBrk="1" hangingPunct="1"/>
            <a:r>
              <a:rPr lang="cs-CZ" altLang="cs-CZ" sz="3600" smtClean="0"/>
              <a:t>Umění prostředkem poznání a vlivu</a:t>
            </a:r>
            <a:r>
              <a:rPr lang="cs-CZ" altLang="cs-CZ" smtClean="0"/>
              <a:t>  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052513"/>
            <a:ext cx="9144000" cy="60928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altLang="cs-CZ" sz="2400" smtClean="0"/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000" smtClean="0"/>
              <a:t>„…posuzování specifických vlastností není pouhou pomůckou pro výsledné hodnocení díla, ale naopak: soudy o estetické hodnotě bývají často prostředky pro odhalení jeho specifických vlastností. … Zkrátka, pojetím estetického prožitku jako </a:t>
            </a:r>
            <a:r>
              <a:rPr lang="cs-CZ" altLang="cs-CZ" sz="2000" i="1" smtClean="0"/>
              <a:t>způsobu porozumění</a:t>
            </a:r>
            <a:r>
              <a:rPr lang="cs-CZ" altLang="cs-CZ" sz="2000" smtClean="0"/>
              <a:t> jsme otázku estetické hodnoty nejen vyřešili, ale také jí odebrali její privilegovaný status.“(Goodman 2007, s. 194)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000" smtClean="0"/>
              <a:t>Umění jako zdroj </a:t>
            </a:r>
            <a:r>
              <a:rPr lang="cs-CZ" altLang="cs-CZ" sz="2000" smtClean="0">
                <a:solidFill>
                  <a:srgbClr val="0070C0"/>
                </a:solidFill>
              </a:rPr>
              <a:t>pravdivého poznání</a:t>
            </a:r>
            <a:r>
              <a:rPr lang="cs-CZ" altLang="cs-CZ" sz="2000" smtClean="0"/>
              <a:t> zprostředkovaném </a:t>
            </a:r>
            <a:r>
              <a:rPr lang="cs-CZ" altLang="cs-CZ" sz="2000" smtClean="0">
                <a:solidFill>
                  <a:srgbClr val="0070C0"/>
                </a:solidFill>
              </a:rPr>
              <a:t>smyslovostí</a:t>
            </a:r>
            <a:r>
              <a:rPr lang="cs-CZ" altLang="cs-CZ" sz="2000" smtClean="0"/>
              <a:t> a hermeneutickým kruhem výkladů (Augustin +430, G. Hegel +1831, F. Schelling +1854, N. Goodman +1998, G. Gadamer +2002…).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000" smtClean="0"/>
              <a:t>Proměny působení estetické normy (relativní stabilizace vztahu </a:t>
            </a:r>
            <a:r>
              <a:rPr lang="cs-CZ" altLang="cs-CZ" sz="2000" i="1" smtClean="0"/>
              <a:t>obsah – forma</a:t>
            </a:r>
            <a:r>
              <a:rPr lang="cs-CZ" altLang="cs-CZ" sz="2000" smtClean="0"/>
              <a:t>) v souvislosti s </a:t>
            </a:r>
            <a:r>
              <a:rPr lang="cs-CZ" altLang="cs-CZ" sz="2000" smtClean="0">
                <a:solidFill>
                  <a:srgbClr val="0070C0"/>
                </a:solidFill>
              </a:rPr>
              <a:t>individuací</a:t>
            </a:r>
            <a:r>
              <a:rPr lang="cs-CZ" altLang="cs-CZ" sz="2000" smtClean="0"/>
              <a:t>, postmoderna, postprodukce: „situačně rozumějící subjektivita“. </a:t>
            </a:r>
          </a:p>
          <a:p>
            <a:pPr eaLnBrk="1" hangingPunct="1">
              <a:lnSpc>
                <a:spcPct val="80000"/>
              </a:lnSpc>
            </a:pPr>
            <a:endParaRPr lang="cs-CZ" altLang="cs-CZ" sz="2000" smtClean="0"/>
          </a:p>
          <a:p>
            <a:pPr eaLnBrk="1" hangingPunct="1">
              <a:lnSpc>
                <a:spcPct val="80000"/>
              </a:lnSpc>
            </a:pPr>
            <a:endParaRPr lang="cs-CZ" altLang="cs-CZ" sz="2000" smtClean="0"/>
          </a:p>
          <a:p>
            <a:pPr eaLnBrk="1" hangingPunct="1">
              <a:lnSpc>
                <a:spcPct val="80000"/>
              </a:lnSpc>
            </a:pPr>
            <a:r>
              <a:rPr lang="cs-CZ" altLang="cs-CZ" sz="2000" smtClean="0"/>
              <a:t>   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200" smtClean="0"/>
              <a:t>GRONDIN, J. </a:t>
            </a:r>
            <a:r>
              <a:rPr lang="cs-CZ" altLang="cs-CZ" sz="1200" i="1" smtClean="0"/>
              <a:t>Úvod do hermeneutiky</a:t>
            </a:r>
            <a:r>
              <a:rPr lang="cs-CZ" altLang="cs-CZ" sz="1200" smtClean="0"/>
              <a:t>. Praha : OIKOYMENH, 1997.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200" smtClean="0"/>
              <a:t>GADAMER, H.-G. </a:t>
            </a:r>
            <a:r>
              <a:rPr lang="cs-CZ" altLang="cs-CZ" sz="1200" i="1" smtClean="0"/>
              <a:t>Idea Dobra mezi Platónem a Aristotelem. </a:t>
            </a:r>
            <a:r>
              <a:rPr lang="cs-CZ" altLang="cs-CZ" sz="1200" smtClean="0"/>
              <a:t>Praha : OIKOYMENH, 1994.  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200" smtClean="0"/>
              <a:t>GOODMAN, N. </a:t>
            </a:r>
            <a:r>
              <a:rPr lang="cs-CZ" altLang="cs-CZ" sz="1200" i="1" smtClean="0"/>
              <a:t>Jazyky umění. N8stin teorie symbolů. </a:t>
            </a:r>
            <a:r>
              <a:rPr lang="cs-CZ" altLang="cs-CZ" sz="1200" smtClean="0"/>
              <a:t>Praha : Academia, 2007.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200" smtClean="0"/>
              <a:t>BOURRIAUD, N. </a:t>
            </a:r>
            <a:r>
              <a:rPr lang="cs-CZ" altLang="cs-CZ" sz="1200" i="1" smtClean="0"/>
              <a:t>Postprodukce</a:t>
            </a:r>
            <a:r>
              <a:rPr lang="cs-CZ" altLang="cs-CZ" sz="1200" smtClean="0"/>
              <a:t>. Praha : Tranzit, 2004.  </a:t>
            </a:r>
          </a:p>
          <a:p>
            <a:pPr eaLnBrk="1" hangingPunct="1">
              <a:lnSpc>
                <a:spcPct val="80000"/>
              </a:lnSpc>
            </a:pPr>
            <a:endParaRPr lang="cs-CZ" altLang="cs-CZ" sz="1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cs-CZ" smtClean="0"/>
              <a:t>Avatar</a:t>
            </a:r>
          </a:p>
        </p:txBody>
      </p:sp>
      <p:sp>
        <p:nvSpPr>
          <p:cNvPr id="5123" name="Zástupný symbol pro obsah 2"/>
          <p:cNvSpPr>
            <a:spLocks noGrp="1"/>
          </p:cNvSpPr>
          <p:nvPr>
            <p:ph idx="1"/>
          </p:nvPr>
        </p:nvSpPr>
        <p:spPr>
          <a:xfrm>
            <a:off x="457200" y="4868863"/>
            <a:ext cx="8229600" cy="1257300"/>
          </a:xfrm>
        </p:spPr>
        <p:txBody>
          <a:bodyPr/>
          <a:lstStyle/>
          <a:p>
            <a:r>
              <a:rPr lang="cs-CZ" altLang="cs-CZ" i="1" smtClean="0">
                <a:solidFill>
                  <a:schemeClr val="bg1"/>
                </a:solidFill>
              </a:rPr>
              <a:t>… slýchám: „chtěl bych se tam vrátit zpátky", „chtěla bych být znovu tam a zůstat tam ještě dlouho". Všimněte si - ne, „chci to vidět znovu", ale „být tam"! Právě tohle je na Avatarovi nejpříznačnější a tím je zcela výjimečný.“</a:t>
            </a:r>
          </a:p>
          <a:p>
            <a:endParaRPr lang="cs-CZ" altLang="cs-CZ" sz="2400" smtClean="0">
              <a:solidFill>
                <a:schemeClr val="bg1"/>
              </a:solidFill>
            </a:endParaRPr>
          </a:p>
          <a:p>
            <a:r>
              <a:rPr lang="cs-CZ" altLang="cs-CZ" sz="2400" smtClean="0">
                <a:solidFill>
                  <a:schemeClr val="bg1"/>
                </a:solidFill>
              </a:rPr>
              <a:t>FILA, K. Recenze filmu Avatar</a:t>
            </a:r>
          </a:p>
          <a:p>
            <a:endParaRPr lang="cs-CZ" altLang="cs-CZ" smtClean="0"/>
          </a:p>
        </p:txBody>
      </p:sp>
      <p:sp>
        <p:nvSpPr>
          <p:cNvPr id="5124" name="Obdélník 3"/>
          <p:cNvSpPr>
            <a:spLocks noChangeArrowheads="1"/>
          </p:cNvSpPr>
          <p:nvPr/>
        </p:nvSpPr>
        <p:spPr bwMode="auto">
          <a:xfrm>
            <a:off x="1116013" y="1196975"/>
            <a:ext cx="7848600" cy="483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i="1">
                <a:solidFill>
                  <a:schemeClr val="bg1"/>
                </a:solidFill>
              </a:rPr>
              <a:t>… slýchám: „chtěl bych se tam vrátit z… </a:t>
            </a:r>
            <a:r>
              <a:rPr lang="cs-CZ" altLang="cs-CZ" i="1"/>
              <a:t>…slýchám: „chtěl bych se tam vrátit zpátky", „chtěla bych být znovu tam a zůstat tam ještě dlouho". Všimněte si - ne, „chci to vidět znovu", ale „být tam"! Právě tohle je na Avatarovi nejpříznačnější a tím je zcela výjimečný.“</a:t>
            </a:r>
          </a:p>
          <a:p>
            <a:pPr eaLnBrk="1" hangingPunct="1"/>
            <a:endParaRPr lang="cs-CZ" altLang="cs-CZ" sz="1400"/>
          </a:p>
          <a:p>
            <a:pPr eaLnBrk="1" hangingPunct="1"/>
            <a:r>
              <a:rPr lang="cs-CZ" altLang="cs-CZ" sz="1400"/>
              <a:t>FILA, K. Recenze filmu Avatar</a:t>
            </a:r>
          </a:p>
          <a:p>
            <a:pPr eaLnBrk="1" hangingPunct="1"/>
            <a:endParaRPr lang="cs-CZ" altLang="cs-CZ" sz="1400"/>
          </a:p>
          <a:p>
            <a:pPr eaLnBrk="1" hangingPunct="1"/>
            <a:endParaRPr lang="cs-CZ" altLang="cs-CZ" sz="1400"/>
          </a:p>
          <a:p>
            <a:pPr eaLnBrk="1" hangingPunct="1"/>
            <a:r>
              <a:rPr lang="cs-CZ" altLang="cs-CZ" sz="2000">
                <a:solidFill>
                  <a:srgbClr val="00B0F0"/>
                </a:solidFill>
              </a:rPr>
              <a:t>Co je tu k učení → co je </a:t>
            </a:r>
            <a:r>
              <a:rPr lang="cs-CZ" altLang="cs-CZ" sz="2000" b="1">
                <a:solidFill>
                  <a:srgbClr val="00B0F0"/>
                </a:solidFill>
              </a:rPr>
              <a:t>obsahem</a:t>
            </a:r>
            <a:r>
              <a:rPr lang="cs-CZ" altLang="cs-CZ" sz="2000">
                <a:solidFill>
                  <a:srgbClr val="00B0F0"/>
                </a:solidFill>
              </a:rPr>
              <a:t>? </a:t>
            </a:r>
          </a:p>
          <a:p>
            <a:pPr eaLnBrk="1" hangingPunct="1"/>
            <a:endParaRPr lang="cs-CZ" altLang="cs-CZ" sz="2000">
              <a:solidFill>
                <a:srgbClr val="00B0F0"/>
              </a:solidFill>
            </a:endParaRP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cs-CZ" altLang="cs-CZ" sz="2000" b="1" i="1">
                <a:solidFill>
                  <a:srgbClr val="00B0F0"/>
                </a:solidFill>
              </a:rPr>
              <a:t>zážitek diváka </a:t>
            </a:r>
            <a:r>
              <a:rPr lang="cs-CZ" altLang="cs-CZ" sz="2000">
                <a:solidFill>
                  <a:srgbClr val="00B0F0"/>
                </a:solidFill>
              </a:rPr>
              <a:t>(apercepce, recepce)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cs-CZ" altLang="cs-CZ" sz="2000" b="1" i="1">
                <a:solidFill>
                  <a:srgbClr val="00B0F0"/>
                </a:solidFill>
              </a:rPr>
              <a:t>významy filmového narativu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cs-CZ" altLang="cs-CZ" sz="2000" b="1" i="1">
                <a:solidFill>
                  <a:srgbClr val="00B0F0"/>
                </a:solidFill>
              </a:rPr>
              <a:t>konstrukce filmového obrazu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cs-CZ" altLang="cs-CZ" sz="2000" b="1" i="1">
                <a:solidFill>
                  <a:srgbClr val="00B0F0"/>
                </a:solidFill>
              </a:rPr>
              <a:t>scéničnost </a:t>
            </a:r>
            <a:r>
              <a:rPr lang="cs-CZ" altLang="cs-CZ" sz="2000">
                <a:solidFill>
                  <a:srgbClr val="00B0F0"/>
                </a:solidFill>
              </a:rPr>
              <a:t>– způsob předvádění /se/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cs-CZ" altLang="cs-CZ" sz="2000" b="1" i="1">
                <a:solidFill>
                  <a:srgbClr val="00B0F0"/>
                </a:solidFill>
              </a:rPr>
              <a:t>kontexty interpretace</a:t>
            </a:r>
            <a:r>
              <a:rPr lang="cs-CZ" altLang="cs-CZ" sz="2000">
                <a:solidFill>
                  <a:srgbClr val="00B0F0"/>
                </a:solidFill>
              </a:rPr>
              <a:t>: kulturní, sociální, politické, technické, ekonomické…   </a:t>
            </a:r>
          </a:p>
          <a:p>
            <a:pPr eaLnBrk="1" hangingPunct="1"/>
            <a:endParaRPr lang="cs-CZ" altLang="cs-CZ" sz="2000">
              <a:solidFill>
                <a:srgbClr val="00B0F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Setkání s obsahem 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852988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altLang="cs-CZ" sz="2400" smtClean="0"/>
              <a:t>Roman Ingarden – výchozí postulát estetiky:</a:t>
            </a:r>
            <a:r>
              <a:rPr lang="cs-CZ" altLang="cs-CZ" sz="2400" b="1" smtClean="0"/>
              <a:t> „…základním faktem, jehož vysvětlením má [estetika] svá bádání začínat, je </a:t>
            </a:r>
            <a:r>
              <a:rPr lang="cs-CZ" altLang="cs-CZ" sz="2400" b="1" smtClean="0">
                <a:solidFill>
                  <a:srgbClr val="0070C0"/>
                </a:solidFill>
              </a:rPr>
              <a:t>setkání člověka s vnějším předmětem</a:t>
            </a:r>
            <a:r>
              <a:rPr lang="cs-CZ" altLang="cs-CZ" sz="2400" b="1" smtClean="0"/>
              <a:t>, který se od něho liší a je na něm prozatím nezávislý“</a:t>
            </a:r>
            <a:r>
              <a:rPr lang="cs-CZ" altLang="cs-CZ" sz="2400" smtClean="0"/>
              <a:t> (2003, s. 235)</a:t>
            </a:r>
          </a:p>
          <a:p>
            <a:pPr eaLnBrk="1" hangingPunct="1">
              <a:lnSpc>
                <a:spcPct val="80000"/>
              </a:lnSpc>
            </a:pPr>
            <a:endParaRPr lang="cs-CZ" altLang="cs-CZ" sz="2400" smtClean="0"/>
          </a:p>
          <a:p>
            <a:pPr eaLnBrk="1" hangingPunct="1">
              <a:lnSpc>
                <a:spcPct val="80000"/>
              </a:lnSpc>
            </a:pPr>
            <a:r>
              <a:rPr lang="cs-CZ" altLang="cs-CZ" sz="2400" smtClean="0"/>
              <a:t>Ernst Cassirer:  </a:t>
            </a:r>
            <a:r>
              <a:rPr lang="cs-CZ" altLang="cs-CZ" sz="2400" b="1" smtClean="0"/>
              <a:t>„První  problém, s nímž se při analýze jazyka, umění nebo mýtu setkáváme, tkví v otázce, jak lze vůbec učinit </a:t>
            </a:r>
            <a:r>
              <a:rPr lang="cs-CZ" altLang="cs-CZ" sz="2400" b="1" smtClean="0">
                <a:solidFill>
                  <a:srgbClr val="0070C0"/>
                </a:solidFill>
              </a:rPr>
              <a:t>jednotlivý smyslový obsah </a:t>
            </a:r>
            <a:r>
              <a:rPr lang="cs-CZ" altLang="cs-CZ" sz="2400" b="1" smtClean="0"/>
              <a:t>nositelem </a:t>
            </a:r>
            <a:r>
              <a:rPr lang="cs-CZ" altLang="cs-CZ" sz="2400" b="1" smtClean="0">
                <a:solidFill>
                  <a:srgbClr val="0070C0"/>
                </a:solidFill>
              </a:rPr>
              <a:t>obecně duchovního ‘významu‘</a:t>
            </a:r>
            <a:r>
              <a:rPr lang="cs-CZ" altLang="cs-CZ" sz="2400" b="1" smtClean="0"/>
              <a:t>.“ (s. 37)</a:t>
            </a:r>
          </a:p>
          <a:p>
            <a:pPr eaLnBrk="1" hangingPunct="1">
              <a:lnSpc>
                <a:spcPct val="80000"/>
              </a:lnSpc>
            </a:pPr>
            <a:endParaRPr lang="cs-CZ" altLang="cs-CZ" sz="2400" b="1" smtClean="0"/>
          </a:p>
          <a:p>
            <a:pPr eaLnBrk="1" hangingPunct="1">
              <a:lnSpc>
                <a:spcPct val="80000"/>
              </a:lnSpc>
            </a:pPr>
            <a:r>
              <a:rPr lang="cs-CZ" altLang="cs-CZ" sz="1400" smtClean="0"/>
              <a:t>INGARDEN, R. Fenomenologická estetika. In </a:t>
            </a:r>
            <a:r>
              <a:rPr lang="cs-CZ" altLang="cs-CZ" sz="1400" i="1" smtClean="0"/>
              <a:t>Umění, krása, šeredno</a:t>
            </a:r>
            <a:r>
              <a:rPr lang="cs-CZ" altLang="cs-CZ" sz="1400" smtClean="0"/>
              <a:t>. Zuska, V. (ed.). Praha : Karolinum, 2003, s. 225 – 246. ISBN 80-246-0540-6.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400" smtClean="0"/>
              <a:t>CASSIRER, E. (1996)</a:t>
            </a:r>
            <a:r>
              <a:rPr lang="cs-CZ" altLang="cs-CZ" sz="1400" i="1" smtClean="0"/>
              <a:t> Filosofie symbolických forem. I. Jazyk. </a:t>
            </a:r>
            <a:r>
              <a:rPr lang="cs-CZ" altLang="cs-CZ" sz="1400" smtClean="0"/>
              <a:t>Praha : OIKOYMENH, 1996. ISBN 80-86005-10-0</a:t>
            </a:r>
          </a:p>
          <a:p>
            <a:pPr eaLnBrk="1" hangingPunct="1">
              <a:lnSpc>
                <a:spcPct val="80000"/>
              </a:lnSpc>
            </a:pPr>
            <a:endParaRPr lang="cs-CZ" altLang="cs-CZ" sz="1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pPr eaLnBrk="1" hangingPunct="1"/>
            <a:r>
              <a:rPr lang="cs-CZ" altLang="cs-CZ" smtClean="0"/>
              <a:t>Obsah – intence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12875"/>
            <a:ext cx="8496300" cy="583247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altLang="cs-CZ" sz="2800" smtClean="0">
                <a:solidFill>
                  <a:schemeClr val="accent2"/>
                </a:solidFill>
              </a:rPr>
              <a:t>Obsah = všechno, co si člověk může v určité podobě a do určité míry vědomě nebo nevědomky (a) </a:t>
            </a:r>
            <a:r>
              <a:rPr lang="cs-CZ" altLang="cs-CZ" sz="2800" i="1" smtClean="0">
                <a:solidFill>
                  <a:schemeClr val="accent2"/>
                </a:solidFill>
              </a:rPr>
              <a:t>pamatovat</a:t>
            </a:r>
            <a:r>
              <a:rPr lang="cs-CZ" altLang="cs-CZ" sz="2800" smtClean="0">
                <a:solidFill>
                  <a:schemeClr val="accent2"/>
                </a:solidFill>
              </a:rPr>
              <a:t> a za příhodných okolností </a:t>
            </a:r>
            <a:r>
              <a:rPr lang="cs-CZ" altLang="cs-CZ" sz="2800" i="1" smtClean="0">
                <a:solidFill>
                  <a:schemeClr val="accent2"/>
                </a:solidFill>
              </a:rPr>
              <a:t>vybavovat</a:t>
            </a:r>
            <a:r>
              <a:rPr lang="cs-CZ" altLang="cs-CZ" sz="2800" smtClean="0">
                <a:solidFill>
                  <a:schemeClr val="accent2"/>
                </a:solidFill>
              </a:rPr>
              <a:t>.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800" smtClean="0">
                <a:cs typeface="Arial" panose="020B0604020202020204" pitchFamily="34" charset="0"/>
              </a:rPr>
              <a:t>→ </a:t>
            </a:r>
            <a:r>
              <a:rPr lang="cs-CZ" altLang="cs-CZ" sz="2800" smtClean="0"/>
              <a:t>(b) různými způsoby </a:t>
            </a:r>
            <a:r>
              <a:rPr lang="cs-CZ" altLang="cs-CZ" sz="2800" i="1" smtClean="0"/>
              <a:t>vnímat, představovat </a:t>
            </a:r>
            <a:r>
              <a:rPr lang="cs-CZ" altLang="cs-CZ" sz="2800" smtClean="0"/>
              <a:t> a </a:t>
            </a:r>
            <a:r>
              <a:rPr lang="cs-CZ" altLang="cs-CZ" sz="2800" i="1" smtClean="0"/>
              <a:t>vyjadřovat</a:t>
            </a:r>
            <a:r>
              <a:rPr lang="cs-CZ" altLang="cs-CZ" sz="2800" smtClean="0"/>
              <a:t>,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800" smtClean="0">
                <a:cs typeface="Arial" panose="020B0604020202020204" pitchFamily="34" charset="0"/>
              </a:rPr>
              <a:t>→ </a:t>
            </a:r>
            <a:r>
              <a:rPr lang="cs-CZ" altLang="cs-CZ" sz="2800" smtClean="0"/>
              <a:t>(c) </a:t>
            </a:r>
            <a:r>
              <a:rPr lang="cs-CZ" altLang="cs-CZ" sz="2800" i="1" smtClean="0"/>
              <a:t>rozumět </a:t>
            </a:r>
            <a:r>
              <a:rPr lang="cs-CZ" altLang="cs-CZ" sz="2800" smtClean="0"/>
              <a:t>a</a:t>
            </a:r>
            <a:r>
              <a:rPr lang="cs-CZ" altLang="cs-CZ" sz="2800" i="1" smtClean="0"/>
              <a:t> dorozumět </a:t>
            </a:r>
            <a:r>
              <a:rPr lang="cs-CZ" altLang="cs-CZ" sz="2800" smtClean="0"/>
              <a:t>s druhými,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800" smtClean="0">
                <a:cs typeface="Arial" panose="020B0604020202020204" pitchFamily="34" charset="0"/>
              </a:rPr>
              <a:t>→ </a:t>
            </a:r>
            <a:r>
              <a:rPr lang="cs-CZ" altLang="cs-CZ" sz="2800" smtClean="0"/>
              <a:t>(d) ideálně v mysli nebo fyzicky ve skutečnosti </a:t>
            </a:r>
            <a:r>
              <a:rPr lang="cs-CZ" altLang="cs-CZ" sz="2800" i="1" smtClean="0"/>
              <a:t>používat, tvořit </a:t>
            </a:r>
            <a:r>
              <a:rPr lang="cs-CZ" altLang="cs-CZ" sz="2800" smtClean="0"/>
              <a:t>či</a:t>
            </a:r>
            <a:r>
              <a:rPr lang="cs-CZ" altLang="cs-CZ" sz="2800" i="1" smtClean="0"/>
              <a:t> přetvářet (zabývat se tím), </a:t>
            </a:r>
            <a:r>
              <a:rPr lang="cs-CZ" altLang="cs-CZ" sz="2800" smtClean="0"/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800" smtClean="0">
                <a:cs typeface="Arial" panose="020B0604020202020204" pitchFamily="34" charset="0"/>
              </a:rPr>
              <a:t>→ </a:t>
            </a:r>
            <a:r>
              <a:rPr lang="cs-CZ" altLang="cs-CZ" sz="2800" smtClean="0"/>
              <a:t>(e) hlasitě </a:t>
            </a:r>
            <a:r>
              <a:rPr lang="cs-CZ" altLang="cs-CZ" sz="2800" i="1" smtClean="0"/>
              <a:t>uvažovat </a:t>
            </a:r>
            <a:r>
              <a:rPr lang="cs-CZ" altLang="cs-CZ" sz="2800" smtClean="0"/>
              <a:t>nebo v duchu</a:t>
            </a:r>
            <a:r>
              <a:rPr lang="cs-CZ" altLang="cs-CZ" sz="2800" i="1" smtClean="0"/>
              <a:t> přemýšlet, </a:t>
            </a:r>
            <a:endParaRPr lang="cs-CZ" altLang="cs-CZ" sz="2800" smtClean="0"/>
          </a:p>
          <a:p>
            <a:pPr eaLnBrk="1" hangingPunct="1">
              <a:lnSpc>
                <a:spcPct val="80000"/>
              </a:lnSpc>
            </a:pPr>
            <a:r>
              <a:rPr lang="cs-CZ" altLang="cs-CZ" sz="2800" smtClean="0">
                <a:cs typeface="Arial" panose="020B0604020202020204" pitchFamily="34" charset="0"/>
              </a:rPr>
              <a:t>→ </a:t>
            </a:r>
            <a:r>
              <a:rPr lang="cs-CZ" altLang="cs-CZ" sz="2800" smtClean="0"/>
              <a:t>(f) být </a:t>
            </a:r>
            <a:r>
              <a:rPr lang="cs-CZ" altLang="cs-CZ" sz="2800" i="1" smtClean="0"/>
              <a:t>ovlivněn</a:t>
            </a:r>
            <a:r>
              <a:rPr lang="cs-CZ" altLang="cs-CZ" sz="2800" smtClean="0"/>
              <a:t> ve svém prožívání, myšlení, jednání, hodnocení nebo ve svých postojích. </a:t>
            </a:r>
          </a:p>
          <a:p>
            <a:pPr eaLnBrk="1" hangingPunct="1">
              <a:lnSpc>
                <a:spcPct val="80000"/>
              </a:lnSpc>
            </a:pPr>
            <a:endParaRPr lang="cs-CZ" altLang="cs-CZ" sz="2800" smtClean="0"/>
          </a:p>
          <a:p>
            <a:pPr eaLnBrk="1" hangingPunct="1">
              <a:lnSpc>
                <a:spcPct val="80000"/>
              </a:lnSpc>
            </a:pPr>
            <a:r>
              <a:rPr lang="cs-CZ" altLang="cs-CZ" sz="1600" smtClean="0"/>
              <a:t>SLAVÍK, J. </a:t>
            </a:r>
            <a:r>
              <a:rPr lang="cs-CZ" altLang="cs-CZ" sz="1600" i="1" smtClean="0"/>
              <a:t>Od výrazu k dialogu ve výchově - Artefiletika.</a:t>
            </a:r>
            <a:r>
              <a:rPr lang="cs-CZ" altLang="cs-CZ" sz="1600" smtClean="0"/>
              <a:t> Praha : Univerzita Karlova – Karolinum, 1997. ISBN 80-7184-437-3. s. 104 (upraveno)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Obsah – východisko  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altLang="cs-CZ" sz="2800" smtClean="0"/>
              <a:t>Základní současný požadavek: výuka má být pro žáka </a:t>
            </a:r>
            <a:r>
              <a:rPr lang="cs-CZ" altLang="cs-CZ" sz="2800" i="1" smtClean="0">
                <a:solidFill>
                  <a:schemeClr val="accent2"/>
                </a:solidFill>
              </a:rPr>
              <a:t>přínosná</a:t>
            </a:r>
            <a:r>
              <a:rPr lang="cs-CZ" altLang="cs-CZ" sz="2800" smtClean="0"/>
              <a:t> (přidaná hodnota), má směřovat k </a:t>
            </a:r>
            <a:r>
              <a:rPr lang="cs-CZ" altLang="cs-CZ" sz="2800" i="1" smtClean="0">
                <a:solidFill>
                  <a:schemeClr val="accent2"/>
                </a:solidFill>
              </a:rPr>
              <a:t>poznání</a:t>
            </a:r>
            <a:r>
              <a:rPr lang="cs-CZ" altLang="cs-CZ" sz="2800" smtClean="0"/>
              <a:t>.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800" smtClean="0"/>
              <a:t>Poznání musí mít </a:t>
            </a:r>
            <a:r>
              <a:rPr lang="cs-CZ" altLang="cs-CZ" sz="2800" smtClean="0">
                <a:solidFill>
                  <a:srgbClr val="0070C0"/>
                </a:solidFill>
              </a:rPr>
              <a:t>obsah</a:t>
            </a:r>
            <a:r>
              <a:rPr lang="cs-CZ" altLang="cs-CZ" sz="2800" smtClean="0"/>
              <a:t>, tzn. i to, co je výukou „přidáno“, má žák k dispozici v podobě „něčeho“ – </a:t>
            </a:r>
            <a:r>
              <a:rPr lang="cs-CZ" altLang="cs-CZ" sz="2800" i="1" smtClean="0"/>
              <a:t>obsahu</a:t>
            </a:r>
            <a:r>
              <a:rPr lang="cs-CZ" altLang="cs-CZ" sz="2800" smtClean="0"/>
              <a:t>.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800" smtClean="0"/>
              <a:t>Obsah výuky je </a:t>
            </a:r>
            <a:r>
              <a:rPr lang="cs-CZ" altLang="cs-CZ" sz="2800" smtClean="0">
                <a:solidFill>
                  <a:schemeClr val="accent2"/>
                </a:solidFill>
              </a:rPr>
              <a:t>oborově situován</a:t>
            </a:r>
            <a:r>
              <a:rPr lang="cs-CZ" altLang="cs-CZ" sz="2800" smtClean="0"/>
              <a:t> (</a:t>
            </a:r>
            <a:r>
              <a:rPr lang="cs-CZ" altLang="cs-CZ" sz="2800" i="1" smtClean="0"/>
              <a:t>domain oriented</a:t>
            </a:r>
            <a:r>
              <a:rPr lang="cs-CZ" altLang="cs-CZ" sz="2800" smtClean="0"/>
              <a:t>) a je </a:t>
            </a:r>
            <a:r>
              <a:rPr lang="cs-CZ" altLang="cs-CZ" sz="2800" smtClean="0">
                <a:solidFill>
                  <a:schemeClr val="accent2"/>
                </a:solidFill>
              </a:rPr>
              <a:t>zakotven kulturou</a:t>
            </a:r>
            <a:r>
              <a:rPr lang="cs-CZ" altLang="cs-CZ" sz="2800" smtClean="0"/>
              <a:t> 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800" smtClean="0"/>
              <a:t>W. Klafki: pojem </a:t>
            </a:r>
            <a:r>
              <a:rPr lang="cs-CZ" altLang="cs-CZ" sz="2800" i="1" smtClean="0"/>
              <a:t>didaktiky </a:t>
            </a:r>
            <a:r>
              <a:rPr lang="cs-CZ" altLang="cs-CZ" sz="2800" smtClean="0"/>
              <a:t>vyjadřuje </a:t>
            </a:r>
            <a:r>
              <a:rPr lang="cs-CZ" altLang="cs-CZ" sz="2800" i="1" smtClean="0"/>
              <a:t>„myšlenkové snahy zaměřené k obsahovosti“</a:t>
            </a:r>
            <a:r>
              <a:rPr lang="cs-CZ" altLang="cs-CZ" sz="2800" smtClean="0"/>
              <a:t>. </a:t>
            </a:r>
          </a:p>
          <a:p>
            <a:pPr eaLnBrk="1" hangingPunct="1">
              <a:lnSpc>
                <a:spcPct val="80000"/>
              </a:lnSpc>
            </a:pPr>
            <a:endParaRPr lang="cs-CZ" altLang="cs-CZ" sz="2800" smtClean="0"/>
          </a:p>
          <a:p>
            <a:pPr eaLnBrk="1" hangingPunct="1">
              <a:lnSpc>
                <a:spcPct val="80000"/>
              </a:lnSpc>
            </a:pPr>
            <a:r>
              <a:rPr lang="cs-CZ" altLang="cs-CZ" sz="1400" smtClean="0"/>
              <a:t>SHULMAN, L. S. Knowledge and teaching. Foundations of the new Reform. </a:t>
            </a:r>
            <a:r>
              <a:rPr lang="cs-CZ" altLang="cs-CZ" sz="1400" i="1" smtClean="0"/>
              <a:t>Harvard Educational Rewiew</a:t>
            </a:r>
            <a:r>
              <a:rPr lang="cs-CZ" altLang="cs-CZ" sz="1400" smtClean="0"/>
              <a:t>, 1987, 57, č. 1, s. 1 – 22. ISSN 0017-8055.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400" smtClean="0"/>
              <a:t>JANÍK, T. Význam Shulmanovy teorie pedagogických znalostí pro oborové didaktiky a vzdělávání učitelů. </a:t>
            </a:r>
            <a:r>
              <a:rPr lang="cs-CZ" altLang="cs-CZ" sz="1400" i="1" smtClean="0"/>
              <a:t>Pedagogika</a:t>
            </a:r>
            <a:r>
              <a:rPr lang="cs-CZ" altLang="cs-CZ" sz="1400" smtClean="0"/>
              <a:t>, 2004, 54, č. 3, s. 243 – 250. ISSN 0031-3815.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>
          <a:xfrm>
            <a:off x="428625" y="0"/>
            <a:ext cx="8229600" cy="1143000"/>
          </a:xfrm>
        </p:spPr>
        <p:txBody>
          <a:bodyPr/>
          <a:lstStyle/>
          <a:p>
            <a:pPr eaLnBrk="1" hangingPunct="1"/>
            <a:r>
              <a:rPr lang="cs-CZ" altLang="cs-CZ" smtClean="0"/>
              <a:t>Obsah – význam 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>
          <a:xfrm>
            <a:off x="500063" y="1285875"/>
            <a:ext cx="8229600" cy="4525963"/>
          </a:xfrm>
        </p:spPr>
        <p:txBody>
          <a:bodyPr/>
          <a:lstStyle/>
          <a:p>
            <a:pPr eaLnBrk="1" hangingPunct="1"/>
            <a:r>
              <a:rPr lang="cs-CZ" altLang="cs-CZ" smtClean="0"/>
              <a:t>Obsah je </a:t>
            </a:r>
            <a:r>
              <a:rPr lang="cs-CZ" altLang="cs-CZ" smtClean="0">
                <a:solidFill>
                  <a:srgbClr val="0070C0"/>
                </a:solidFill>
              </a:rPr>
              <a:t>funkcí paměti</a:t>
            </a:r>
            <a:r>
              <a:rPr lang="cs-CZ" altLang="cs-CZ" smtClean="0"/>
              <a:t> – subjektivní obsah (jednotka obsahu = </a:t>
            </a:r>
            <a:r>
              <a:rPr lang="cs-CZ" altLang="cs-CZ" i="1" smtClean="0"/>
              <a:t>prekoncept</a:t>
            </a:r>
            <a:r>
              <a:rPr lang="cs-CZ" altLang="cs-CZ" smtClean="0"/>
              <a:t>). </a:t>
            </a:r>
          </a:p>
          <a:p>
            <a:pPr eaLnBrk="1" hangingPunct="1"/>
            <a:r>
              <a:rPr lang="cs-CZ" altLang="cs-CZ" smtClean="0"/>
              <a:t>Obsah je </a:t>
            </a:r>
            <a:r>
              <a:rPr lang="cs-CZ" altLang="cs-CZ" smtClean="0">
                <a:solidFill>
                  <a:srgbClr val="0070C0"/>
                </a:solidFill>
              </a:rPr>
              <a:t>potence jevu </a:t>
            </a:r>
            <a:r>
              <a:rPr lang="cs-CZ" altLang="cs-CZ" smtClean="0"/>
              <a:t>– objektivní základ obsažnosti (jednotka obsahu = </a:t>
            </a:r>
            <a:r>
              <a:rPr lang="cs-CZ" altLang="cs-CZ" i="1" smtClean="0"/>
              <a:t>koncept</a:t>
            </a:r>
            <a:r>
              <a:rPr lang="cs-CZ" altLang="cs-CZ" smtClean="0"/>
              <a:t>). </a:t>
            </a:r>
          </a:p>
          <a:p>
            <a:pPr eaLnBrk="1" hangingPunct="1"/>
            <a:r>
              <a:rPr lang="cs-CZ" altLang="cs-CZ" smtClean="0"/>
              <a:t>Obsah interpretovaný z jevu (výrazu) →</a:t>
            </a:r>
            <a:r>
              <a:rPr lang="cs-CZ" altLang="cs-CZ" smtClean="0">
                <a:solidFill>
                  <a:srgbClr val="0070C0"/>
                </a:solidFill>
              </a:rPr>
              <a:t> význam. </a:t>
            </a:r>
            <a:r>
              <a:rPr lang="cs-CZ" altLang="cs-CZ" smtClean="0"/>
              <a:t> </a:t>
            </a:r>
          </a:p>
          <a:p>
            <a:pPr eaLnBrk="1" hangingPunct="1"/>
            <a:r>
              <a:rPr lang="cs-CZ" altLang="cs-CZ" i="1" smtClean="0"/>
              <a:t>„Význam výrazu spočívá v určení okolností, kdy mají dva výrazy stejný význam.“ </a:t>
            </a:r>
            <a:r>
              <a:rPr lang="cs-CZ" altLang="cs-CZ" smtClean="0"/>
              <a:t>W. O. Quine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0"/>
          <p:cNvSpPr>
            <a:spLocks noChangeArrowheads="1"/>
          </p:cNvSpPr>
          <p:nvPr/>
        </p:nvSpPr>
        <p:spPr bwMode="auto">
          <a:xfrm>
            <a:off x="1763713" y="1700213"/>
            <a:ext cx="4392612" cy="3313112"/>
          </a:xfrm>
          <a:prstGeom prst="rect">
            <a:avLst/>
          </a:prstGeom>
          <a:solidFill>
            <a:schemeClr val="accent1">
              <a:alpha val="36078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/>
          <a:lstStyle/>
          <a:p>
            <a:pPr eaLnBrk="1" hangingPunct="1">
              <a:lnSpc>
                <a:spcPct val="70000"/>
              </a:lnSpc>
            </a:pPr>
            <a:r>
              <a:rPr lang="cs-CZ" altLang="cs-CZ" sz="2800" smtClean="0"/>
              <a:t>Setkání lidí a obsahu – pedagogický čtyřúhelník</a:t>
            </a:r>
            <a:br>
              <a:rPr lang="cs-CZ" altLang="cs-CZ" sz="2800" smtClean="0"/>
            </a:br>
            <a:r>
              <a:rPr lang="cs-CZ" altLang="cs-CZ" sz="2800" i="1" smtClean="0"/>
              <a:t>edukační realita</a:t>
            </a:r>
            <a:r>
              <a:rPr lang="cs-CZ" altLang="cs-CZ" smtClean="0"/>
              <a:t> </a:t>
            </a:r>
          </a:p>
        </p:txBody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5013325"/>
            <a:ext cx="8229600" cy="1584325"/>
          </a:xfrm>
          <a:noFill/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cs-CZ" altLang="cs-CZ" sz="1600" smtClean="0"/>
          </a:p>
          <a:p>
            <a:pPr eaLnBrk="1" hangingPunct="1">
              <a:lnSpc>
                <a:spcPct val="80000"/>
              </a:lnSpc>
            </a:pPr>
            <a:endParaRPr lang="cs-CZ" altLang="cs-CZ" sz="1600" smtClean="0"/>
          </a:p>
          <a:p>
            <a:pPr eaLnBrk="1" hangingPunct="1">
              <a:lnSpc>
                <a:spcPct val="80000"/>
              </a:lnSpc>
            </a:pPr>
            <a:endParaRPr lang="cs-CZ" altLang="cs-CZ" sz="1600" smtClean="0"/>
          </a:p>
          <a:p>
            <a:pPr eaLnBrk="1" hangingPunct="1">
              <a:lnSpc>
                <a:spcPct val="80000"/>
              </a:lnSpc>
            </a:pPr>
            <a:r>
              <a:rPr lang="cs-CZ" altLang="cs-CZ" sz="1200" smtClean="0"/>
              <a:t>SLAVÍK, J. </a:t>
            </a:r>
            <a:r>
              <a:rPr lang="cs-CZ" altLang="cs-CZ" sz="1200" i="1" smtClean="0"/>
              <a:t>Didaktika výtvarné výchovy III. </a:t>
            </a:r>
            <a:r>
              <a:rPr lang="cs-CZ" altLang="cs-CZ" sz="1200" smtClean="0"/>
              <a:t>Praha : SPN, 1990. ISBN 80-7066-268-9. s. 98 – 101.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200" smtClean="0"/>
              <a:t>SLAVÍK, J.; WAWROSZ, P. </a:t>
            </a:r>
            <a:r>
              <a:rPr lang="cs-CZ" altLang="cs-CZ" sz="1200" i="1" smtClean="0"/>
              <a:t>Umění zážitku, zážitek umění (teorie a praxe artefiletiky).</a:t>
            </a:r>
            <a:r>
              <a:rPr lang="cs-CZ" altLang="cs-CZ" sz="1200" smtClean="0"/>
              <a:t> II. díl. Praha : Univerzita Karlova – Pedagogická fakulta 2004. 303 s. ISBN: 80-7290-130-3. s. 205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200" smtClean="0"/>
              <a:t>FULKOVÁ, M. Heterofonie diskurzu současné výtvarné výchovy. In SLAVÍK, J. ed. </a:t>
            </a:r>
            <a:r>
              <a:rPr lang="cs-CZ" altLang="cs-CZ" sz="1200" i="1" smtClean="0"/>
              <a:t>Multidisciplinární komunikace – problém a princip všeobecného vzdělávání. </a:t>
            </a:r>
            <a:r>
              <a:rPr lang="cs-CZ" altLang="cs-CZ" sz="1200" smtClean="0"/>
              <a:t>Praha : Univerzita Karlova v Praze – Pedagogická fakulta, 2005. s. 285 – 303. </a:t>
            </a:r>
          </a:p>
          <a:p>
            <a:pPr eaLnBrk="1" hangingPunct="1">
              <a:lnSpc>
                <a:spcPct val="80000"/>
              </a:lnSpc>
            </a:pPr>
            <a:endParaRPr lang="cs-CZ" altLang="cs-CZ" sz="1200" smtClean="0"/>
          </a:p>
          <a:p>
            <a:pPr eaLnBrk="1" hangingPunct="1">
              <a:lnSpc>
                <a:spcPct val="80000"/>
              </a:lnSpc>
            </a:pPr>
            <a:endParaRPr lang="cs-CZ" altLang="cs-CZ" sz="1200" smtClean="0"/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2771775" y="2708275"/>
            <a:ext cx="2305050" cy="1062038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altLang="cs-CZ"/>
              <a:t>DÍLO-VĚC         výrazová struktura</a:t>
            </a:r>
          </a:p>
          <a:p>
            <a:pPr algn="ctr" eaLnBrk="1" hangingPunct="1">
              <a:spcBef>
                <a:spcPct val="50000"/>
              </a:spcBef>
            </a:pPr>
            <a:r>
              <a:rPr lang="cs-CZ" altLang="cs-CZ"/>
              <a:t>dělání významu</a:t>
            </a: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5508625" y="1844675"/>
            <a:ext cx="10810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>
                <a:solidFill>
                  <a:schemeClr val="accent2"/>
                </a:solidFill>
              </a:rPr>
              <a:t>AUTOR</a:t>
            </a:r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971550" y="2060575"/>
            <a:ext cx="13684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/>
              <a:t>VNÍMATEL</a:t>
            </a:r>
          </a:p>
        </p:txBody>
      </p:sp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3563938" y="4581525"/>
            <a:ext cx="11525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b="1"/>
              <a:t>UČITEL</a:t>
            </a:r>
          </a:p>
        </p:txBody>
      </p:sp>
      <p:cxnSp>
        <p:nvCxnSpPr>
          <p:cNvPr id="4107" name="AutoShape 11"/>
          <p:cNvCxnSpPr>
            <a:cxnSpLocks noChangeShapeType="1"/>
            <a:stCxn id="4103" idx="2"/>
            <a:endCxn id="4101" idx="1"/>
          </p:cNvCxnSpPr>
          <p:nvPr/>
        </p:nvCxnSpPr>
        <p:spPr bwMode="auto">
          <a:xfrm rot="16200000" flipH="1">
            <a:off x="1808163" y="2274888"/>
            <a:ext cx="811212" cy="1116012"/>
          </a:xfrm>
          <a:prstGeom prst="curvedConnector2">
            <a:avLst/>
          </a:prstGeom>
          <a:noFill/>
          <a:ln w="38100">
            <a:solidFill>
              <a:schemeClr val="accent2"/>
            </a:solidFill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09" name="AutoShape 13"/>
          <p:cNvCxnSpPr>
            <a:cxnSpLocks noChangeShapeType="1"/>
            <a:stCxn id="4103" idx="3"/>
            <a:endCxn id="4102" idx="1"/>
          </p:cNvCxnSpPr>
          <p:nvPr/>
        </p:nvCxnSpPr>
        <p:spPr bwMode="auto">
          <a:xfrm flipV="1">
            <a:off x="2339975" y="2028825"/>
            <a:ext cx="3168650" cy="215900"/>
          </a:xfrm>
          <a:prstGeom prst="curvedConnector3">
            <a:avLst>
              <a:gd name="adj1" fmla="val 50000"/>
            </a:avLst>
          </a:prstGeom>
          <a:noFill/>
          <a:ln w="38100">
            <a:solidFill>
              <a:schemeClr val="accent2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10" name="AutoShape 14"/>
          <p:cNvCxnSpPr>
            <a:cxnSpLocks noChangeShapeType="1"/>
            <a:stCxn id="4104" idx="3"/>
            <a:endCxn id="4102" idx="3"/>
          </p:cNvCxnSpPr>
          <p:nvPr/>
        </p:nvCxnSpPr>
        <p:spPr bwMode="auto">
          <a:xfrm flipV="1">
            <a:off x="4716463" y="2028825"/>
            <a:ext cx="1873250" cy="2736850"/>
          </a:xfrm>
          <a:prstGeom prst="curvedConnector3">
            <a:avLst>
              <a:gd name="adj1" fmla="val 112120"/>
            </a:avLst>
          </a:prstGeom>
          <a:noFill/>
          <a:ln w="38100">
            <a:solidFill>
              <a:schemeClr val="accent2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11" name="AutoShape 15"/>
          <p:cNvCxnSpPr>
            <a:cxnSpLocks noChangeShapeType="1"/>
            <a:stCxn id="4104" idx="1"/>
            <a:endCxn id="4103" idx="1"/>
          </p:cNvCxnSpPr>
          <p:nvPr/>
        </p:nvCxnSpPr>
        <p:spPr bwMode="auto">
          <a:xfrm rot="10800000">
            <a:off x="971550" y="2244725"/>
            <a:ext cx="2592388" cy="2520950"/>
          </a:xfrm>
          <a:prstGeom prst="curvedConnector3">
            <a:avLst>
              <a:gd name="adj1" fmla="val 108819"/>
            </a:avLst>
          </a:prstGeom>
          <a:noFill/>
          <a:ln w="38100">
            <a:solidFill>
              <a:schemeClr val="accent2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112" name="AutoShape 16"/>
          <p:cNvCxnSpPr>
            <a:cxnSpLocks noChangeShapeType="1"/>
            <a:stCxn id="4102" idx="2"/>
            <a:endCxn id="4101" idx="3"/>
          </p:cNvCxnSpPr>
          <p:nvPr/>
        </p:nvCxnSpPr>
        <p:spPr bwMode="auto">
          <a:xfrm rot="5400000">
            <a:off x="5049838" y="2238375"/>
            <a:ext cx="1027112" cy="973138"/>
          </a:xfrm>
          <a:prstGeom prst="curvedConnector2">
            <a:avLst/>
          </a:prstGeom>
          <a:noFill/>
          <a:ln w="38100">
            <a:solidFill>
              <a:schemeClr val="accent2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113" name="Text Box 17"/>
          <p:cNvSpPr txBox="1">
            <a:spLocks noChangeArrowheads="1"/>
          </p:cNvSpPr>
          <p:nvPr/>
        </p:nvSpPr>
        <p:spPr bwMode="auto">
          <a:xfrm>
            <a:off x="6227763" y="1484313"/>
            <a:ext cx="1295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/>
              <a:t>žák-tvůrce</a:t>
            </a:r>
          </a:p>
        </p:txBody>
      </p:sp>
      <p:sp>
        <p:nvSpPr>
          <p:cNvPr id="4114" name="Text Box 18"/>
          <p:cNvSpPr txBox="1">
            <a:spLocks noChangeArrowheads="1"/>
          </p:cNvSpPr>
          <p:nvPr/>
        </p:nvSpPr>
        <p:spPr bwMode="auto">
          <a:xfrm>
            <a:off x="755650" y="1628775"/>
            <a:ext cx="1512888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/>
              <a:t>žák-partner</a:t>
            </a:r>
          </a:p>
        </p:txBody>
      </p:sp>
      <p:cxnSp>
        <p:nvCxnSpPr>
          <p:cNvPr id="4115" name="AutoShape 19"/>
          <p:cNvCxnSpPr>
            <a:cxnSpLocks noChangeShapeType="1"/>
            <a:stCxn id="4101" idx="2"/>
            <a:endCxn id="4104" idx="0"/>
          </p:cNvCxnSpPr>
          <p:nvPr/>
        </p:nvCxnSpPr>
        <p:spPr bwMode="auto">
          <a:xfrm rot="16200000" flipH="1">
            <a:off x="3626644" y="4067969"/>
            <a:ext cx="811212" cy="215900"/>
          </a:xfrm>
          <a:prstGeom prst="curvedConnector3">
            <a:avLst>
              <a:gd name="adj1" fmla="val 50000"/>
            </a:avLst>
          </a:prstGeom>
          <a:noFill/>
          <a:ln w="3810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0257" name="Text Box 21"/>
          <p:cNvSpPr txBox="1">
            <a:spLocks noChangeArrowheads="1"/>
          </p:cNvSpPr>
          <p:nvPr/>
        </p:nvSpPr>
        <p:spPr bwMode="auto">
          <a:xfrm>
            <a:off x="1692275" y="3789363"/>
            <a:ext cx="4535488" cy="641350"/>
          </a:xfrm>
          <a:prstGeom prst="rect">
            <a:avLst/>
          </a:prstGeom>
          <a:solidFill>
            <a:schemeClr val="accent1">
              <a:alpha val="14117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>
                <a:latin typeface="Arial Narrow" panose="020B0606020202030204" pitchFamily="34" charset="0"/>
              </a:rPr>
              <a:t>KULTURNÍ KONTEXT – SYMBOLICKÉ SYSTÉMY </a:t>
            </a:r>
          </a:p>
          <a:p>
            <a:pPr eaLnBrk="1" hangingPunct="1"/>
            <a:r>
              <a:rPr lang="cs-CZ" altLang="cs-CZ">
                <a:latin typeface="Arial Narrow" panose="020B0606020202030204" pitchFamily="34" charset="0"/>
              </a:rPr>
              <a:t>                         TYPY DISKURZU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1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 animBg="1"/>
      <p:bldP spid="4102" grpId="0"/>
      <p:bldP spid="4103" grpId="0"/>
      <p:bldP spid="4113" grpId="0"/>
      <p:bldP spid="41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smtClean="0"/>
              <a:t>Normativní a explanační pojetí v pedagogice 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 eaLnBrk="1" hangingPunct="1"/>
            <a:r>
              <a:rPr lang="cs-CZ" altLang="cs-CZ" sz="2800" u="sng" smtClean="0"/>
              <a:t>Normativní pojetí</a:t>
            </a:r>
            <a:r>
              <a:rPr lang="cs-CZ" altLang="cs-CZ" sz="2800" smtClean="0"/>
              <a:t> </a:t>
            </a:r>
            <a:r>
              <a:rPr lang="cs-CZ" altLang="cs-CZ" sz="2800" smtClean="0">
                <a:cs typeface="Arial" panose="020B0604020202020204" pitchFamily="34" charset="0"/>
              </a:rPr>
              <a:t>→</a:t>
            </a:r>
            <a:r>
              <a:rPr lang="cs-CZ" altLang="cs-CZ" sz="2800" smtClean="0"/>
              <a:t> legislativní jazyk pro učitelskou </a:t>
            </a:r>
            <a:r>
              <a:rPr lang="cs-CZ" altLang="cs-CZ" sz="2800" i="1" smtClean="0"/>
              <a:t>tvorbu a komunikaci.                                     </a:t>
            </a:r>
            <a:r>
              <a:rPr lang="cs-CZ" altLang="cs-CZ" sz="2800" smtClean="0"/>
              <a:t>Praktický ekvivalent: učitelova příprava na hodinu. </a:t>
            </a:r>
            <a:r>
              <a:rPr lang="cs-CZ" altLang="cs-CZ" sz="2800" i="1" smtClean="0"/>
              <a:t>  </a:t>
            </a:r>
          </a:p>
          <a:p>
            <a:pPr eaLnBrk="1" hangingPunct="1"/>
            <a:endParaRPr lang="cs-CZ" altLang="cs-CZ" sz="2800" i="1" smtClean="0"/>
          </a:p>
          <a:p>
            <a:pPr eaLnBrk="1" hangingPunct="1"/>
            <a:r>
              <a:rPr lang="cs-CZ" altLang="cs-CZ" sz="2800" u="sng" smtClean="0"/>
              <a:t>Explanační pojetí</a:t>
            </a:r>
            <a:r>
              <a:rPr lang="cs-CZ" altLang="cs-CZ" sz="2800" smtClean="0"/>
              <a:t> </a:t>
            </a:r>
            <a:r>
              <a:rPr lang="cs-CZ" altLang="cs-CZ" sz="2800" smtClean="0">
                <a:cs typeface="Arial" panose="020B0604020202020204" pitchFamily="34" charset="0"/>
              </a:rPr>
              <a:t>→ popisný a logický jazyk pro učitelskou </a:t>
            </a:r>
            <a:r>
              <a:rPr lang="cs-CZ" altLang="cs-CZ" sz="2800" i="1" smtClean="0">
                <a:cs typeface="Arial" panose="020B0604020202020204" pitchFamily="34" charset="0"/>
              </a:rPr>
              <a:t>reflexi a komunikaci</a:t>
            </a:r>
            <a:r>
              <a:rPr lang="cs-CZ" altLang="cs-CZ" sz="2800" smtClean="0">
                <a:cs typeface="Arial" panose="020B0604020202020204" pitchFamily="34" charset="0"/>
              </a:rPr>
              <a:t>.                               Praktický ekvivalent: učitelova osobní teorie. </a:t>
            </a:r>
          </a:p>
          <a:p>
            <a:pPr eaLnBrk="1" hangingPunct="1"/>
            <a:endParaRPr lang="cs-CZ" altLang="cs-CZ" sz="2800" smtClean="0">
              <a:cs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>
                <a:cs typeface="Arial" panose="020B0604020202020204" pitchFamily="34" charset="0"/>
              </a:rPr>
              <a:t>PRŮCHA, J. </a:t>
            </a:r>
            <a:r>
              <a:rPr lang="cs-CZ" altLang="cs-CZ" sz="1400" i="1" smtClean="0">
                <a:cs typeface="Arial" panose="020B0604020202020204" pitchFamily="34" charset="0"/>
              </a:rPr>
              <a:t>Moderní pedagogika</a:t>
            </a:r>
            <a:r>
              <a:rPr lang="cs-CZ" altLang="cs-CZ" sz="1400" smtClean="0">
                <a:cs typeface="Arial" panose="020B0604020202020204" pitchFamily="34" charset="0"/>
              </a:rPr>
              <a:t>. Praha : Portál,</a:t>
            </a:r>
            <a:r>
              <a:rPr lang="cs-CZ" altLang="cs-CZ" sz="1400" i="1" smtClean="0">
                <a:cs typeface="Arial" panose="020B0604020202020204" pitchFamily="34" charset="0"/>
              </a:rPr>
              <a:t> </a:t>
            </a:r>
            <a:r>
              <a:rPr lang="cs-CZ" altLang="cs-CZ" sz="1400" smtClean="0">
                <a:cs typeface="Arial" panose="020B0604020202020204" pitchFamily="34" charset="0"/>
              </a:rPr>
              <a:t>1997, s. 9 – 26.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>
                <a:cs typeface="Arial" panose="020B0604020202020204" pitchFamily="34" charset="0"/>
              </a:rPr>
              <a:t>KALHOUS, Z.; OBST, O. a kol. </a:t>
            </a:r>
            <a:r>
              <a:rPr lang="cs-CZ" altLang="cs-CZ" sz="1400" i="1" smtClean="0">
                <a:cs typeface="Arial" panose="020B0604020202020204" pitchFamily="34" charset="0"/>
              </a:rPr>
              <a:t>Školní didaktika</a:t>
            </a:r>
            <a:r>
              <a:rPr lang="cs-CZ" altLang="cs-CZ" sz="1400" smtClean="0">
                <a:cs typeface="Arial" panose="020B0604020202020204" pitchFamily="34" charset="0"/>
              </a:rPr>
              <a:t>. Praha, Portál, 2002, s. 17 – 62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KUŘINA, F. Co je to vlastně didaktika? </a:t>
            </a:r>
            <a:r>
              <a:rPr lang="cs-CZ" altLang="cs-CZ" sz="1400" i="1" smtClean="0"/>
              <a:t>Pedagogika</a:t>
            </a:r>
            <a:r>
              <a:rPr lang="cs-CZ" altLang="cs-CZ" sz="1400" smtClean="0"/>
              <a:t>, 2005, 55, č. 4, s. 264 – 267.  </a:t>
            </a:r>
            <a:endParaRPr lang="cs-CZ" altLang="cs-CZ" sz="1400" smtClean="0">
              <a:cs typeface="Arial" panose="020B0604020202020204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400" smtClean="0"/>
              <a:t>SLAVÍK, J.; JANÍK, T. Teorie, výzkum a tvorba školy. </a:t>
            </a:r>
            <a:r>
              <a:rPr lang="cs-CZ" altLang="cs-CZ" sz="1400" i="1" smtClean="0"/>
              <a:t>Pedagogika</a:t>
            </a:r>
            <a:r>
              <a:rPr lang="cs-CZ" altLang="cs-CZ" sz="1400" smtClean="0"/>
              <a:t>, 2006, 56, č. 2, s. 168 – 177. </a:t>
            </a:r>
            <a:r>
              <a:rPr lang="cs-CZ" altLang="cs-CZ" sz="1400" smtClean="0">
                <a:cs typeface="Arial" panose="020B0604020202020204" pitchFamily="34" charset="0"/>
              </a:rPr>
              <a:t> </a:t>
            </a:r>
            <a:r>
              <a:rPr lang="cs-CZ" altLang="cs-CZ" sz="1400" i="1" smtClean="0">
                <a:cs typeface="Arial" panose="020B0604020202020204" pitchFamily="34" charset="0"/>
              </a:rPr>
              <a:t>  </a:t>
            </a:r>
            <a:r>
              <a:rPr lang="cs-CZ" altLang="cs-CZ" sz="1400" smtClean="0">
                <a:cs typeface="Arial" panose="020B0604020202020204" pitchFamily="34" charset="0"/>
              </a:rPr>
              <a:t>    </a:t>
            </a:r>
            <a:r>
              <a:rPr lang="cs-CZ" altLang="cs-CZ" sz="1400" i="1" smtClean="0"/>
              <a:t>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Od normy k explanaci a zpět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Normativní pojetí: pojmy slouží k vymezení cílů, obsahu a metod jednání.</a:t>
            </a:r>
          </a:p>
          <a:p>
            <a:pPr eaLnBrk="1" hangingPunct="1"/>
            <a:r>
              <a:rPr lang="cs-CZ" altLang="cs-CZ" smtClean="0"/>
              <a:t>Explanační pojetí: pojmy slouží k vymezování problémů v poli jednání.</a:t>
            </a:r>
          </a:p>
          <a:p>
            <a:pPr eaLnBrk="1" hangingPunct="1"/>
            <a:endParaRPr lang="cs-CZ" altLang="cs-CZ" smtClean="0"/>
          </a:p>
          <a:p>
            <a:pPr eaLnBrk="1" hangingPunct="1">
              <a:buFontTx/>
              <a:buNone/>
            </a:pPr>
            <a:endParaRPr lang="cs-CZ" altLang="cs-CZ" smtClean="0"/>
          </a:p>
        </p:txBody>
      </p:sp>
      <p:sp>
        <p:nvSpPr>
          <p:cNvPr id="12292" name="Oval 4"/>
          <p:cNvSpPr>
            <a:spLocks noChangeArrowheads="1"/>
          </p:cNvSpPr>
          <p:nvPr/>
        </p:nvSpPr>
        <p:spPr bwMode="auto">
          <a:xfrm>
            <a:off x="1908175" y="3789363"/>
            <a:ext cx="4679950" cy="2447925"/>
          </a:xfrm>
          <a:prstGeom prst="ellipse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395288" y="4724400"/>
            <a:ext cx="3168650" cy="4572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400"/>
              <a:t>Explanační pojetí </a:t>
            </a: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5219700" y="4797425"/>
            <a:ext cx="2592388" cy="4572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400"/>
              <a:t>Normativní pojetí </a:t>
            </a:r>
          </a:p>
        </p:txBody>
      </p:sp>
      <p:cxnSp>
        <p:nvCxnSpPr>
          <p:cNvPr id="12295" name="AutoShape 7"/>
          <p:cNvCxnSpPr>
            <a:cxnSpLocks noChangeShapeType="1"/>
            <a:stCxn id="12293" idx="0"/>
            <a:endCxn id="12294" idx="0"/>
          </p:cNvCxnSpPr>
          <p:nvPr/>
        </p:nvCxnSpPr>
        <p:spPr bwMode="auto">
          <a:xfrm rot="5400000" flipV="1">
            <a:off x="4211638" y="2492375"/>
            <a:ext cx="73025" cy="4537075"/>
          </a:xfrm>
          <a:prstGeom prst="curvedConnector3">
            <a:avLst>
              <a:gd name="adj1" fmla="val -1267394"/>
            </a:avLst>
          </a:prstGeom>
          <a:noFill/>
          <a:ln w="76200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2296" name="AutoShape 8"/>
          <p:cNvCxnSpPr>
            <a:cxnSpLocks noChangeShapeType="1"/>
            <a:stCxn id="12293" idx="2"/>
            <a:endCxn id="12294" idx="2"/>
          </p:cNvCxnSpPr>
          <p:nvPr/>
        </p:nvCxnSpPr>
        <p:spPr bwMode="auto">
          <a:xfrm rot="16200000" flipH="1">
            <a:off x="4211638" y="2949575"/>
            <a:ext cx="73025" cy="4537075"/>
          </a:xfrm>
          <a:prstGeom prst="curvedConnector3">
            <a:avLst>
              <a:gd name="adj1" fmla="val 1443477"/>
            </a:avLst>
          </a:prstGeom>
          <a:noFill/>
          <a:ln w="76200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3348038" y="4149725"/>
            <a:ext cx="2087562" cy="39687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 b="1"/>
              <a:t>LEGISLATIVA</a:t>
            </a:r>
          </a:p>
        </p:txBody>
      </p:sp>
      <p:sp>
        <p:nvSpPr>
          <p:cNvPr id="12298" name="Text Box 10"/>
          <p:cNvSpPr txBox="1">
            <a:spLocks noChangeArrowheads="1"/>
          </p:cNvSpPr>
          <p:nvPr/>
        </p:nvSpPr>
        <p:spPr bwMode="auto">
          <a:xfrm>
            <a:off x="3492500" y="5157788"/>
            <a:ext cx="18716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cs-CZ" altLang="cs-CZ"/>
          </a:p>
        </p:txBody>
      </p:sp>
      <p:sp>
        <p:nvSpPr>
          <p:cNvPr id="12299" name="Text Box 11"/>
          <p:cNvSpPr txBox="1">
            <a:spLocks noChangeArrowheads="1"/>
          </p:cNvSpPr>
          <p:nvPr/>
        </p:nvSpPr>
        <p:spPr bwMode="auto">
          <a:xfrm>
            <a:off x="3635375" y="5516563"/>
            <a:ext cx="1943100" cy="39687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 b="1"/>
              <a:t>TEORIE</a:t>
            </a:r>
          </a:p>
        </p:txBody>
      </p:sp>
      <p:sp>
        <p:nvSpPr>
          <p:cNvPr id="12300" name="Text Box 12"/>
          <p:cNvSpPr txBox="1">
            <a:spLocks noChangeArrowheads="1"/>
          </p:cNvSpPr>
          <p:nvPr/>
        </p:nvSpPr>
        <p:spPr bwMode="auto">
          <a:xfrm>
            <a:off x="3563938" y="4797425"/>
            <a:ext cx="1727200" cy="39687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/>
              <a:t>POLITIKA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Mezi teorií a praxí 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268413"/>
            <a:ext cx="8229600" cy="5257800"/>
          </a:xfrm>
        </p:spPr>
        <p:txBody>
          <a:bodyPr/>
          <a:lstStyle/>
          <a:p>
            <a:pPr eaLnBrk="1" hangingPunct="1"/>
            <a:r>
              <a:rPr lang="cs-CZ" altLang="cs-CZ" sz="2800" i="1" smtClean="0"/>
              <a:t>Fronésis – </a:t>
            </a:r>
            <a:r>
              <a:rPr lang="cs-CZ" altLang="cs-CZ" sz="2800" smtClean="0"/>
              <a:t>vědění pro </a:t>
            </a:r>
            <a:r>
              <a:rPr lang="cs-CZ" altLang="cs-CZ" sz="2800" i="1" smtClean="0"/>
              <a:t>praktické rozhodování </a:t>
            </a:r>
            <a:r>
              <a:rPr lang="cs-CZ" altLang="cs-CZ" sz="2800" smtClean="0"/>
              <a:t>(„příruční horizonty“ – aisthésis): rozlišování a hodnocení v Gestaltu vyučovací hodiny. </a:t>
            </a:r>
          </a:p>
          <a:p>
            <a:pPr eaLnBrk="1" hangingPunct="1"/>
            <a:r>
              <a:rPr lang="cs-CZ" altLang="cs-CZ" sz="2800" i="1" smtClean="0"/>
              <a:t>Epistémé – </a:t>
            </a:r>
            <a:r>
              <a:rPr lang="cs-CZ" altLang="cs-CZ" sz="2800" smtClean="0"/>
              <a:t>vědění pro</a:t>
            </a:r>
            <a:r>
              <a:rPr lang="cs-CZ" altLang="cs-CZ" sz="2800" i="1" smtClean="0"/>
              <a:t> logické zdůvodňování </a:t>
            </a:r>
            <a:r>
              <a:rPr lang="cs-CZ" altLang="cs-CZ" sz="2800" smtClean="0"/>
              <a:t>(„velké horizonty“ – noésis, mathémata):</a:t>
            </a:r>
            <a:r>
              <a:rPr lang="cs-CZ" altLang="cs-CZ" sz="2800" i="1" smtClean="0"/>
              <a:t> </a:t>
            </a:r>
            <a:r>
              <a:rPr lang="cs-CZ" altLang="cs-CZ" sz="2800" smtClean="0"/>
              <a:t>rozlišování</a:t>
            </a:r>
            <a:r>
              <a:rPr lang="cs-CZ" altLang="cs-CZ" sz="2800" i="1" smtClean="0"/>
              <a:t> </a:t>
            </a:r>
            <a:r>
              <a:rPr lang="cs-CZ" altLang="cs-CZ" sz="2800" smtClean="0"/>
              <a:t>a hodnocení v logické struktuře zobecněného poznání. </a:t>
            </a:r>
            <a:r>
              <a:rPr lang="cs-CZ" altLang="cs-CZ" sz="2800" i="1" smtClean="0"/>
              <a:t> </a:t>
            </a:r>
            <a:r>
              <a:rPr lang="cs-CZ" altLang="cs-CZ" sz="2800" smtClean="0"/>
              <a:t> </a:t>
            </a:r>
          </a:p>
          <a:p>
            <a:pPr eaLnBrk="1" hangingPunct="1"/>
            <a:endParaRPr lang="cs-CZ" altLang="cs-CZ" sz="2800" smtClean="0"/>
          </a:p>
          <a:p>
            <a:pPr eaLnBrk="1" hangingPunct="1"/>
            <a:endParaRPr lang="cs-CZ" altLang="cs-CZ" sz="2800" smtClean="0"/>
          </a:p>
          <a:p>
            <a:pPr eaLnBrk="1" hangingPunct="1"/>
            <a:endParaRPr lang="cs-CZ" altLang="cs-CZ" sz="2800" smtClean="0"/>
          </a:p>
          <a:p>
            <a:pPr eaLnBrk="1" hangingPunct="1">
              <a:buFontTx/>
              <a:buNone/>
            </a:pPr>
            <a:r>
              <a:rPr lang="cs-CZ" altLang="cs-CZ" sz="1400" smtClean="0"/>
              <a:t>KORTHAGEN, F. J. A. et al. </a:t>
            </a:r>
            <a:r>
              <a:rPr lang="cs-CZ" altLang="cs-CZ" sz="1400" i="1" smtClean="0"/>
              <a:t>Linking Practice and Theory. New Jersey, London : LEA, 2001. </a:t>
            </a:r>
            <a:r>
              <a:rPr lang="cs-CZ" altLang="cs-CZ" sz="2800" smtClean="0"/>
              <a:t>  </a:t>
            </a:r>
          </a:p>
        </p:txBody>
      </p:sp>
      <p:sp>
        <p:nvSpPr>
          <p:cNvPr id="13316" name="Oval 4"/>
          <p:cNvSpPr>
            <a:spLocks noChangeArrowheads="1"/>
          </p:cNvSpPr>
          <p:nvPr/>
        </p:nvSpPr>
        <p:spPr bwMode="auto">
          <a:xfrm>
            <a:off x="2627313" y="4508500"/>
            <a:ext cx="3457575" cy="1728788"/>
          </a:xfrm>
          <a:prstGeom prst="ellipse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1258888" y="5013325"/>
            <a:ext cx="259238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cs-CZ" altLang="cs-CZ"/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1835150" y="5157788"/>
            <a:ext cx="1655763" cy="4572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400"/>
              <a:t>Epistémé </a:t>
            </a: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5292725" y="5157788"/>
            <a:ext cx="1439863" cy="4572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400"/>
              <a:t>Fronésis</a:t>
            </a:r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3708400" y="5516563"/>
            <a:ext cx="1296988" cy="457200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400"/>
              <a:t>ARETÉ</a:t>
            </a:r>
          </a:p>
        </p:txBody>
      </p:sp>
      <p:cxnSp>
        <p:nvCxnSpPr>
          <p:cNvPr id="13321" name="AutoShape 9"/>
          <p:cNvCxnSpPr>
            <a:cxnSpLocks noChangeShapeType="1"/>
            <a:stCxn id="13318" idx="0"/>
            <a:endCxn id="13319" idx="0"/>
          </p:cNvCxnSpPr>
          <p:nvPr/>
        </p:nvCxnSpPr>
        <p:spPr bwMode="auto">
          <a:xfrm rot="5400000" flipV="1">
            <a:off x="4337844" y="3483769"/>
            <a:ext cx="1587" cy="3349625"/>
          </a:xfrm>
          <a:prstGeom prst="curvedConnector3">
            <a:avLst>
              <a:gd name="adj1" fmla="val -41000014"/>
            </a:avLst>
          </a:prstGeom>
          <a:noFill/>
          <a:ln w="76200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3322" name="AutoShape 10"/>
          <p:cNvCxnSpPr>
            <a:cxnSpLocks noChangeShapeType="1"/>
            <a:stCxn id="13318" idx="2"/>
            <a:endCxn id="13319" idx="2"/>
          </p:cNvCxnSpPr>
          <p:nvPr/>
        </p:nvCxnSpPr>
        <p:spPr bwMode="auto">
          <a:xfrm rot="16200000" flipH="1">
            <a:off x="4337844" y="3940969"/>
            <a:ext cx="1587" cy="3349625"/>
          </a:xfrm>
          <a:prstGeom prst="curvedConnector3">
            <a:avLst>
              <a:gd name="adj1" fmla="val 37300014"/>
            </a:avLst>
          </a:prstGeom>
          <a:noFill/>
          <a:ln w="76200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3132138" y="4797425"/>
            <a:ext cx="29527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/>
              <a:t>NOÉSIS </a:t>
            </a:r>
            <a:r>
              <a:rPr lang="cs-CZ" altLang="cs-CZ">
                <a:sym typeface="Symbol" panose="05050102010706020507" pitchFamily="18" charset="2"/>
              </a:rPr>
              <a:t> AISTHÉSIS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smtClean="0"/>
              <a:t>Vztah teorie, praxe a empirického výzkumu 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cs-CZ" altLang="cs-CZ" smtClean="0"/>
              <a:t>Od zkušeností k pedagogickému vědění </a:t>
            </a:r>
          </a:p>
          <a:p>
            <a:pPr eaLnBrk="1" hangingPunct="1">
              <a:buFontTx/>
              <a:buNone/>
            </a:pPr>
            <a:endParaRPr lang="cs-CZ" altLang="cs-CZ" smtClean="0"/>
          </a:p>
        </p:txBody>
      </p:sp>
      <p:sp>
        <p:nvSpPr>
          <p:cNvPr id="14340" name="Oval 4"/>
          <p:cNvSpPr>
            <a:spLocks noChangeArrowheads="1"/>
          </p:cNvSpPr>
          <p:nvPr/>
        </p:nvSpPr>
        <p:spPr bwMode="auto">
          <a:xfrm>
            <a:off x="2771775" y="2852738"/>
            <a:ext cx="3529013" cy="309562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2627313" y="2708275"/>
            <a:ext cx="3816350" cy="39687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/>
              <a:t>UČITELOVA OSOBNÍ TEORIE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3563938" y="3500438"/>
            <a:ext cx="2159000" cy="2014537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b="1"/>
              <a:t>REFLEXE </a:t>
            </a:r>
          </a:p>
          <a:p>
            <a:pPr eaLnBrk="1" hangingPunct="1"/>
            <a:r>
              <a:rPr lang="cs-CZ" altLang="cs-CZ" b="1">
                <a:sym typeface="Symbol" panose="05050102010706020507" pitchFamily="18" charset="2"/>
              </a:rPr>
              <a:t> </a:t>
            </a:r>
          </a:p>
          <a:p>
            <a:pPr eaLnBrk="1" hangingPunct="1"/>
            <a:r>
              <a:rPr lang="cs-CZ" altLang="cs-CZ" b="1"/>
              <a:t>KOMUNIKACE </a:t>
            </a:r>
          </a:p>
          <a:p>
            <a:pPr eaLnBrk="1" hangingPunct="1"/>
            <a:r>
              <a:rPr lang="cs-CZ" altLang="cs-CZ" b="1">
                <a:sym typeface="Symbol" panose="05050102010706020507" pitchFamily="18" charset="2"/>
              </a:rPr>
              <a:t> </a:t>
            </a:r>
          </a:p>
          <a:p>
            <a:pPr eaLnBrk="1" hangingPunct="1"/>
            <a:r>
              <a:rPr lang="cs-CZ" altLang="cs-CZ" b="1"/>
              <a:t>EVALUACE</a:t>
            </a:r>
          </a:p>
          <a:p>
            <a:pPr eaLnBrk="1" hangingPunct="1"/>
            <a:r>
              <a:rPr lang="cs-CZ" altLang="cs-CZ" b="1"/>
              <a:t> </a:t>
            </a:r>
            <a:r>
              <a:rPr lang="cs-CZ" altLang="cs-CZ" b="1">
                <a:sym typeface="Symbol" panose="05050102010706020507" pitchFamily="18" charset="2"/>
              </a:rPr>
              <a:t> </a:t>
            </a:r>
          </a:p>
          <a:p>
            <a:pPr eaLnBrk="1" hangingPunct="1"/>
            <a:r>
              <a:rPr lang="cs-CZ" altLang="cs-CZ" b="1"/>
              <a:t>ARGUMENTACE </a:t>
            </a: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2627313" y="5300663"/>
            <a:ext cx="41052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cs-CZ" altLang="cs-CZ"/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2987675" y="5734050"/>
            <a:ext cx="3241675" cy="396875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2000"/>
              <a:t>PUBLIKOVANÉ TEORIE</a:t>
            </a:r>
          </a:p>
        </p:txBody>
      </p:sp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2627313" y="2349500"/>
            <a:ext cx="3816350" cy="366713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/>
              <a:t>edukační realita </a:t>
            </a:r>
            <a:r>
              <a:rPr lang="cs-CZ" altLang="cs-CZ">
                <a:sym typeface="Symbol" panose="05050102010706020507" pitchFamily="18" charset="2"/>
              </a:rPr>
              <a:t> diskurz ve třídě</a:t>
            </a:r>
            <a:endParaRPr lang="cs-CZ" altLang="cs-CZ"/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2700338" y="6092825"/>
            <a:ext cx="3816350" cy="366713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/>
              <a:t>vědecký diskurz </a:t>
            </a:r>
            <a:r>
              <a:rPr lang="cs-CZ" altLang="cs-CZ">
                <a:sym typeface="Symbol" panose="05050102010706020507" pitchFamily="18" charset="2"/>
              </a:rPr>
              <a:t> politický diskurz </a:t>
            </a:r>
          </a:p>
        </p:txBody>
      </p:sp>
      <p:sp>
        <p:nvSpPr>
          <p:cNvPr id="14347" name="Text Box 11"/>
          <p:cNvSpPr txBox="1">
            <a:spLocks noChangeArrowheads="1"/>
          </p:cNvSpPr>
          <p:nvPr/>
        </p:nvSpPr>
        <p:spPr bwMode="auto">
          <a:xfrm>
            <a:off x="2843213" y="3068638"/>
            <a:ext cx="34559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cs-CZ" altLang="cs-CZ"/>
          </a:p>
        </p:txBody>
      </p:sp>
      <p:sp>
        <p:nvSpPr>
          <p:cNvPr id="14348" name="Text Box 12"/>
          <p:cNvSpPr txBox="1">
            <a:spLocks noChangeArrowheads="1"/>
          </p:cNvSpPr>
          <p:nvPr/>
        </p:nvSpPr>
        <p:spPr bwMode="auto">
          <a:xfrm>
            <a:off x="1403350" y="3068638"/>
            <a:ext cx="6553200" cy="366712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/>
              <a:t>občanský diskurz </a:t>
            </a:r>
            <a:r>
              <a:rPr lang="cs-CZ" altLang="cs-CZ">
                <a:sym typeface="Symbol" panose="05050102010706020507" pitchFamily="18" charset="2"/>
              </a:rPr>
              <a:t> diskurz ve sborovně   profesní diskurz</a:t>
            </a:r>
          </a:p>
        </p:txBody>
      </p:sp>
      <p:sp>
        <p:nvSpPr>
          <p:cNvPr id="14349" name="Text Box 13"/>
          <p:cNvSpPr txBox="1">
            <a:spLocks noChangeArrowheads="1"/>
          </p:cNvSpPr>
          <p:nvPr/>
        </p:nvSpPr>
        <p:spPr bwMode="auto">
          <a:xfrm>
            <a:off x="1908175" y="3789363"/>
            <a:ext cx="1728788" cy="366712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i="1"/>
              <a:t>fenomény </a:t>
            </a:r>
          </a:p>
        </p:txBody>
      </p:sp>
      <p:sp>
        <p:nvSpPr>
          <p:cNvPr id="14350" name="Text Box 14"/>
          <p:cNvSpPr txBox="1">
            <a:spLocks noChangeArrowheads="1"/>
          </p:cNvSpPr>
          <p:nvPr/>
        </p:nvSpPr>
        <p:spPr bwMode="auto">
          <a:xfrm>
            <a:off x="5867400" y="4724400"/>
            <a:ext cx="1295400" cy="366713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i="1"/>
              <a:t>  fakty</a:t>
            </a:r>
          </a:p>
        </p:txBody>
      </p:sp>
      <p:sp>
        <p:nvSpPr>
          <p:cNvPr id="14351" name="Text Box 15"/>
          <p:cNvSpPr txBox="1">
            <a:spLocks noChangeArrowheads="1"/>
          </p:cNvSpPr>
          <p:nvPr/>
        </p:nvSpPr>
        <p:spPr bwMode="auto">
          <a:xfrm>
            <a:off x="5940425" y="4365625"/>
            <a:ext cx="1223963" cy="366713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/>
              <a:t>výzkum</a:t>
            </a:r>
          </a:p>
        </p:txBody>
      </p:sp>
      <p:sp>
        <p:nvSpPr>
          <p:cNvPr id="14352" name="AutoShape 16"/>
          <p:cNvSpPr>
            <a:spLocks/>
          </p:cNvSpPr>
          <p:nvPr/>
        </p:nvSpPr>
        <p:spPr bwMode="auto">
          <a:xfrm>
            <a:off x="5148263" y="3573463"/>
            <a:ext cx="720725" cy="2016125"/>
          </a:xfrm>
          <a:prstGeom prst="rightBrace">
            <a:avLst>
              <a:gd name="adj1" fmla="val 15178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/>
          <a:lstStyle/>
          <a:p>
            <a:pPr eaLnBrk="1" hangingPunct="1"/>
            <a:r>
              <a:rPr lang="cs-CZ" altLang="cs-CZ" sz="4000" smtClean="0"/>
              <a:t>Empirický výzkum – </a:t>
            </a:r>
            <a:br>
              <a:rPr lang="cs-CZ" altLang="cs-CZ" sz="4000" smtClean="0"/>
            </a:br>
            <a:r>
              <a:rPr lang="cs-CZ" altLang="cs-CZ" sz="3200" smtClean="0"/>
              <a:t>systematická, věrohodná, sdělná reflexe praxe.</a:t>
            </a:r>
            <a:r>
              <a:rPr lang="cs-CZ" altLang="cs-CZ" sz="4000" smtClean="0"/>
              <a:t>  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600200"/>
            <a:ext cx="8713787" cy="5257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altLang="cs-CZ" sz="1800" b="1" i="1" smtClean="0"/>
              <a:t>Výzkum: </a:t>
            </a:r>
            <a:endParaRPr lang="cs-CZ" altLang="cs-CZ" sz="1800" b="1" smtClean="0"/>
          </a:p>
          <a:p>
            <a:pPr eaLnBrk="1" hangingPunct="1">
              <a:lnSpc>
                <a:spcPct val="80000"/>
              </a:lnSpc>
            </a:pPr>
            <a:r>
              <a:rPr lang="cs-CZ" altLang="cs-CZ" sz="1800" b="1" smtClean="0"/>
              <a:t>přesná a systematická činnost vedoucí k odhalení nového poznání nebo problému v kontextu odpovídající teorie (pojmové struktury).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b="1" i="1" smtClean="0"/>
              <a:t>pedagogický</a:t>
            </a:r>
            <a:r>
              <a:rPr lang="cs-CZ" altLang="cs-CZ" sz="1800" b="1" smtClean="0"/>
              <a:t>: vědecká činnost zaměřená na systematický popis, analýzu a objasňování pedagogické – edukační – reality.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b="1" smtClean="0"/>
              <a:t>výstupem výzkumu je </a:t>
            </a:r>
            <a:r>
              <a:rPr lang="cs-CZ" altLang="cs-CZ" sz="1800" b="1" i="1" smtClean="0"/>
              <a:t>vědecký text (výzkumná zpráva </a:t>
            </a:r>
            <a:r>
              <a:rPr lang="cs-CZ" altLang="cs-CZ" sz="1800" b="1" i="1" smtClean="0">
                <a:sym typeface="Symbol" panose="05050102010706020507" pitchFamily="18" charset="2"/>
              </a:rPr>
              <a:t></a:t>
            </a:r>
            <a:r>
              <a:rPr lang="cs-CZ" altLang="cs-CZ" sz="1800" b="1" i="1" smtClean="0"/>
              <a:t> zakotvená teorie).   </a:t>
            </a:r>
          </a:p>
          <a:p>
            <a:pPr eaLnBrk="1" hangingPunct="1">
              <a:lnSpc>
                <a:spcPct val="80000"/>
              </a:lnSpc>
            </a:pPr>
            <a:endParaRPr lang="cs-CZ" altLang="cs-CZ" sz="1800" b="1" i="1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altLang="cs-CZ" sz="1400" b="1" i="1" smtClean="0"/>
          </a:p>
          <a:p>
            <a:pPr eaLnBrk="1" hangingPunct="1">
              <a:lnSpc>
                <a:spcPct val="80000"/>
              </a:lnSpc>
            </a:pPr>
            <a:r>
              <a:rPr lang="cs-CZ" altLang="cs-CZ" sz="1800" b="1" i="1" smtClean="0"/>
              <a:t>Empirický výzkum</a:t>
            </a:r>
            <a:endParaRPr lang="cs-CZ" altLang="cs-CZ" sz="1800" b="1" smtClean="0"/>
          </a:p>
          <a:p>
            <a:pPr eaLnBrk="1" hangingPunct="1">
              <a:lnSpc>
                <a:spcPct val="80000"/>
              </a:lnSpc>
            </a:pPr>
            <a:r>
              <a:rPr lang="cs-CZ" altLang="cs-CZ" sz="1800" b="1" smtClean="0"/>
              <a:t>zkoumá jevy konkrétní reality a dospívá ke konkrétním zjištěním.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b="1" smtClean="0"/>
              <a:t>vychází ze zkušenosti – nelze jej opakovat, protože vychází ze sledování konkrétních jevů v přirozené realitě (na rozdíl od experimentu).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b="1" smtClean="0"/>
              <a:t>hledá poznání systematickým vyhodnocováním zkušenosti.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smtClean="0"/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800" i="1" smtClean="0"/>
              <a:t>(Teoretický výzkum – bádání v bibliografických pramenech, myšlenkový experiment, analytické zdůvodňování.)</a:t>
            </a:r>
            <a:r>
              <a:rPr lang="cs-CZ" altLang="cs-CZ" sz="1800" smtClean="0"/>
              <a:t> </a:t>
            </a:r>
          </a:p>
          <a:p>
            <a:pPr eaLnBrk="1" hangingPunct="1">
              <a:lnSpc>
                <a:spcPct val="80000"/>
              </a:lnSpc>
            </a:pPr>
            <a:endParaRPr lang="cs-CZ" altLang="cs-CZ" sz="140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altLang="cs-CZ" sz="1400" smtClean="0"/>
              <a:t>HENDL, J. </a:t>
            </a:r>
            <a:r>
              <a:rPr lang="cs-CZ" altLang="cs-CZ" sz="1400" i="1" smtClean="0"/>
              <a:t>Kvalitativní výzkum</a:t>
            </a:r>
            <a:r>
              <a:rPr lang="cs-CZ" altLang="cs-CZ" sz="1400" smtClean="0"/>
              <a:t>.  Praha : Portál, 2005.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altLang="cs-CZ" sz="1400" smtClean="0"/>
              <a:t>HARTL, P., HARTLOVÁ, L. </a:t>
            </a:r>
            <a:r>
              <a:rPr lang="cs-CZ" altLang="cs-CZ" sz="1400" i="1" smtClean="0"/>
              <a:t>Psychologický slovník</a:t>
            </a:r>
            <a:r>
              <a:rPr lang="cs-CZ" altLang="cs-CZ" sz="1400" smtClean="0"/>
              <a:t>. Praha : Portál  2000.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altLang="cs-CZ" sz="1400" smtClean="0"/>
              <a:t>PRŮCHA, J., WALTEROVÁ, E., MAREŠ, J </a:t>
            </a:r>
            <a:r>
              <a:rPr lang="cs-CZ" altLang="cs-CZ" sz="1400" i="1" smtClean="0"/>
              <a:t>Pedagogický slovník</a:t>
            </a:r>
            <a:r>
              <a:rPr lang="cs-CZ" altLang="cs-CZ" sz="1400" smtClean="0"/>
              <a:t>. Praha : Portál, 1995.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altLang="cs-CZ" sz="140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altLang="cs-CZ" sz="1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Validita – platnost</a:t>
            </a:r>
            <a:br>
              <a:rPr lang="cs-CZ" altLang="cs-CZ" smtClean="0"/>
            </a:br>
            <a:r>
              <a:rPr lang="cs-CZ" altLang="cs-CZ" sz="3600" smtClean="0"/>
              <a:t>(pro kvalitativní výzkumný kontext) 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b="1" dirty="0" smtClean="0">
                <a:solidFill>
                  <a:srgbClr val="0070C0"/>
                </a:solidFill>
              </a:rPr>
              <a:t>Validita (platnost) je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dirty="0" smtClean="0">
                <a:cs typeface="Times New Roman" pitchFamily="18" charset="0"/>
              </a:rPr>
              <a:t>	míra, s níž </a:t>
            </a:r>
            <a:r>
              <a:rPr lang="cs-CZ" b="1" dirty="0" smtClean="0">
                <a:cs typeface="Times New Roman" pitchFamily="18" charset="0"/>
              </a:rPr>
              <a:t>empirické důkazy</a:t>
            </a:r>
            <a:r>
              <a:rPr lang="cs-CZ" dirty="0" smtClean="0">
                <a:cs typeface="Times New Roman" pitchFamily="18" charset="0"/>
              </a:rPr>
              <a:t> v kontextu určité </a:t>
            </a:r>
            <a:r>
              <a:rPr lang="cs-CZ" b="1" dirty="0" smtClean="0">
                <a:cs typeface="Times New Roman" pitchFamily="18" charset="0"/>
              </a:rPr>
              <a:t>teorie</a:t>
            </a:r>
            <a:r>
              <a:rPr lang="cs-CZ" dirty="0" smtClean="0">
                <a:cs typeface="Times New Roman" pitchFamily="18" charset="0"/>
              </a:rPr>
              <a:t> (pojetí výkladu) podporují interpretaci výsledků (pro praktické rozhodování) v rámci vymezených podmínek. 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endParaRPr lang="cs-CZ" dirty="0" smtClean="0">
              <a:cs typeface="Times New Roman" pitchFamily="18" charset="0"/>
            </a:endParaRP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dirty="0" smtClean="0">
                <a:cs typeface="Times New Roman" pitchFamily="18" charset="0"/>
              </a:rPr>
              <a:t>Dvojí zodpovědnost: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dirty="0" smtClean="0">
                <a:cs typeface="Times New Roman" pitchFamily="18" charset="0"/>
              </a:rPr>
              <a:t>	</a:t>
            </a:r>
            <a:r>
              <a:rPr lang="cs-CZ" i="1" dirty="0" smtClean="0">
                <a:cs typeface="Times New Roman" pitchFamily="18" charset="0"/>
              </a:rPr>
              <a:t>výzkumníka</a:t>
            </a:r>
            <a:r>
              <a:rPr lang="cs-CZ" dirty="0" smtClean="0">
                <a:cs typeface="Times New Roman" pitchFamily="18" charset="0"/>
              </a:rPr>
              <a:t> – za poskytnutí spolehlivých informací univerzální povahy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Font typeface="Wingdings" pitchFamily="2" charset="2"/>
              <a:buNone/>
              <a:defRPr/>
            </a:pPr>
            <a:r>
              <a:rPr lang="cs-CZ" dirty="0" smtClean="0">
                <a:cs typeface="Times New Roman" pitchFamily="18" charset="0"/>
              </a:rPr>
              <a:t>	</a:t>
            </a:r>
            <a:r>
              <a:rPr lang="cs-CZ" i="1" dirty="0" smtClean="0">
                <a:cs typeface="Times New Roman" pitchFamily="18" charset="0"/>
              </a:rPr>
              <a:t>uživatele</a:t>
            </a:r>
            <a:r>
              <a:rPr lang="cs-CZ" dirty="0" smtClean="0">
                <a:cs typeface="Times New Roman" pitchFamily="18" charset="0"/>
              </a:rPr>
              <a:t> – za porozumění a rozhodování ve specifickém případě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Validita – typy a metody ověření 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hlink"/>
              </a:buClr>
              <a:buSzPct val="70000"/>
              <a:buFont typeface="Arial" pitchFamily="34" charset="0"/>
              <a:buNone/>
              <a:defRPr/>
            </a:pPr>
            <a:r>
              <a:rPr lang="cs-CZ" dirty="0" smtClean="0">
                <a:cs typeface="Times New Roman" pitchFamily="18" charset="0"/>
              </a:rPr>
              <a:t>Kvalitativní výzkum – validita: 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hlink"/>
              </a:buClr>
              <a:buSzPct val="70000"/>
              <a:buFont typeface="Arial" pitchFamily="34" charset="0"/>
              <a:buChar char="•"/>
              <a:defRPr/>
            </a:pPr>
            <a:r>
              <a:rPr lang="cs-CZ" dirty="0" smtClean="0">
                <a:cs typeface="Times New Roman" pitchFamily="18" charset="0"/>
              </a:rPr>
              <a:t>Důvěryhodnost (vnitřní validita) – </a:t>
            </a:r>
            <a:r>
              <a:rPr lang="cs-CZ" sz="2000" b="1" dirty="0" smtClean="0">
                <a:solidFill>
                  <a:srgbClr val="0070C0"/>
                </a:solidFill>
                <a:cs typeface="Times New Roman" pitchFamily="18" charset="0"/>
              </a:rPr>
              <a:t>závěry musí být podloženy důkazy a musí odpovídat kontextu teorie</a:t>
            </a:r>
            <a:r>
              <a:rPr lang="cs-CZ" sz="2000" dirty="0" smtClean="0">
                <a:cs typeface="Times New Roman" pitchFamily="18" charset="0"/>
              </a:rPr>
              <a:t>. </a:t>
            </a:r>
          </a:p>
          <a:p>
            <a:pPr indent="-43200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hlink"/>
              </a:buClr>
              <a:buSzPct val="70000"/>
              <a:buFont typeface="Courier New" pitchFamily="49" charset="0"/>
              <a:buChar char="o"/>
              <a:defRPr/>
            </a:pPr>
            <a:r>
              <a:rPr lang="cs-CZ" sz="2000" dirty="0" smtClean="0">
                <a:cs typeface="Times New Roman" pitchFamily="18" charset="0"/>
              </a:rPr>
              <a:t>Metody: </a:t>
            </a:r>
          </a:p>
          <a:p>
            <a:pPr marL="540000" indent="-21600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hlink"/>
              </a:buClr>
              <a:buSzPct val="60000"/>
              <a:buFont typeface="Courier New" pitchFamily="49" charset="0"/>
              <a:buChar char="o"/>
              <a:defRPr/>
            </a:pPr>
            <a:r>
              <a:rPr lang="cs-CZ" sz="2000" b="1" dirty="0" smtClean="0">
                <a:cs typeface="Times New Roman" pitchFamily="18" charset="0"/>
              </a:rPr>
              <a:t>členské ověřování</a:t>
            </a:r>
            <a:r>
              <a:rPr lang="cs-CZ" sz="2000" dirty="0" smtClean="0">
                <a:cs typeface="Times New Roman" pitchFamily="18" charset="0"/>
              </a:rPr>
              <a:t>: účastníci (je-li to možné a žádoucí) potvrzují platnost,  </a:t>
            </a:r>
          </a:p>
          <a:p>
            <a:pPr marL="540000" indent="-21600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hlink"/>
              </a:buClr>
              <a:buSzPct val="60000"/>
              <a:buFont typeface="Courier New" pitchFamily="49" charset="0"/>
              <a:buChar char="o"/>
              <a:defRPr/>
            </a:pPr>
            <a:r>
              <a:rPr lang="cs-CZ" sz="2000" b="1" dirty="0" smtClean="0">
                <a:cs typeface="Times New Roman" pitchFamily="18" charset="0"/>
              </a:rPr>
              <a:t>audit kolegů</a:t>
            </a:r>
            <a:r>
              <a:rPr lang="cs-CZ" sz="2000" dirty="0" smtClean="0">
                <a:cs typeface="Times New Roman" pitchFamily="18" charset="0"/>
              </a:rPr>
              <a:t>: nezávislí experti potvrzují platnost, </a:t>
            </a:r>
          </a:p>
          <a:p>
            <a:pPr marL="540000" indent="-21600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hlink"/>
              </a:buClr>
              <a:buSzPct val="60000"/>
              <a:buFont typeface="Courier New" pitchFamily="49" charset="0"/>
              <a:buChar char="o"/>
              <a:defRPr/>
            </a:pPr>
            <a:r>
              <a:rPr lang="cs-CZ" sz="2000" b="1" dirty="0" smtClean="0">
                <a:cs typeface="Times New Roman" pitchFamily="18" charset="0"/>
              </a:rPr>
              <a:t>reflexe</a:t>
            </a:r>
            <a:r>
              <a:rPr lang="cs-CZ" sz="2000" dirty="0" smtClean="0">
                <a:cs typeface="Times New Roman" pitchFamily="18" charset="0"/>
              </a:rPr>
              <a:t> </a:t>
            </a:r>
            <a:r>
              <a:rPr lang="cs-CZ" sz="2000" b="1" dirty="0" smtClean="0">
                <a:cs typeface="Times New Roman" pitchFamily="18" charset="0"/>
              </a:rPr>
              <a:t>v týmu:</a:t>
            </a:r>
            <a:r>
              <a:rPr lang="cs-CZ" sz="2000" dirty="0" smtClean="0">
                <a:cs typeface="Times New Roman" pitchFamily="18" charset="0"/>
              </a:rPr>
              <a:t> tým se shoduje v závěrech, </a:t>
            </a:r>
          </a:p>
          <a:p>
            <a:pPr marL="540000" indent="-21600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hlink"/>
              </a:buClr>
              <a:buSzPct val="60000"/>
              <a:buFont typeface="Courier New" pitchFamily="49" charset="0"/>
              <a:buChar char="o"/>
              <a:defRPr/>
            </a:pPr>
            <a:r>
              <a:rPr lang="cs-CZ" sz="2000" b="1" dirty="0" smtClean="0">
                <a:cs typeface="Times New Roman" pitchFamily="18" charset="0"/>
              </a:rPr>
              <a:t>metoda systematického porovnávání + analýza odchylných případů:</a:t>
            </a:r>
            <a:r>
              <a:rPr lang="cs-CZ" sz="2000" dirty="0" smtClean="0">
                <a:cs typeface="Times New Roman" pitchFamily="18" charset="0"/>
              </a:rPr>
              <a:t> 	srovnávají se případy v kontextu teorie, </a:t>
            </a:r>
          </a:p>
          <a:p>
            <a:pPr marL="540000" indent="-216000"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hlink"/>
              </a:buClr>
              <a:buSzPct val="60000"/>
              <a:buFont typeface="Courier New" pitchFamily="49" charset="0"/>
              <a:buChar char="o"/>
              <a:defRPr/>
            </a:pPr>
            <a:r>
              <a:rPr lang="cs-CZ" sz="2000" b="1" dirty="0" smtClean="0">
                <a:cs typeface="Times New Roman" pitchFamily="18" charset="0"/>
              </a:rPr>
              <a:t>přímé citace </a:t>
            </a:r>
            <a:r>
              <a:rPr lang="cs-CZ" sz="2000" dirty="0" smtClean="0">
                <a:cs typeface="Times New Roman" pitchFamily="18" charset="0"/>
              </a:rPr>
              <a:t>– citace podporují závěry.</a:t>
            </a:r>
            <a:r>
              <a:rPr lang="cs-CZ" sz="2000" i="1" dirty="0" smtClean="0">
                <a:cs typeface="Times New Roman" pitchFamily="18" charset="0"/>
              </a:rPr>
              <a:t> </a:t>
            </a:r>
            <a:r>
              <a:rPr lang="cs-CZ" sz="2000" dirty="0" smtClean="0">
                <a:cs typeface="Times New Roman" pitchFamily="18" charset="0"/>
              </a:rPr>
              <a:t>  </a:t>
            </a: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hlink"/>
              </a:buClr>
              <a:buSzPct val="70000"/>
              <a:buFont typeface="Arial" pitchFamily="34" charset="0"/>
              <a:buChar char="•"/>
              <a:defRPr/>
            </a:pPr>
            <a:r>
              <a:rPr lang="cs-CZ" dirty="0" smtClean="0">
                <a:cs typeface="Times New Roman" pitchFamily="18" charset="0"/>
              </a:rPr>
              <a:t>Přenositelnost  (vnější validita) – </a:t>
            </a:r>
            <a:r>
              <a:rPr lang="cs-CZ" sz="2000" b="1" dirty="0" smtClean="0">
                <a:solidFill>
                  <a:srgbClr val="0070C0"/>
                </a:solidFill>
                <a:cs typeface="Times New Roman" pitchFamily="18" charset="0"/>
              </a:rPr>
              <a:t>míra zobecnitelnosti na jiné případy</a:t>
            </a:r>
            <a:r>
              <a:rPr lang="cs-CZ" sz="2000" dirty="0" smtClean="0">
                <a:cs typeface="Times New Roman" pitchFamily="18" charset="0"/>
              </a:rPr>
              <a:t>.   </a:t>
            </a:r>
            <a:endParaRPr lang="cs-CZ" dirty="0" smtClean="0">
              <a:cs typeface="Times New Roman" pitchFamily="18" charset="0"/>
            </a:endParaRPr>
          </a:p>
          <a:p>
            <a:pPr eaLnBrk="1" fontAlgn="auto" hangingPunct="1">
              <a:lnSpc>
                <a:spcPct val="90000"/>
              </a:lnSpc>
              <a:spcAft>
                <a:spcPts val="0"/>
              </a:spcAft>
              <a:buClr>
                <a:schemeClr val="hlink"/>
              </a:buClr>
              <a:buSzPct val="70000"/>
              <a:buFont typeface="Arial" pitchFamily="34" charset="0"/>
              <a:buNone/>
              <a:defRPr/>
            </a:pPr>
            <a:endParaRPr lang="cs-CZ" dirty="0" smtClean="0">
              <a:effectLst>
                <a:outerShdw blurRad="38100" dist="38100" dir="2700000" algn="tl">
                  <a:srgbClr val="000000"/>
                </a:outerShdw>
              </a:effectLst>
              <a:ea typeface="Adobe Fangsong Std R" pitchFamily="18" charset="-128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>
              <a:ea typeface="Adobe Fangsong Std R" pitchFamily="18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Reliabilita – spolehlivost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Reliabilita je dána tím, do jaké míry jsou závěry výzkumu nezávislé na nahodilých podmínkách zkoumání a výzkumné postupy přinášejí opakovaně rovnocenná zjištění.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000" dirty="0" smtClean="0"/>
              <a:t>KIRK, J.; MILLER, M. L. </a:t>
            </a:r>
            <a:r>
              <a:rPr lang="cs-CZ" sz="1000" dirty="0" err="1" smtClean="0"/>
              <a:t>Ireliability</a:t>
            </a:r>
            <a:r>
              <a:rPr lang="cs-CZ" sz="1000" dirty="0" smtClean="0"/>
              <a:t> and Validity in </a:t>
            </a:r>
            <a:r>
              <a:rPr lang="cs-CZ" sz="1000" dirty="0" err="1" smtClean="0"/>
              <a:t>Qualitative</a:t>
            </a:r>
            <a:r>
              <a:rPr lang="cs-CZ" sz="1000" dirty="0" smtClean="0"/>
              <a:t> Research. London : SAGE </a:t>
            </a:r>
            <a:r>
              <a:rPr lang="cs-CZ" sz="1000" dirty="0" err="1" smtClean="0"/>
              <a:t>pub</a:t>
            </a:r>
            <a:r>
              <a:rPr lang="cs-CZ" sz="1000" dirty="0" smtClean="0"/>
              <a:t>., 1986. ISBN 0-803-924-7-04.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0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10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/>
              <a:t>Správnost a pečlivost výzkumu – správnost záleží v respektu k datům a pečlivost v doložitelnosti postupů.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1000" dirty="0" smtClean="0">
                <a:solidFill>
                  <a:prstClr val="black"/>
                </a:solidFill>
              </a:rPr>
              <a:t>RUBIN</a:t>
            </a:r>
            <a:r>
              <a:rPr lang="cs-CZ" sz="1000" dirty="0">
                <a:solidFill>
                  <a:prstClr val="black"/>
                </a:solidFill>
              </a:rPr>
              <a:t>, H. J.; RUBIN, I. S. </a:t>
            </a:r>
            <a:r>
              <a:rPr lang="cs-CZ" sz="1000" i="1" dirty="0" err="1">
                <a:solidFill>
                  <a:prstClr val="black"/>
                </a:solidFill>
              </a:rPr>
              <a:t>Qualitative</a:t>
            </a:r>
            <a:r>
              <a:rPr lang="cs-CZ" sz="1000" i="1" dirty="0">
                <a:solidFill>
                  <a:prstClr val="black"/>
                </a:solidFill>
              </a:rPr>
              <a:t> </a:t>
            </a:r>
            <a:r>
              <a:rPr lang="cs-CZ" sz="1000" i="1" dirty="0" err="1">
                <a:solidFill>
                  <a:prstClr val="black"/>
                </a:solidFill>
              </a:rPr>
              <a:t>Interviewing</a:t>
            </a:r>
            <a:r>
              <a:rPr lang="cs-CZ" sz="1000" i="1" dirty="0">
                <a:solidFill>
                  <a:prstClr val="black"/>
                </a:solidFill>
              </a:rPr>
              <a:t>. The </a:t>
            </a:r>
            <a:r>
              <a:rPr lang="cs-CZ" sz="1000" i="1" dirty="0" err="1">
                <a:solidFill>
                  <a:prstClr val="black"/>
                </a:solidFill>
              </a:rPr>
              <a:t>Art</a:t>
            </a:r>
            <a:r>
              <a:rPr lang="cs-CZ" sz="1000" i="1" dirty="0">
                <a:solidFill>
                  <a:prstClr val="black"/>
                </a:solidFill>
              </a:rPr>
              <a:t> of </a:t>
            </a:r>
            <a:r>
              <a:rPr lang="cs-CZ" sz="1000" i="1" dirty="0" err="1">
                <a:solidFill>
                  <a:prstClr val="black"/>
                </a:solidFill>
              </a:rPr>
              <a:t>Hearing</a:t>
            </a:r>
            <a:r>
              <a:rPr lang="cs-CZ" sz="1000" i="1" dirty="0">
                <a:solidFill>
                  <a:prstClr val="black"/>
                </a:solidFill>
              </a:rPr>
              <a:t> Data. </a:t>
            </a:r>
            <a:r>
              <a:rPr lang="cs-CZ" sz="1000" dirty="0" err="1">
                <a:solidFill>
                  <a:prstClr val="black"/>
                </a:solidFill>
              </a:rPr>
              <a:t>Tjousand</a:t>
            </a:r>
            <a:r>
              <a:rPr lang="cs-CZ" sz="1000" dirty="0">
                <a:solidFill>
                  <a:prstClr val="black"/>
                </a:solidFill>
              </a:rPr>
              <a:t> </a:t>
            </a:r>
            <a:r>
              <a:rPr lang="cs-CZ" sz="1000" dirty="0" err="1">
                <a:solidFill>
                  <a:prstClr val="black"/>
                </a:solidFill>
              </a:rPr>
              <a:t>Oaks</a:t>
            </a:r>
            <a:r>
              <a:rPr lang="cs-CZ" sz="1000" dirty="0">
                <a:solidFill>
                  <a:prstClr val="black"/>
                </a:solidFill>
              </a:rPr>
              <a:t> : </a:t>
            </a:r>
            <a:r>
              <a:rPr lang="cs-CZ" sz="1000" dirty="0" err="1">
                <a:solidFill>
                  <a:prstClr val="black"/>
                </a:solidFill>
              </a:rPr>
              <a:t>Sage</a:t>
            </a:r>
            <a:r>
              <a:rPr lang="cs-CZ" sz="1000" dirty="0">
                <a:solidFill>
                  <a:prstClr val="black"/>
                </a:solidFill>
              </a:rPr>
              <a:t>, 2005. ISBN 0-7619-207-57</a:t>
            </a: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1268413"/>
            <a:ext cx="8229600" cy="6192837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altLang="cs-CZ" sz="1800" smtClean="0"/>
              <a:t>Koncepce výzkumu: „The role of fiction in educational research. </a:t>
            </a:r>
            <a:r>
              <a:rPr lang="en-US" altLang="cs-CZ" sz="1800" smtClean="0"/>
              <a:t>Could a work of fiction count as research?“ </a:t>
            </a:r>
            <a:r>
              <a:rPr lang="cs-CZ" altLang="cs-CZ" sz="1800" smtClean="0"/>
              <a:t>(Eisner, s. 11) </a:t>
            </a:r>
            <a:r>
              <a:rPr lang="en-US" altLang="cs-CZ" sz="1800" smtClean="0"/>
              <a:t>(J. Dewey: </a:t>
            </a:r>
            <a:r>
              <a:rPr lang="en-US" altLang="cs-CZ" sz="1800" i="1" smtClean="0"/>
              <a:t>Art as experience</a:t>
            </a:r>
            <a:r>
              <a:rPr lang="en-US" altLang="cs-CZ" sz="1800" smtClean="0"/>
              <a:t>.</a:t>
            </a:r>
            <a:r>
              <a:rPr lang="cs-CZ" altLang="cs-CZ" sz="1800" smtClean="0"/>
              <a:t> 1934</a:t>
            </a:r>
            <a:r>
              <a:rPr lang="en-US" altLang="cs-CZ" sz="1800" smtClean="0"/>
              <a:t>) </a:t>
            </a:r>
          </a:p>
          <a:p>
            <a:pPr eaLnBrk="1" hangingPunct="1">
              <a:lnSpc>
                <a:spcPct val="80000"/>
              </a:lnSpc>
            </a:pPr>
            <a:endParaRPr lang="en-US" altLang="cs-CZ" sz="1800" smtClean="0"/>
          </a:p>
          <a:p>
            <a:pPr eaLnBrk="1" hangingPunct="1">
              <a:lnSpc>
                <a:spcPct val="80000"/>
              </a:lnSpc>
            </a:pPr>
            <a:r>
              <a:rPr lang="cs-CZ" altLang="cs-CZ" sz="1800" smtClean="0"/>
              <a:t>Předmět výzkumu</a:t>
            </a:r>
            <a:r>
              <a:rPr lang="en-US" altLang="cs-CZ" sz="1800" smtClean="0"/>
              <a:t>: „The heart of the problem resides for the students in the relationship between seeing and expressing… in imaginative transformation.“ (Eisner, s. 13).</a:t>
            </a:r>
          </a:p>
          <a:p>
            <a:pPr eaLnBrk="1" hangingPunct="1">
              <a:lnSpc>
                <a:spcPct val="80000"/>
              </a:lnSpc>
            </a:pPr>
            <a:endParaRPr lang="en-US" altLang="cs-CZ" sz="1800" smtClean="0"/>
          </a:p>
          <a:p>
            <a:pPr eaLnBrk="1" hangingPunct="1">
              <a:lnSpc>
                <a:spcPct val="80000"/>
              </a:lnSpc>
            </a:pPr>
            <a:r>
              <a:rPr lang="cs-CZ" altLang="cs-CZ" sz="1800" smtClean="0"/>
              <a:t>Personální opora</a:t>
            </a:r>
            <a:r>
              <a:rPr lang="en-US" altLang="cs-CZ" sz="1800" smtClean="0"/>
              <a:t>: „Arts-based research will need people who know how to create films, videos, narratives, literary texts, as well as text of other sorts.“ (Eisner, s. 17) </a:t>
            </a:r>
          </a:p>
          <a:p>
            <a:pPr eaLnBrk="1" hangingPunct="1">
              <a:lnSpc>
                <a:spcPct val="80000"/>
              </a:lnSpc>
            </a:pPr>
            <a:endParaRPr lang="en-US" altLang="cs-CZ" sz="1800" smtClean="0"/>
          </a:p>
          <a:p>
            <a:pPr eaLnBrk="1" hangingPunct="1">
              <a:lnSpc>
                <a:spcPct val="80000"/>
              </a:lnSpc>
            </a:pPr>
            <a:endParaRPr lang="en-US" altLang="cs-CZ" sz="1800" smtClean="0"/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altLang="cs-CZ" sz="2800" smtClean="0"/>
          </a:p>
          <a:p>
            <a:pPr eaLnBrk="1" hangingPunct="1">
              <a:lnSpc>
                <a:spcPct val="80000"/>
              </a:lnSpc>
            </a:pPr>
            <a:endParaRPr lang="cs-CZ" altLang="cs-CZ" sz="2800" smtClean="0"/>
          </a:p>
          <a:p>
            <a:pPr eaLnBrk="1" hangingPunct="1">
              <a:lnSpc>
                <a:spcPct val="80000"/>
              </a:lnSpc>
            </a:pPr>
            <a:endParaRPr lang="cs-CZ" altLang="cs-CZ" sz="1200" smtClean="0"/>
          </a:p>
          <a:p>
            <a:pPr eaLnBrk="1" hangingPunct="1">
              <a:lnSpc>
                <a:spcPct val="80000"/>
              </a:lnSpc>
            </a:pPr>
            <a:endParaRPr lang="cs-CZ" altLang="cs-CZ" sz="1200" smtClean="0"/>
          </a:p>
          <a:p>
            <a:pPr eaLnBrk="1" hangingPunct="1">
              <a:lnSpc>
                <a:spcPct val="80000"/>
              </a:lnSpc>
            </a:pPr>
            <a:endParaRPr lang="cs-CZ" altLang="cs-CZ" sz="1200" smtClean="0"/>
          </a:p>
          <a:p>
            <a:pPr eaLnBrk="1" hangingPunct="1">
              <a:lnSpc>
                <a:spcPct val="80000"/>
              </a:lnSpc>
            </a:pPr>
            <a:endParaRPr lang="cs-CZ" altLang="cs-CZ" sz="1200" smtClean="0"/>
          </a:p>
          <a:p>
            <a:pPr eaLnBrk="1" hangingPunct="1">
              <a:lnSpc>
                <a:spcPct val="80000"/>
              </a:lnSpc>
            </a:pPr>
            <a:r>
              <a:rPr lang="cs-CZ" altLang="cs-CZ" sz="1200" smtClean="0"/>
              <a:t>EISNER, E. Does Arts-Based Research Have a Future? </a:t>
            </a:r>
            <a:r>
              <a:rPr lang="cs-CZ" altLang="cs-CZ" sz="1200" i="1" smtClean="0"/>
              <a:t>Studies in Art Education, 2006, 48, č. 1, s. 9 – 18. ISSN 0039-3541.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200" smtClean="0"/>
              <a:t>SLAVÍK, J.; WAWROSZ, P. </a:t>
            </a:r>
            <a:r>
              <a:rPr lang="cs-CZ" altLang="cs-CZ" sz="1200" i="1" smtClean="0"/>
              <a:t>Umění zážitku, zážitek umění (teorie a praxe artefiletiky).</a:t>
            </a:r>
            <a:r>
              <a:rPr lang="cs-CZ" altLang="cs-CZ" sz="1200" smtClean="0"/>
              <a:t> II. díl. Praha : Univerzita Karlova – Pedagogická fakulta 2004. 303 s. ISBN: 80-7290-130-3. s. 205</a:t>
            </a:r>
          </a:p>
          <a:p>
            <a:pPr eaLnBrk="1" hangingPunct="1">
              <a:lnSpc>
                <a:spcPct val="80000"/>
              </a:lnSpc>
            </a:pPr>
            <a:endParaRPr lang="cs-CZ" altLang="cs-CZ" sz="1200" i="1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Arts-Based Research</a:t>
            </a:r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1042988" y="4724400"/>
            <a:ext cx="935037" cy="366713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/>
              <a:t>DÍLO</a:t>
            </a:r>
          </a:p>
        </p:txBody>
      </p:sp>
      <p:sp>
        <p:nvSpPr>
          <p:cNvPr id="19461" name="AutoShape 5"/>
          <p:cNvSpPr>
            <a:spLocks/>
          </p:cNvSpPr>
          <p:nvPr/>
        </p:nvSpPr>
        <p:spPr bwMode="auto">
          <a:xfrm>
            <a:off x="2195513" y="4221163"/>
            <a:ext cx="142875" cy="1584325"/>
          </a:xfrm>
          <a:prstGeom prst="rightBrace">
            <a:avLst>
              <a:gd name="adj1" fmla="val 92407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2195513" y="4365625"/>
            <a:ext cx="52562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1600"/>
              <a:t>  Významový koncept – výpověď o tématu /stylu/</a:t>
            </a:r>
          </a:p>
        </p:txBody>
      </p:sp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3203575" y="4797425"/>
            <a:ext cx="2592388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cs-CZ" altLang="cs-CZ" sz="1600"/>
          </a:p>
        </p:txBody>
      </p:sp>
      <p:sp>
        <p:nvSpPr>
          <p:cNvPr id="19464" name="Text Box 8"/>
          <p:cNvSpPr txBox="1">
            <a:spLocks noChangeArrowheads="1"/>
          </p:cNvSpPr>
          <p:nvPr/>
        </p:nvSpPr>
        <p:spPr bwMode="auto">
          <a:xfrm>
            <a:off x="2195513" y="5013325"/>
            <a:ext cx="6192837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1600"/>
              <a:t>  Empatický koncept – výpověď o autorovi /stylu/</a:t>
            </a:r>
          </a:p>
        </p:txBody>
      </p:sp>
      <p:sp>
        <p:nvSpPr>
          <p:cNvPr id="19465" name="Text Box 9"/>
          <p:cNvSpPr txBox="1">
            <a:spLocks noChangeArrowheads="1"/>
          </p:cNvSpPr>
          <p:nvPr/>
        </p:nvSpPr>
        <p:spPr bwMode="auto">
          <a:xfrm>
            <a:off x="1979613" y="4652963"/>
            <a:ext cx="5688012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 sz="1600"/>
              <a:t>      Konstruktivní koncept – výpověď o formě /stylu/ </a:t>
            </a:r>
          </a:p>
        </p:txBody>
      </p:sp>
      <p:sp>
        <p:nvSpPr>
          <p:cNvPr id="19466" name="Text Box 10"/>
          <p:cNvSpPr txBox="1">
            <a:spLocks noChangeArrowheads="1"/>
          </p:cNvSpPr>
          <p:nvPr/>
        </p:nvSpPr>
        <p:spPr bwMode="auto">
          <a:xfrm>
            <a:off x="2268538" y="5300663"/>
            <a:ext cx="47513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cs-CZ" altLang="cs-CZ" sz="1600"/>
              <a:t> Prožitkový koncept –</a:t>
            </a:r>
            <a:r>
              <a:rPr lang="cs-CZ" altLang="cs-CZ"/>
              <a:t> </a:t>
            </a:r>
            <a:r>
              <a:rPr lang="cs-CZ" altLang="cs-CZ" sz="1600"/>
              <a:t>výpověď o divákovi </a:t>
            </a:r>
          </a:p>
        </p:txBody>
      </p:sp>
      <p:sp>
        <p:nvSpPr>
          <p:cNvPr id="19467" name="AutoShape 11"/>
          <p:cNvSpPr>
            <a:spLocks/>
          </p:cNvSpPr>
          <p:nvPr/>
        </p:nvSpPr>
        <p:spPr bwMode="auto">
          <a:xfrm>
            <a:off x="6732588" y="4221163"/>
            <a:ext cx="71437" cy="1584325"/>
          </a:xfrm>
          <a:prstGeom prst="rightBrace">
            <a:avLst>
              <a:gd name="adj1" fmla="val 184816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cs-CZ" altLang="cs-CZ"/>
          </a:p>
        </p:txBody>
      </p:sp>
      <p:sp>
        <p:nvSpPr>
          <p:cNvPr id="19468" name="Text Box 12"/>
          <p:cNvSpPr txBox="1">
            <a:spLocks noChangeArrowheads="1"/>
          </p:cNvSpPr>
          <p:nvPr/>
        </p:nvSpPr>
        <p:spPr bwMode="auto">
          <a:xfrm>
            <a:off x="6877050" y="4292600"/>
            <a:ext cx="1943100" cy="146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/>
              <a:t>výpověď </a:t>
            </a:r>
            <a:r>
              <a:rPr lang="cs-CZ" altLang="cs-CZ">
                <a:sym typeface="Symbol" panose="05050102010706020507" pitchFamily="18" charset="2"/>
              </a:rPr>
              <a:t></a:t>
            </a:r>
          </a:p>
          <a:p>
            <a:pPr eaLnBrk="1" hangingPunct="1">
              <a:spcBef>
                <a:spcPct val="50000"/>
              </a:spcBef>
            </a:pPr>
            <a:r>
              <a:rPr lang="cs-CZ" altLang="cs-CZ"/>
              <a:t>SPOLEČNOST, KULTURA</a:t>
            </a:r>
          </a:p>
          <a:p>
            <a:pPr eaLnBrk="1" hangingPunct="1">
              <a:spcBef>
                <a:spcPct val="50000"/>
              </a:spcBef>
            </a:pPr>
            <a:r>
              <a:rPr lang="cs-CZ" altLang="cs-CZ"/>
              <a:t>vliv </a:t>
            </a:r>
            <a:r>
              <a:rPr lang="cs-CZ" altLang="cs-CZ">
                <a:sym typeface="Symbol" panose="05050102010706020507" pitchFamily="18" charset="2"/>
              </a:rPr>
              <a:t></a:t>
            </a:r>
            <a:endParaRPr lang="cs-CZ" alt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pPr eaLnBrk="1" hangingPunct="1"/>
            <a:r>
              <a:rPr lang="cs-CZ" altLang="cs-CZ" sz="3200" smtClean="0"/>
              <a:t>Literatura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981075"/>
            <a:ext cx="9144000" cy="626427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altLang="cs-CZ" sz="1200" u="sng" smtClean="0"/>
              <a:t>ZÁKLADNÍ LITERATURA KE STUDIU:</a:t>
            </a:r>
            <a:r>
              <a:rPr lang="cs-CZ" altLang="cs-CZ" sz="2400" smtClean="0"/>
              <a:t>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000" smtClean="0">
                <a:solidFill>
                  <a:schemeClr val="accent2"/>
                </a:solidFill>
              </a:rPr>
              <a:t>ŠVAŘÍČEK, R.; ŠEĎOVÁ, K. a kol. </a:t>
            </a:r>
            <a:r>
              <a:rPr lang="cs-CZ" altLang="cs-CZ" sz="2000" i="1" smtClean="0">
                <a:solidFill>
                  <a:schemeClr val="accent2"/>
                </a:solidFill>
              </a:rPr>
              <a:t>Kvalitativní výzkum v pedagogických vědách</a:t>
            </a:r>
            <a:r>
              <a:rPr lang="cs-CZ" altLang="cs-CZ" sz="2000" smtClean="0">
                <a:solidFill>
                  <a:schemeClr val="accent2"/>
                </a:solidFill>
              </a:rPr>
              <a:t>. Praha : Portál, 2007. ISBN 978-80-7367-313-0.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000" smtClean="0">
                <a:solidFill>
                  <a:schemeClr val="accent2"/>
                </a:solidFill>
              </a:rPr>
              <a:t>CHRÁSKA, M. </a:t>
            </a:r>
            <a:r>
              <a:rPr lang="cs-CZ" altLang="cs-CZ" sz="2000" i="1" smtClean="0">
                <a:solidFill>
                  <a:schemeClr val="accent2"/>
                </a:solidFill>
              </a:rPr>
              <a:t>Metody pedagogického výzkumu</a:t>
            </a:r>
            <a:r>
              <a:rPr lang="cs-CZ" altLang="cs-CZ" sz="2000" smtClean="0">
                <a:solidFill>
                  <a:schemeClr val="accent2"/>
                </a:solidFill>
              </a:rPr>
              <a:t>. Praha : Grada, 2007. ISBN 978-80-247-1369-4.  </a:t>
            </a:r>
          </a:p>
          <a:p>
            <a:pPr eaLnBrk="1" hangingPunct="1">
              <a:lnSpc>
                <a:spcPct val="80000"/>
              </a:lnSpc>
            </a:pPr>
            <a:endParaRPr lang="cs-CZ" altLang="cs-CZ" sz="2000" u="sng" smtClean="0"/>
          </a:p>
          <a:p>
            <a:pPr eaLnBrk="1" hangingPunct="1">
              <a:lnSpc>
                <a:spcPct val="80000"/>
              </a:lnSpc>
            </a:pPr>
            <a:r>
              <a:rPr lang="cs-CZ" altLang="cs-CZ" sz="1200" u="sng" smtClean="0"/>
              <a:t>ROZŠIŘUJÍCÍ LITERATURA: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200" smtClean="0"/>
              <a:t>McBRIDE, Rob (1995) </a:t>
            </a:r>
            <a:r>
              <a:rPr lang="cs-CZ" altLang="cs-CZ" sz="1200" i="1" smtClean="0"/>
              <a:t>Úvod do kvalitativního výzkumu (průvodce pro učitele)</a:t>
            </a:r>
            <a:r>
              <a:rPr lang="cs-CZ" altLang="cs-CZ" sz="1200" smtClean="0"/>
              <a:t>. Liberec : Technická univerzita Liberec, Fakulta pedagogická, 1995.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200" smtClean="0"/>
              <a:t>ČERMÁK, Ivo; MIOVSKÝ Michal (2000) </a:t>
            </a:r>
            <a:r>
              <a:rPr lang="cs-CZ" altLang="cs-CZ" sz="1200" i="1" smtClean="0"/>
              <a:t>Kvalitativní výzkum ve vědách o člověku na prahu třetího tisíciletí: sborník z konference LFHK</a:t>
            </a:r>
            <a:r>
              <a:rPr lang="cs-CZ" altLang="cs-CZ" sz="1200" smtClean="0"/>
              <a:t>. Brno – Boskovice : Nakladatelství Albert – AV ČR Brno, Psychologický ústav 2000. ISBN 80-85834-96-0.</a:t>
            </a:r>
            <a:r>
              <a:rPr lang="cs-CZ" altLang="cs-CZ" sz="1200" i="1" smtClean="0"/>
              <a:t>  </a:t>
            </a:r>
            <a:endParaRPr lang="cs-CZ" altLang="cs-CZ" sz="1200" b="1" smtClean="0"/>
          </a:p>
          <a:p>
            <a:pPr eaLnBrk="1" hangingPunct="1">
              <a:lnSpc>
                <a:spcPct val="80000"/>
              </a:lnSpc>
            </a:pPr>
            <a:r>
              <a:rPr lang="cs-CZ" altLang="cs-CZ" sz="1200" b="1" smtClean="0"/>
              <a:t>GAVORA, Peter (1996) </a:t>
            </a:r>
            <a:r>
              <a:rPr lang="cs-CZ" altLang="cs-CZ" sz="1200" b="1" i="1" smtClean="0"/>
              <a:t>Výzkumné metody v pedagogice</a:t>
            </a:r>
            <a:r>
              <a:rPr lang="cs-CZ" altLang="cs-CZ" sz="1200" b="1" smtClean="0"/>
              <a:t>. </a:t>
            </a:r>
            <a:r>
              <a:rPr lang="cs-CZ" altLang="cs-CZ" sz="1200" b="1" i="1" smtClean="0"/>
              <a:t>Příručka pro studenty, učitele a výzkumné pracovníky. </a:t>
            </a:r>
            <a:r>
              <a:rPr lang="cs-CZ" altLang="cs-CZ" sz="1200" b="1" smtClean="0"/>
              <a:t>Brno : Paido, 1996. ISBN 80-85931-15-X. 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200" b="1" smtClean="0"/>
              <a:t>HENDL, Jan (1997) </a:t>
            </a:r>
            <a:r>
              <a:rPr lang="cs-CZ" altLang="cs-CZ" sz="1200" b="1" i="1" smtClean="0"/>
              <a:t>Úvod do kvalitativního výzkumu.</a:t>
            </a:r>
            <a:r>
              <a:rPr lang="cs-CZ" altLang="cs-CZ" sz="1200" b="1" smtClean="0"/>
              <a:t> Praha : Karolinum, nakladatelství Univerzity Karlovy. ISBN 80-71184-549-3.</a:t>
            </a:r>
            <a:endParaRPr lang="cs-CZ" altLang="cs-CZ" sz="1200" smtClean="0"/>
          </a:p>
          <a:p>
            <a:pPr eaLnBrk="1" hangingPunct="1">
              <a:lnSpc>
                <a:spcPct val="80000"/>
              </a:lnSpc>
            </a:pPr>
            <a:r>
              <a:rPr lang="cs-CZ" altLang="cs-CZ" sz="1200" smtClean="0"/>
              <a:t>HENDL, Jan (1997) </a:t>
            </a:r>
            <a:r>
              <a:rPr lang="cs-CZ" altLang="cs-CZ" sz="1200" i="1" smtClean="0"/>
              <a:t>Kvalitativní výzkum. </a:t>
            </a:r>
            <a:r>
              <a:rPr lang="cs-CZ" altLang="cs-CZ" sz="1200" smtClean="0"/>
              <a:t>Praha : Portál, 2005. ISBN 80-7367-040-2.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200" smtClean="0"/>
              <a:t>HENDL, Jan (2006) </a:t>
            </a:r>
            <a:r>
              <a:rPr lang="cs-CZ" altLang="cs-CZ" sz="1200" i="1" smtClean="0"/>
              <a:t>Přehled statistických metod zpracování dat</a:t>
            </a:r>
            <a:r>
              <a:rPr lang="cs-CZ" altLang="cs-CZ" sz="1200" smtClean="0"/>
              <a:t>. Praha : Portál, 2006. ISBN 80-7367-123-9.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200" smtClean="0"/>
              <a:t>MORGAN, David L. (2002) Ohniskové skupiny jako metoda kvalitativního výzkumu. Brno : Sdružení SCAN, Nakladatelství Albert 2001. ISBN 80-85834-77-4.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200" smtClean="0"/>
              <a:t>PELIKÁN, Jiří (1998) </a:t>
            </a:r>
            <a:r>
              <a:rPr lang="cs-CZ" altLang="cs-CZ" sz="1200" i="1" smtClean="0"/>
              <a:t>Základy empirického výzkumu pedagogických jevů</a:t>
            </a:r>
            <a:r>
              <a:rPr lang="cs-CZ" altLang="cs-CZ" sz="1200" smtClean="0"/>
              <a:t>. Praha : Karolinum, 1998. ISBN 80-7184-569-8.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200" smtClean="0"/>
              <a:t>PRŮCHA, Jan (1995) </a:t>
            </a:r>
            <a:r>
              <a:rPr lang="cs-CZ" altLang="cs-CZ" sz="1200" i="1" smtClean="0"/>
              <a:t>Pedagogický výzkum, uvedení do teorie a praxe</a:t>
            </a:r>
            <a:r>
              <a:rPr lang="cs-CZ" altLang="cs-CZ" sz="1200" smtClean="0"/>
              <a:t>. Praha : Univerzita Karlova, vydavatelství Karolinum, 1995. ISBN 80-7184-132-3.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200" smtClean="0"/>
              <a:t>STRAUSS, Anselm L. (1987) </a:t>
            </a:r>
            <a:r>
              <a:rPr lang="cs-CZ" altLang="cs-CZ" sz="1200" i="1" smtClean="0"/>
              <a:t>Qualitative analysis for social scientist. </a:t>
            </a:r>
            <a:r>
              <a:rPr lang="cs-CZ" altLang="cs-CZ" sz="1200" smtClean="0"/>
              <a:t>Cambridge : Cambridge University Press 1987. ISBN 0-521-33806-9.</a:t>
            </a:r>
            <a:endParaRPr lang="cs-CZ" altLang="cs-CZ" sz="1200" b="1" smtClean="0"/>
          </a:p>
          <a:p>
            <a:pPr eaLnBrk="1" hangingPunct="1">
              <a:lnSpc>
                <a:spcPct val="80000"/>
              </a:lnSpc>
            </a:pPr>
            <a:r>
              <a:rPr lang="cs-CZ" altLang="cs-CZ" sz="1200" b="1" smtClean="0"/>
              <a:t>STRAUSS, Anselm L.; Corbinová, Juliet (1999) </a:t>
            </a:r>
            <a:r>
              <a:rPr lang="cs-CZ" altLang="cs-CZ" sz="1200" b="1" i="1" smtClean="0"/>
              <a:t>Základy kvalitativního výzkumu (Postupy a techniky metody zakotvené teorie). </a:t>
            </a:r>
            <a:r>
              <a:rPr lang="cs-CZ" altLang="cs-CZ" sz="1200" b="1" smtClean="0"/>
              <a:t>Brno – Boskovice : Sdružení podané ruce, Nakladatelství Albert 1999. ISBN 80-858434-60-X. </a:t>
            </a:r>
            <a:r>
              <a:rPr lang="cs-CZ" altLang="cs-CZ" sz="1200" b="1" i="1" smtClean="0"/>
              <a:t> </a:t>
            </a:r>
            <a:endParaRPr lang="cs-CZ" altLang="cs-CZ" sz="1200" smtClean="0"/>
          </a:p>
          <a:p>
            <a:pPr eaLnBrk="1" hangingPunct="1">
              <a:lnSpc>
                <a:spcPct val="80000"/>
              </a:lnSpc>
            </a:pPr>
            <a:r>
              <a:rPr lang="cs-CZ" altLang="cs-CZ" sz="1200" smtClean="0"/>
              <a:t>SURYNEK, Alois; KOMÁRKOVÁ, Růžena; KAŠPAROVÁ, Eva (2001) </a:t>
            </a:r>
            <a:r>
              <a:rPr lang="cs-CZ" altLang="cs-CZ" sz="1200" i="1" smtClean="0"/>
              <a:t>Základy sociologického výzkumu</a:t>
            </a:r>
            <a:r>
              <a:rPr lang="cs-CZ" altLang="cs-CZ" sz="1200" smtClean="0"/>
              <a:t>. Praha : Management Press, 2001. 160 s. ISBN  80-7261-038-4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1200" smtClean="0"/>
              <a:t>SWOBODA, Helmut (1977) </a:t>
            </a:r>
            <a:r>
              <a:rPr lang="cs-CZ" altLang="cs-CZ" sz="1200" i="1" smtClean="0"/>
              <a:t>Moderní statistika.</a:t>
            </a:r>
            <a:r>
              <a:rPr lang="cs-CZ" altLang="cs-CZ" sz="1200" smtClean="0"/>
              <a:t> Praha : Svoboda, 1977.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971</TotalTime>
  <Words>1586</Words>
  <Application>Microsoft Office PowerPoint</Application>
  <PresentationFormat>Předvádění na obrazovce (4:3)</PresentationFormat>
  <Paragraphs>222</Paragraphs>
  <Slides>19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8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8" baseType="lpstr">
      <vt:lpstr>Arial</vt:lpstr>
      <vt:lpstr>Calibri</vt:lpstr>
      <vt:lpstr>Symbol</vt:lpstr>
      <vt:lpstr>Arial Narrow</vt:lpstr>
      <vt:lpstr>Times New Roman</vt:lpstr>
      <vt:lpstr>Wingdings</vt:lpstr>
      <vt:lpstr>Adobe Fangsong Std R</vt:lpstr>
      <vt:lpstr>Courier New</vt:lpstr>
      <vt:lpstr>Výchozí návrh</vt:lpstr>
      <vt:lpstr>Empirický výzkum ve výtvarné výchově 1</vt:lpstr>
      <vt:lpstr>Učit umění/m?</vt:lpstr>
      <vt:lpstr>Umění prostředkem poznání a vlivu  </vt:lpstr>
      <vt:lpstr>Avatar</vt:lpstr>
      <vt:lpstr>Setkání s obsahem  </vt:lpstr>
      <vt:lpstr>Obsah – intence</vt:lpstr>
      <vt:lpstr>Obsah – východisko  </vt:lpstr>
      <vt:lpstr>Obsah – význam </vt:lpstr>
      <vt:lpstr>Setkání lidí a obsahu – pedagogický čtyřúhelník edukační realita </vt:lpstr>
      <vt:lpstr>Normativní a explanační pojetí v pedagogice </vt:lpstr>
      <vt:lpstr>Od normy k explanaci a zpět</vt:lpstr>
      <vt:lpstr>Mezi teorií a praxí </vt:lpstr>
      <vt:lpstr>Vztah teorie, praxe a empirického výzkumu </vt:lpstr>
      <vt:lpstr>Empirický výzkum –  systematická, věrohodná, sdělná reflexe praxe.  </vt:lpstr>
      <vt:lpstr>Validita – platnost (pro kvalitativní výzkumný kontext)  </vt:lpstr>
      <vt:lpstr>Validita – typy a metody ověření  </vt:lpstr>
      <vt:lpstr>Reliabilita – spolehlivost </vt:lpstr>
      <vt:lpstr>Arts-Based Research</vt:lpstr>
      <vt:lpstr>Literatura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Jan Slavík</dc:creator>
  <cp:lastModifiedBy>Jan Slavík</cp:lastModifiedBy>
  <cp:revision>38</cp:revision>
  <dcterms:created xsi:type="dcterms:W3CDTF">2008-01-22T16:59:04Z</dcterms:created>
  <dcterms:modified xsi:type="dcterms:W3CDTF">2018-10-11T11:49:44Z</dcterms:modified>
</cp:coreProperties>
</file>