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60" r:id="rId3"/>
    <p:sldId id="261" r:id="rId4"/>
    <p:sldId id="262" r:id="rId5"/>
    <p:sldId id="263" r:id="rId6"/>
    <p:sldId id="264" r:id="rId7"/>
    <p:sldId id="267" r:id="rId8"/>
    <p:sldId id="268" r:id="rId9"/>
    <p:sldId id="265" r:id="rId10"/>
    <p:sldId id="266" r:id="rId11"/>
    <p:sldId id="270" r:id="rId12"/>
    <p:sldId id="272" r:id="rId13"/>
    <p:sldId id="273" r:id="rId14"/>
    <p:sldId id="274" r:id="rId15"/>
    <p:sldId id="275" r:id="rId16"/>
    <p:sldId id="277" r:id="rId17"/>
    <p:sldId id="276" r:id="rId18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3" d="100"/>
          <a:sy n="63" d="100"/>
        </p:scale>
        <p:origin x="84" y="1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9A35D38-09DC-4469-84D1-E1D66D806E9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8903F997-CE2D-4ACE-9758-8DD57E77A90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87383BB3-98AC-49C4-A708-AA4E028409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6BDF26-6669-4227-86D4-6B96CAA0DB89}" type="datetimeFigureOut">
              <a:rPr lang="cs-CZ" smtClean="0"/>
              <a:t>25.11.2019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6C79DFF7-C0C0-4D9A-A839-86F9C7489B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A8923977-6294-4399-BE3E-911BB73D05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6164AB-FE15-4A56-899F-054AAB1BFC9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250171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3EC2B25-332C-445F-8C08-6D971BC977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3AA0A22E-11D3-4597-80D0-47E0C23DC5B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F05A64C1-C6A6-4AA8-90A5-1739B99489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6BDF26-6669-4227-86D4-6B96CAA0DB89}" type="datetimeFigureOut">
              <a:rPr lang="cs-CZ" smtClean="0"/>
              <a:t>25.11.2019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8829A9AD-19C6-4FA6-B95C-1A1AA1C857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2EEB506-870C-4F79-AE6D-2B65BB229A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6164AB-FE15-4A56-899F-054AAB1BFC9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184183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2311212-C162-4162-AFF3-B4D1AD0FFA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DAFEFD60-7A3C-4913-BD96-60795BDE0AC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A06F75B4-D22E-44B6-BBEA-699894298D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6BDF26-6669-4227-86D4-6B96CAA0DB89}" type="datetimeFigureOut">
              <a:rPr lang="cs-CZ" smtClean="0"/>
              <a:t>25.11.2019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F07D8371-DD05-4F7D-9105-A27CF8F203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7EA9439-33DB-489E-9CC3-7185A749BD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6164AB-FE15-4A56-899F-054AAB1BFC9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175457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9A28CEF-46CC-4BCA-80BF-BD350D7CA4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2E486681-27AA-48D4-9BD2-C6466417F5C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7EEA9649-59C3-4991-B96B-BF8F64A8E26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6C67EF8B-A585-4ACC-8FA9-8852236B74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6BDF26-6669-4227-86D4-6B96CAA0DB89}" type="datetimeFigureOut">
              <a:rPr lang="cs-CZ" smtClean="0"/>
              <a:t>25.11.2019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575E12B0-F5A0-4801-A6A3-6722836C4C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15DBA3B2-A2A0-44BD-BB1B-ECF28D8E9B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6164AB-FE15-4A56-899F-054AAB1BFC9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185616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D7F947C-CB33-4B0F-90D6-69439C4C2E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978A99E5-2822-44D8-ACD7-F6E859C4311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55A3F9CD-6811-4305-94F7-89104BFB541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03C07325-7298-4D97-913D-68402C97A40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15146F18-F60C-40F0-B28E-A6DC36752D6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6FF3FC42-7DE6-4942-91FB-2BB2463C38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6BDF26-6669-4227-86D4-6B96CAA0DB89}" type="datetimeFigureOut">
              <a:rPr lang="cs-CZ" smtClean="0"/>
              <a:t>25.11.2019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A6524A77-5820-461F-8F63-D916BCF7B1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E41D65B7-77E1-4811-B7CA-C258F5ACFB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6164AB-FE15-4A56-899F-054AAB1BFC9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380040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505EEE8-6E30-46F5-A84B-72CC4B04B7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3FA8E322-15F3-428B-AFCD-37C2DB9327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6BDF26-6669-4227-86D4-6B96CAA0DB89}" type="datetimeFigureOut">
              <a:rPr lang="cs-CZ" smtClean="0"/>
              <a:t>25.11.2019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EB8BB5A5-B0DE-4F4A-B19B-0D5A23E88C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3C8A267B-B255-4284-B15E-7A25E2025E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6164AB-FE15-4A56-899F-054AAB1BFC9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222122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83BD42BA-FFB4-4ACF-895B-D148446161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6BDF26-6669-4227-86D4-6B96CAA0DB89}" type="datetimeFigureOut">
              <a:rPr lang="cs-CZ" smtClean="0"/>
              <a:t>25.11.2019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E7CD429F-2936-409B-835A-A7751D0FB9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E0801388-3F42-4F2D-AE8E-E2FB02B4A2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6164AB-FE15-4A56-899F-054AAB1BFC9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705032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5020301-EC92-4290-A87F-4F7CD4241A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3C814D6B-700E-456D-8114-437786432B7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9A92145C-8E54-4F10-A13D-A026F8FF556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B919D28B-D1F5-46F1-B8D6-51E1F41DB9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6BDF26-6669-4227-86D4-6B96CAA0DB89}" type="datetimeFigureOut">
              <a:rPr lang="cs-CZ" smtClean="0"/>
              <a:t>25.11.2019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D33570E1-11BF-4349-9B44-1414B3D650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C9103077-2E29-4C90-934A-A4B95825C1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6164AB-FE15-4A56-899F-054AAB1BFC9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663348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481AFE8-48C3-45CC-8238-9A170173F0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74BC3C46-2CD1-4C69-AB04-FB43DFB0939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9BE8EBF3-D583-48B3-9B63-C4B8037CEA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92965A52-A2E3-4329-8CAE-21E812E001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6BDF26-6669-4227-86D4-6B96CAA0DB89}" type="datetimeFigureOut">
              <a:rPr lang="cs-CZ" smtClean="0"/>
              <a:t>25.11.2019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527C5619-1AAA-462F-B086-849A6DE28A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BE36CDA8-20B6-407F-9CBC-7C656CE80B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6164AB-FE15-4A56-899F-054AAB1BFC9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60157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3B3DE8B-ED73-4F70-83AB-70BFFC4E1B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F3ECCF44-5254-4C74-A7DA-91B6BC49B74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F84465A3-8FF8-4EDE-B79E-4A3372C907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6BDF26-6669-4227-86D4-6B96CAA0DB89}" type="datetimeFigureOut">
              <a:rPr lang="cs-CZ" smtClean="0"/>
              <a:t>25.11.2019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156B3A20-01D3-46E3-AD6A-275C114874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D1F5893D-5EF2-48E8-9010-E639128DA0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6164AB-FE15-4A56-899F-054AAB1BFC9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432938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6B3566C7-F247-4652-AEA4-8ABFD96B843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E605DBDA-3EF2-4EE0-8927-2EB5FB0CF70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AFA6B57D-7736-467D-B4C9-C71DD48D16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6BDF26-6669-4227-86D4-6B96CAA0DB89}" type="datetimeFigureOut">
              <a:rPr lang="cs-CZ" smtClean="0"/>
              <a:t>25.11.2019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60DC1E4F-A1FE-4F05-AF02-ED1E6D6DE0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134BF898-349D-4421-B26B-1B79BB6CF1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6164AB-FE15-4A56-899F-054AAB1BFC9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710260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64B5A509-2E49-4118-BDD1-2ACA85279F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665C4597-4418-4A84-9304-8DFA80CA027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4B86BF5-D6B9-4773-96B3-3D053F644EF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6BDF26-6669-4227-86D4-6B96CAA0DB89}" type="datetimeFigureOut">
              <a:rPr lang="cs-CZ" smtClean="0"/>
              <a:t>25.11.2019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8D8C13B2-E366-4E61-B918-F33B8EBDA26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B17AAEA0-3323-47F3-8093-61CFAA6ED05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6164AB-FE15-4A56-899F-054AAB1BFC9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79916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557565F-51B7-4171-A402-4552E5AA453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4400" b="1" dirty="0" err="1"/>
              <a:t>Seminar</a:t>
            </a:r>
            <a:br>
              <a:rPr lang="cs-CZ" sz="4400" dirty="0"/>
            </a:br>
            <a:r>
              <a:rPr lang="cs-CZ" sz="4400" b="1" i="1" dirty="0" err="1"/>
              <a:t>Kulturelle</a:t>
            </a:r>
            <a:r>
              <a:rPr lang="cs-CZ" sz="4400" b="1" i="1" dirty="0"/>
              <a:t> </a:t>
            </a:r>
            <a:r>
              <a:rPr lang="cs-CZ" sz="4400" b="1" i="1" dirty="0" err="1"/>
              <a:t>und</a:t>
            </a:r>
            <a:r>
              <a:rPr lang="cs-CZ" sz="4400" b="1" i="1" dirty="0"/>
              <a:t> </a:t>
            </a:r>
            <a:r>
              <a:rPr lang="cs-CZ" sz="4400" b="1" i="1" dirty="0" err="1"/>
              <a:t>sprachliche</a:t>
            </a:r>
            <a:r>
              <a:rPr lang="cs-CZ" sz="4400" b="1" i="1" dirty="0"/>
              <a:t> </a:t>
            </a:r>
            <a:r>
              <a:rPr lang="cs-CZ" sz="4400" b="1" i="1" dirty="0" err="1"/>
              <a:t>Landeskunde</a:t>
            </a:r>
            <a:r>
              <a:rPr lang="cs-CZ" sz="4400" b="1" dirty="0"/>
              <a:t> (KGS/KRJN)</a:t>
            </a:r>
            <a:endParaRPr lang="cs-CZ" sz="4400" dirty="0"/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9C027E46-60E1-41FA-839F-42EDCD5312D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2000" dirty="0" err="1"/>
              <a:t>Westböhmische</a:t>
            </a:r>
            <a:r>
              <a:rPr lang="cs-CZ" sz="2000" dirty="0"/>
              <a:t> </a:t>
            </a:r>
            <a:r>
              <a:rPr lang="cs-CZ" sz="2000" dirty="0" err="1"/>
              <a:t>Universität</a:t>
            </a:r>
            <a:r>
              <a:rPr lang="cs-CZ" sz="2000" dirty="0"/>
              <a:t> </a:t>
            </a:r>
            <a:r>
              <a:rPr lang="cs-CZ" sz="2000" dirty="0" err="1"/>
              <a:t>Pilsen</a:t>
            </a:r>
            <a:endParaRPr lang="cs-CZ" sz="2000" dirty="0"/>
          </a:p>
          <a:p>
            <a:r>
              <a:rPr lang="cs-CZ" sz="2000" dirty="0" err="1"/>
              <a:t>Lehrstuhl</a:t>
            </a:r>
            <a:r>
              <a:rPr lang="cs-CZ" sz="2000" dirty="0"/>
              <a:t> </a:t>
            </a:r>
            <a:r>
              <a:rPr lang="cs-CZ" sz="2000" dirty="0" err="1"/>
              <a:t>für</a:t>
            </a:r>
            <a:r>
              <a:rPr lang="cs-CZ" sz="2000" dirty="0"/>
              <a:t> Germanistik </a:t>
            </a:r>
            <a:r>
              <a:rPr lang="cs-CZ" sz="2000" dirty="0" err="1"/>
              <a:t>und</a:t>
            </a:r>
            <a:r>
              <a:rPr lang="cs-CZ" sz="2000" dirty="0"/>
              <a:t> </a:t>
            </a:r>
            <a:r>
              <a:rPr lang="cs-CZ" sz="2000" dirty="0" err="1"/>
              <a:t>Slawistik</a:t>
            </a:r>
            <a:endParaRPr lang="cs-CZ" sz="2000" dirty="0"/>
          </a:p>
          <a:p>
            <a:r>
              <a:rPr lang="cs-CZ" sz="2000" dirty="0" err="1"/>
              <a:t>Wintersemester</a:t>
            </a:r>
            <a:r>
              <a:rPr lang="cs-CZ" sz="2000" dirty="0"/>
              <a:t> 2019/20</a:t>
            </a:r>
          </a:p>
          <a:p>
            <a:r>
              <a:rPr lang="cs-CZ" sz="2000" dirty="0" err="1"/>
              <a:t>Seminarleitung</a:t>
            </a:r>
            <a:r>
              <a:rPr lang="cs-CZ" sz="2000" dirty="0"/>
              <a:t>: Christoph </a:t>
            </a:r>
            <a:r>
              <a:rPr lang="cs-CZ" sz="2000" dirty="0" err="1"/>
              <a:t>Mauerer</a:t>
            </a:r>
            <a:r>
              <a:rPr lang="cs-CZ" sz="2000" dirty="0"/>
              <a:t>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786385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EE436AD-EF0B-4D1B-83A3-3B15DB3862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0813" y="0"/>
            <a:ext cx="3063240" cy="6797675"/>
          </a:xfrm>
        </p:spPr>
        <p:txBody>
          <a:bodyPr>
            <a:normAutofit/>
          </a:bodyPr>
          <a:lstStyle/>
          <a:p>
            <a:r>
              <a:rPr lang="cs-CZ" dirty="0"/>
              <a:t>Religion</a:t>
            </a:r>
            <a:r>
              <a:rPr lang="de-DE" dirty="0"/>
              <a:t>en</a:t>
            </a:r>
            <a:r>
              <a:rPr lang="cs-CZ" dirty="0"/>
              <a:t> in den </a:t>
            </a:r>
            <a:br>
              <a:rPr lang="de-DE" dirty="0"/>
            </a:br>
            <a:r>
              <a:rPr lang="cs-CZ" dirty="0" err="1"/>
              <a:t>deutsch</a:t>
            </a:r>
            <a:r>
              <a:rPr lang="de-DE" dirty="0"/>
              <a:t>-</a:t>
            </a:r>
            <a:r>
              <a:rPr lang="cs-CZ" dirty="0" err="1"/>
              <a:t>sprachigen</a:t>
            </a:r>
            <a:r>
              <a:rPr lang="cs-CZ" dirty="0"/>
              <a:t> </a:t>
            </a:r>
            <a:r>
              <a:rPr lang="cs-CZ" dirty="0" err="1"/>
              <a:t>Ländern</a:t>
            </a:r>
            <a:endParaRPr lang="cs-CZ" dirty="0"/>
          </a:p>
        </p:txBody>
      </p:sp>
      <p:pic>
        <p:nvPicPr>
          <p:cNvPr id="5" name="Zástupný obsah 4">
            <a:extLst>
              <a:ext uri="{FF2B5EF4-FFF2-40B4-BE49-F238E27FC236}">
                <a16:creationId xmlns:a16="http://schemas.microsoft.com/office/drawing/2014/main" id="{836B6378-8EC1-4A0F-810E-0880210028A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6880" y="-22795"/>
            <a:ext cx="5105400" cy="7294342"/>
          </a:xfrm>
        </p:spPr>
      </p:pic>
      <p:pic>
        <p:nvPicPr>
          <p:cNvPr id="6" name="Zástupný obsah 4">
            <a:extLst>
              <a:ext uri="{FF2B5EF4-FFF2-40B4-BE49-F238E27FC236}">
                <a16:creationId xmlns:a16="http://schemas.microsoft.com/office/drawing/2014/main" id="{79E9D7E4-004F-464A-A2FF-0249C6E721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171834"/>
            <a:ext cx="6527800" cy="93265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17582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116F6D9-B853-4B2C-ADB7-6EA2EB75C0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Religionen in den deutschsprachigen Ländern</a:t>
            </a:r>
            <a:endParaRPr lang="cs-CZ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2AADA8D-7B69-465F-AA2A-F1396AD4E62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/>
              <a:t>Süddeutschland und Westdeutschland katholisch geprägt</a:t>
            </a:r>
          </a:p>
          <a:p>
            <a:r>
              <a:rPr lang="de-DE" dirty="0"/>
              <a:t>Norddeutschland (und auch Ostdeutschland) evangelisch geprägt</a:t>
            </a:r>
          </a:p>
          <a:p>
            <a:r>
              <a:rPr lang="de-DE" dirty="0"/>
              <a:t>Bevölkerung Ostdeutschlands heute überwiegend konfessionslos</a:t>
            </a:r>
          </a:p>
          <a:p>
            <a:r>
              <a:rPr lang="de-DE" dirty="0"/>
              <a:t>Österreich katholisch geprägt</a:t>
            </a:r>
          </a:p>
          <a:p>
            <a:r>
              <a:rPr lang="de-DE" dirty="0"/>
              <a:t>Schweiz katholisch und evangelisch gemischt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560601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116F6D9-B853-4B2C-ADB7-6EA2EB75C0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Religionen in Deutschland</a:t>
            </a:r>
            <a:endParaRPr lang="cs-CZ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2AADA8D-7B69-465F-AA2A-F1396AD4E62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/>
              <a:t>Römisch-katholische Kirche: 27,7%</a:t>
            </a:r>
          </a:p>
          <a:p>
            <a:r>
              <a:rPr lang="de-DE" dirty="0"/>
              <a:t>Evangelische Kirchen: 25,5%</a:t>
            </a:r>
          </a:p>
          <a:p>
            <a:r>
              <a:rPr lang="de-DE" dirty="0"/>
              <a:t>Orthodoxe Kirchen: 2%</a:t>
            </a:r>
          </a:p>
          <a:p>
            <a:r>
              <a:rPr lang="de-DE" dirty="0"/>
              <a:t>Muslime: 5,5%</a:t>
            </a:r>
          </a:p>
          <a:p>
            <a:r>
              <a:rPr lang="de-DE" dirty="0"/>
              <a:t>Juden: 0,1%</a:t>
            </a:r>
          </a:p>
          <a:p>
            <a:r>
              <a:rPr lang="de-DE" dirty="0"/>
              <a:t>Konfessionslos: 38%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506636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116F6D9-B853-4B2C-ADB7-6EA2EB75C0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DE" sz="4000" dirty="0"/>
              <a:t>Verhältnis von Kirche und Staat in Deutschland</a:t>
            </a:r>
            <a:endParaRPr lang="cs-CZ" sz="4000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2AADA8D-7B69-465F-AA2A-F1396AD4E62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/>
              <a:t>Religionsfreiheit</a:t>
            </a:r>
          </a:p>
          <a:p>
            <a:r>
              <a:rPr lang="de-DE" dirty="0"/>
              <a:t>Keine Staatskirche</a:t>
            </a:r>
          </a:p>
          <a:p>
            <a:r>
              <a:rPr lang="de-DE" dirty="0"/>
              <a:t>Aber auch keine strikte Trennung von Kirche und Staat</a:t>
            </a:r>
          </a:p>
          <a:p>
            <a:r>
              <a:rPr lang="de-DE" dirty="0"/>
              <a:t>Kooperation bei:</a:t>
            </a:r>
          </a:p>
          <a:p>
            <a:pPr lvl="1"/>
            <a:r>
              <a:rPr lang="de-DE" dirty="0"/>
              <a:t>Staatlich eingezogene Kirchensteuer</a:t>
            </a:r>
          </a:p>
          <a:p>
            <a:pPr lvl="1"/>
            <a:r>
              <a:rPr lang="de-DE" dirty="0"/>
              <a:t>Schulen, Kindergärten, Krankenhäuser, Pflegeheime in kirchlicher Trägerschaft und staatlicher Mitfinanzierung</a:t>
            </a:r>
          </a:p>
          <a:p>
            <a:pPr lvl="1"/>
            <a:r>
              <a:rPr lang="de-DE" dirty="0"/>
              <a:t>Religion als ordentliches Schulfach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179137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B45A142-4255-493C-8284-5D566C121B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36884" y="321177"/>
            <a:ext cx="4332307" cy="6179552"/>
          </a:xfrm>
          <a:prstGeom prst="rect">
            <a:avLst/>
          </a:prstGeom>
          <a:solidFill>
            <a:srgbClr val="404040">
              <a:alpha val="89804"/>
            </a:srgbClr>
          </a:solidFill>
          <a:ln w="127000" cap="sq" cmpd="thinThick">
            <a:solidFill>
              <a:srgbClr val="595959">
                <a:alpha val="8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6116F6D9-B853-4B2C-ADB7-6EA2EB75C0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4237" y="914400"/>
            <a:ext cx="3657600" cy="2887579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48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Katholische Kirche in Bayern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38FB9660-F42F-4313-BBC4-47C007FE48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91126" y="3910267"/>
            <a:ext cx="2586790" cy="0"/>
          </a:xfrm>
          <a:prstGeom prst="line">
            <a:avLst/>
          </a:prstGeom>
          <a:ln w="22225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Zástupný obsah 4">
            <a:extLst>
              <a:ext uri="{FF2B5EF4-FFF2-40B4-BE49-F238E27FC236}">
                <a16:creationId xmlns:a16="http://schemas.microsoft.com/office/drawing/2014/main" id="{5E13F621-AFAE-4069-AC5A-BC5A10ED699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3432" y="233680"/>
            <a:ext cx="6434329" cy="6434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88112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B0C815D-4182-489E-830D-144CA3C494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365125"/>
            <a:ext cx="4400550" cy="6102350"/>
          </a:xfrm>
        </p:spPr>
        <p:txBody>
          <a:bodyPr>
            <a:normAutofit/>
          </a:bodyPr>
          <a:lstStyle/>
          <a:p>
            <a:r>
              <a:rPr lang="cs-CZ" sz="3200" dirty="0" err="1"/>
              <a:t>Bayern</a:t>
            </a:r>
            <a:r>
              <a:rPr lang="cs-CZ" sz="3200" dirty="0"/>
              <a:t> </a:t>
            </a:r>
            <a:r>
              <a:rPr lang="cs-CZ" sz="3200" dirty="0" err="1"/>
              <a:t>politisch</a:t>
            </a:r>
            <a:r>
              <a:rPr lang="cs-CZ" sz="3200" dirty="0"/>
              <a:t>-administrativ: </a:t>
            </a:r>
            <a:br>
              <a:rPr lang="cs-CZ" sz="3200" dirty="0"/>
            </a:br>
            <a:r>
              <a:rPr lang="cs-CZ" sz="3200" dirty="0"/>
              <a:t>Die 7 </a:t>
            </a:r>
            <a:r>
              <a:rPr lang="cs-CZ" sz="3200" dirty="0" err="1"/>
              <a:t>bayerischen</a:t>
            </a:r>
            <a:r>
              <a:rPr lang="cs-CZ" sz="3200" dirty="0"/>
              <a:t> </a:t>
            </a:r>
            <a:br>
              <a:rPr lang="cs-CZ" sz="3200" dirty="0"/>
            </a:br>
            <a:r>
              <a:rPr lang="cs-CZ" sz="3200" dirty="0" err="1"/>
              <a:t>Regierungsbezirke</a:t>
            </a:r>
            <a:endParaRPr lang="cs-CZ" sz="3200" dirty="0"/>
          </a:p>
        </p:txBody>
      </p:sp>
      <p:pic>
        <p:nvPicPr>
          <p:cNvPr id="5" name="Zástupný obsah 4">
            <a:extLst>
              <a:ext uri="{FF2B5EF4-FFF2-40B4-BE49-F238E27FC236}">
                <a16:creationId xmlns:a16="http://schemas.microsoft.com/office/drawing/2014/main" id="{DF68DDF4-4A18-451E-9565-2AD2661D953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4775" y="95251"/>
            <a:ext cx="6937226" cy="6838950"/>
          </a:xfrm>
        </p:spPr>
      </p:pic>
    </p:spTree>
    <p:extLst>
      <p:ext uri="{BB962C8B-B14F-4D97-AF65-F5344CB8AC3E}">
        <p14:creationId xmlns:p14="http://schemas.microsoft.com/office/powerpoint/2010/main" val="20018091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1DC4735-8095-4248-8949-8155419571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A5DA6DB-0CCB-4DA6-8491-14677F1376B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/>
              <a:t>Die </a:t>
            </a:r>
            <a:r>
              <a:rPr lang="cs-CZ" dirty="0" err="1"/>
              <a:t>sieben</a:t>
            </a:r>
            <a:r>
              <a:rPr lang="cs-CZ" dirty="0"/>
              <a:t> </a:t>
            </a:r>
            <a:r>
              <a:rPr lang="cs-CZ" dirty="0" err="1"/>
              <a:t>römisch-katholischen</a:t>
            </a:r>
            <a:r>
              <a:rPr lang="cs-CZ" dirty="0"/>
              <a:t> (</a:t>
            </a:r>
            <a:r>
              <a:rPr lang="cs-CZ" dirty="0" err="1"/>
              <a:t>Erz</a:t>
            </a:r>
            <a:r>
              <a:rPr lang="cs-CZ" dirty="0"/>
              <a:t>-)</a:t>
            </a:r>
            <a:r>
              <a:rPr lang="cs-CZ" dirty="0" err="1"/>
              <a:t>Bistümer</a:t>
            </a:r>
            <a:r>
              <a:rPr lang="cs-CZ" dirty="0"/>
              <a:t> in </a:t>
            </a:r>
            <a:r>
              <a:rPr lang="cs-CZ" dirty="0" err="1"/>
              <a:t>Bayern</a:t>
            </a:r>
            <a:r>
              <a:rPr lang="cs-CZ" dirty="0"/>
              <a:t>: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graphicFrame>
        <p:nvGraphicFramePr>
          <p:cNvPr id="4" name="Tabulka 3">
            <a:extLst>
              <a:ext uri="{FF2B5EF4-FFF2-40B4-BE49-F238E27FC236}">
                <a16:creationId xmlns:a16="http://schemas.microsoft.com/office/drawing/2014/main" id="{F5CE6B71-6B3C-4383-B1F8-C468E8B1B79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59306232"/>
              </p:ext>
            </p:extLst>
          </p:nvPr>
        </p:nvGraphicFramePr>
        <p:xfrm>
          <a:off x="2032000" y="2662766"/>
          <a:ext cx="8128000" cy="3235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4000">
                  <a:extLst>
                    <a:ext uri="{9D8B030D-6E8A-4147-A177-3AD203B41FA5}">
                      <a16:colId xmlns:a16="http://schemas.microsoft.com/office/drawing/2014/main" val="1137629591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249461767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Vor </a:t>
                      </a:r>
                      <a:r>
                        <a:rPr lang="cs-CZ" dirty="0" err="1"/>
                        <a:t>allem</a:t>
                      </a:r>
                      <a:r>
                        <a:rPr lang="cs-CZ" dirty="0"/>
                        <a:t> </a:t>
                      </a:r>
                      <a:r>
                        <a:rPr lang="cs-CZ" dirty="0" err="1"/>
                        <a:t>auf</a:t>
                      </a:r>
                      <a:r>
                        <a:rPr lang="cs-CZ" dirty="0"/>
                        <a:t> dem </a:t>
                      </a:r>
                      <a:r>
                        <a:rPr lang="cs-CZ" dirty="0" err="1"/>
                        <a:t>Gebiet</a:t>
                      </a:r>
                      <a:r>
                        <a:rPr lang="cs-CZ" dirty="0"/>
                        <a:t> des </a:t>
                      </a:r>
                      <a:r>
                        <a:rPr lang="cs-CZ" dirty="0" err="1"/>
                        <a:t>Regierungsbezirks</a:t>
                      </a:r>
                      <a:r>
                        <a:rPr lang="cs-CZ" dirty="0"/>
                        <a:t> …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9122276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/>
                        <a:t>Erzbistum</a:t>
                      </a:r>
                      <a:r>
                        <a:rPr lang="cs-CZ" dirty="0"/>
                        <a:t> </a:t>
                      </a:r>
                      <a:r>
                        <a:rPr lang="de-DE" dirty="0"/>
                        <a:t>München und Freising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/>
                        <a:t>Oberbayern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8217991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de-DE" dirty="0"/>
                        <a:t>Bistum Passau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/>
                        <a:t>Niederbayern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0454258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de-DE" dirty="0"/>
                        <a:t>Bistum Regensburg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/>
                        <a:t>Oberpfalz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6871456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de-DE" dirty="0"/>
                        <a:t>Bistum Augsburg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/>
                        <a:t>Schwaben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3097737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de-DE" dirty="0"/>
                        <a:t>Erzbistum Bamberg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/>
                        <a:t>Oberfranken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964816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de-DE" dirty="0"/>
                        <a:t>Bistum Eichstätt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/>
                        <a:t>Mittelfranken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479116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de-DE" dirty="0"/>
                        <a:t>Bistum Würzburg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/>
                        <a:t>Unterfranken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7920489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1159493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116F6D9-B853-4B2C-ADB7-6EA2EB75C0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DE" sz="3600" dirty="0"/>
              <a:t>Bistum Regensburg: Wallfahrtsort Neukirchen beim Heiligen Blut</a:t>
            </a:r>
            <a:endParaRPr lang="cs-CZ" sz="3600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2AADA8D-7B69-465F-AA2A-F1396AD4E62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Inhaltsplatzhalter 4">
            <a:extLst>
              <a:ext uri="{FF2B5EF4-FFF2-40B4-BE49-F238E27FC236}">
                <a16:creationId xmlns:a16="http://schemas.microsoft.com/office/drawing/2014/main" id="{09607CFB-5DDA-4D13-A932-AF4537962EE4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541462" y="1487488"/>
            <a:ext cx="9109075" cy="5184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868324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2AADA8D-7B69-465F-AA2A-F1396AD4E62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Nadpis 1">
            <a:extLst>
              <a:ext uri="{FF2B5EF4-FFF2-40B4-BE49-F238E27FC236}">
                <a16:creationId xmlns:a16="http://schemas.microsoft.com/office/drawing/2014/main" id="{592BA3C9-8615-4732-820D-B7D89B3A46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de-DE" sz="3600" dirty="0"/>
              <a:t>Bistum Regensburg: Wallfahrtsort Neukirchen beim Heiligen Blut</a:t>
            </a:r>
            <a:endParaRPr lang="cs-CZ" sz="3600" dirty="0"/>
          </a:p>
        </p:txBody>
      </p:sp>
      <p:pic>
        <p:nvPicPr>
          <p:cNvPr id="5" name="Picture 2" descr="E:\SCAN\Ansichtskarten\u.l. Nepomuk-Kapelle auf Kirchplatz (renov. 1993 zum 600 Todestag) neu - Kopie (4).jpg">
            <a:extLst>
              <a:ext uri="{FF2B5EF4-FFF2-40B4-BE49-F238E27FC236}">
                <a16:creationId xmlns:a16="http://schemas.microsoft.com/office/drawing/2014/main" id="{2A7BCD0D-7F87-474C-B1B7-706C16CF21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560" y="1825625"/>
            <a:ext cx="2665412" cy="3925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Grafik 23" descr="G:\Studium\DaF-Seminare (und weitere Materialien)\Erinnerungsorte im DaF-Unterricht\Fotos Bauernfeind, Brandl Helga, Plötz Franz\FranzPlötz_Gnadenbild-freigestellt.jpg">
            <a:extLst>
              <a:ext uri="{FF2B5EF4-FFF2-40B4-BE49-F238E27FC236}">
                <a16:creationId xmlns:a16="http://schemas.microsoft.com/office/drawing/2014/main" id="{B0613A13-F424-4FFF-B012-18FD47FE9CF6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0712" y="1499235"/>
            <a:ext cx="1481455" cy="432689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Grafik 22" descr="G:\Studium\DaF-Seminare (und weitere Materialien)\Erinnerungsorte im DaF-Unterricht\Fotos Bauernfeind, Brandl Helga, Plötz Franz\FranzPlötz_Gnadenb_rueckseite - Kopie.jpg">
            <a:extLst>
              <a:ext uri="{FF2B5EF4-FFF2-40B4-BE49-F238E27FC236}">
                <a16:creationId xmlns:a16="http://schemas.microsoft.com/office/drawing/2014/main" id="{CBD66420-C035-4A0A-818A-F0709624D13A}"/>
              </a:ext>
            </a:extLst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4713" y="1048067"/>
            <a:ext cx="2590800" cy="2752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Grafik 19" descr="G:\Studium\DaF-Seminare (und weitere Materialien)\Erinnerungsorte im DaF-Unterricht\Fotos Neukirchen\Bilder für AB\Wallfahrt 047.JPG">
            <a:extLst>
              <a:ext uri="{FF2B5EF4-FFF2-40B4-BE49-F238E27FC236}">
                <a16:creationId xmlns:a16="http://schemas.microsoft.com/office/drawing/2014/main" id="{F473C19E-7700-42DF-A4F0-AF0B99FB5A5F}"/>
              </a:ext>
            </a:extLst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9833" y="1066006"/>
            <a:ext cx="4572000" cy="3429635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Grafik 14" descr="G:\Studium\DaF-Seminare (und weitere Materialien)\Erinnerungsorte im DaF-Unterricht\Neukirchen_Ort der Begegnung_Ackermann\Bild 2.jpg">
            <a:extLst>
              <a:ext uri="{FF2B5EF4-FFF2-40B4-BE49-F238E27FC236}">
                <a16:creationId xmlns:a16="http://schemas.microsoft.com/office/drawing/2014/main" id="{219C9CE8-C827-4734-AFE6-172F90373E3A}"/>
              </a:ext>
            </a:extLst>
          </p:cNvPr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6487" y="4038917"/>
            <a:ext cx="3226435" cy="365188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482104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924BC1B-E177-4574-87A0-1668B36484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7275" y="692150"/>
            <a:ext cx="9091613" cy="1143000"/>
          </a:xfrm>
        </p:spPr>
        <p:txBody>
          <a:bodyPr rtlCol="0">
            <a:normAutofit/>
          </a:bodyPr>
          <a:lstStyle/>
          <a:p>
            <a:pPr marL="457200">
              <a:defRPr/>
            </a:pPr>
            <a:r>
              <a:rPr lang="cs-CZ" sz="2800" b="1" dirty="0"/>
              <a:t>Die </a:t>
            </a:r>
            <a:r>
              <a:rPr lang="cs-CZ" sz="2800" b="1" dirty="0" err="1"/>
              <a:t>Wallfahrtslegende</a:t>
            </a:r>
            <a:r>
              <a:rPr lang="cs-CZ" sz="2800" b="1" dirty="0"/>
              <a:t> von </a:t>
            </a:r>
            <a:r>
              <a:rPr lang="cs-CZ" sz="2800" b="1" dirty="0" err="1"/>
              <a:t>Neukirchen</a:t>
            </a:r>
            <a:r>
              <a:rPr lang="cs-CZ" sz="2800" b="1" dirty="0"/>
              <a:t> </a:t>
            </a:r>
            <a:r>
              <a:rPr lang="cs-CZ" sz="2800" b="1" dirty="0" err="1"/>
              <a:t>beim</a:t>
            </a:r>
            <a:r>
              <a:rPr lang="cs-CZ" sz="2800" b="1" dirty="0"/>
              <a:t> </a:t>
            </a:r>
            <a:r>
              <a:rPr lang="cs-CZ" sz="2800" b="1" dirty="0" err="1"/>
              <a:t>Heiligen</a:t>
            </a:r>
            <a:r>
              <a:rPr lang="cs-CZ" sz="2800" b="1" dirty="0"/>
              <a:t> </a:t>
            </a:r>
            <a:r>
              <a:rPr lang="cs-CZ" sz="2800" b="1" dirty="0" err="1"/>
              <a:t>Blut</a:t>
            </a:r>
            <a:r>
              <a:rPr lang="cs-CZ" sz="2800" b="1" dirty="0"/>
              <a:t>: Die </a:t>
            </a:r>
            <a:r>
              <a:rPr lang="de-DE" sz="2800" b="1" dirty="0"/>
              <a:t>Wallfahrtslegende</a:t>
            </a:r>
            <a:endParaRPr lang="de-DE" sz="4000" dirty="0"/>
          </a:p>
        </p:txBody>
      </p:sp>
      <p:sp>
        <p:nvSpPr>
          <p:cNvPr id="11267" name="Inhaltsplatzhalter 5">
            <a:extLst>
              <a:ext uri="{FF2B5EF4-FFF2-40B4-BE49-F238E27FC236}">
                <a16:creationId xmlns:a16="http://schemas.microsoft.com/office/drawing/2014/main" id="{B5BB9AF2-AF58-4FCF-ACA6-3BCE08178E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de-DE" altLang="de-DE" sz="2000" dirty="0"/>
              <a:t>bereits vor Marienwallfahrt: Hostienwallfahrt (Hostie auf Baumstumpf gefunden -&gt; dort </a:t>
            </a:r>
            <a:r>
              <a:rPr lang="de-DE" altLang="de-DE" sz="2000" u="sng" dirty="0"/>
              <a:t>neue Kirche </a:t>
            </a:r>
            <a:r>
              <a:rPr lang="de-DE" altLang="de-DE" sz="2000" dirty="0"/>
              <a:t>gebaut)</a:t>
            </a:r>
          </a:p>
          <a:p>
            <a:pPr eaLnBrk="1" hangingPunct="1"/>
            <a:r>
              <a:rPr lang="de-DE" altLang="de-DE" sz="2000" dirty="0"/>
              <a:t>um 1420 rettet eine fromme böhmische Bauersfrau (Zuzana </a:t>
            </a:r>
            <a:r>
              <a:rPr lang="de-DE" altLang="de-DE" sz="2000" dirty="0" err="1"/>
              <a:t>Haladová</a:t>
            </a:r>
            <a:r>
              <a:rPr lang="de-DE" altLang="de-DE" sz="2000" dirty="0"/>
              <a:t>/Susanna </a:t>
            </a:r>
            <a:r>
              <a:rPr lang="de-DE" altLang="de-DE" sz="2000" dirty="0" err="1"/>
              <a:t>Halada</a:t>
            </a:r>
            <a:r>
              <a:rPr lang="de-DE" altLang="de-DE" sz="2000" dirty="0"/>
              <a:t>) die Marienstatue vor den Hussiten und bringt sie von </a:t>
            </a:r>
            <a:r>
              <a:rPr lang="de-DE" altLang="de-DE" sz="2000" dirty="0" err="1"/>
              <a:t>Loučim</a:t>
            </a:r>
            <a:r>
              <a:rPr lang="de-DE" altLang="de-DE" sz="2000" dirty="0"/>
              <a:t>/</a:t>
            </a:r>
            <a:r>
              <a:rPr lang="de-DE" altLang="de-DE" sz="2000" dirty="0" err="1"/>
              <a:t>Lautschim</a:t>
            </a:r>
            <a:r>
              <a:rPr lang="de-DE" altLang="de-DE" sz="2000" dirty="0"/>
              <a:t> nach Neukirchen</a:t>
            </a:r>
          </a:p>
          <a:p>
            <a:pPr eaLnBrk="1" hangingPunct="1"/>
            <a:r>
              <a:rPr lang="de-DE" altLang="de-DE" sz="2000" dirty="0"/>
              <a:t>um 1450 : ein Hussit (</a:t>
            </a:r>
            <a:r>
              <a:rPr lang="de-DE" altLang="de-DE" sz="2000" dirty="0" err="1"/>
              <a:t>Otibor</a:t>
            </a:r>
            <a:r>
              <a:rPr lang="de-DE" altLang="de-DE" sz="2000" dirty="0"/>
              <a:t> </a:t>
            </a:r>
            <a:r>
              <a:rPr lang="de-DE" altLang="de-DE" sz="2000" dirty="0" err="1"/>
              <a:t>Kr</a:t>
            </a:r>
            <a:r>
              <a:rPr lang="de-DE" altLang="cs-CZ" sz="2000" dirty="0" err="1"/>
              <a:t>č</a:t>
            </a:r>
            <a:r>
              <a:rPr lang="de-DE" altLang="de-DE" sz="2000" dirty="0" err="1"/>
              <a:t>ma</a:t>
            </a:r>
            <a:r>
              <a:rPr lang="de-DE" altLang="de-DE" sz="2000" dirty="0"/>
              <a:t>) will in Neukirchen die Marienstatue zerstören und wirft sie in einen Brunnen 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de-DE" altLang="de-DE" sz="2000" dirty="0"/>
              <a:t>	=&gt; kehrt an ihren Platz zurück (insgesamt 3x) 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de-DE" altLang="de-DE" sz="2000" dirty="0"/>
              <a:t>	=&gt; der Hussit will die Statue mit seinem Säbel zerschlagen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de-DE" altLang="de-DE" sz="2000" dirty="0"/>
              <a:t>	=&gt; </a:t>
            </a:r>
            <a:r>
              <a:rPr lang="de-DE" altLang="de-DE" sz="2000" u="sng" dirty="0"/>
              <a:t>Blut</a:t>
            </a:r>
            <a:r>
              <a:rPr lang="de-DE" altLang="de-DE" sz="2000" dirty="0"/>
              <a:t> fließt aus der Wunde 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de-DE" altLang="de-DE" sz="2000" dirty="0"/>
              <a:t>	=&gt; der Hussit wird bekehrt</a:t>
            </a:r>
          </a:p>
          <a:p>
            <a:pPr eaLnBrk="1" hangingPunct="1">
              <a:buFont typeface="Arial" panose="020B0604020202020204" pitchFamily="34" charset="0"/>
              <a:buNone/>
            </a:pPr>
            <a:endParaRPr lang="de-DE" altLang="de-DE" sz="2000" dirty="0"/>
          </a:p>
          <a:p>
            <a:pPr eaLnBrk="1" hangingPunct="1">
              <a:buFont typeface="Arial" panose="020B0604020202020204" pitchFamily="34" charset="0"/>
              <a:buNone/>
            </a:pPr>
            <a:endParaRPr lang="de-DE" altLang="de-DE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03D2220-E5C8-44B3-8E3D-466B488A36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92313" y="620713"/>
            <a:ext cx="8229600" cy="1143000"/>
          </a:xfrm>
        </p:spPr>
        <p:txBody>
          <a:bodyPr rtlCol="0">
            <a:normAutofit/>
          </a:bodyPr>
          <a:lstStyle/>
          <a:p>
            <a:pPr>
              <a:defRPr/>
            </a:pPr>
            <a:r>
              <a:rPr lang="de-DE" sz="3100" b="1" dirty="0"/>
              <a:t>2.2 Entwicklung der Wallfahrt</a:t>
            </a:r>
            <a:br>
              <a:rPr lang="de-DE" dirty="0"/>
            </a:br>
            <a:endParaRPr lang="de-DE" dirty="0"/>
          </a:p>
        </p:txBody>
      </p:sp>
      <p:sp>
        <p:nvSpPr>
          <p:cNvPr id="12291" name="Inhaltsplatzhalter 2">
            <a:extLst>
              <a:ext uri="{FF2B5EF4-FFF2-40B4-BE49-F238E27FC236}">
                <a16:creationId xmlns:a16="http://schemas.microsoft.com/office/drawing/2014/main" id="{36BCD1CC-34A5-4BC0-82AC-29EF443EA2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1525" y="1412876"/>
            <a:ext cx="9450388" cy="4525963"/>
          </a:xfrm>
        </p:spPr>
        <p:txBody>
          <a:bodyPr/>
          <a:lstStyle/>
          <a:p>
            <a:pPr eaLnBrk="1" hangingPunct="1"/>
            <a:r>
              <a:rPr lang="de-DE" altLang="cs-CZ" sz="2400" dirty="0"/>
              <a:t>Beginn der Wallfahrt im 15. Jhd.</a:t>
            </a:r>
          </a:p>
          <a:p>
            <a:pPr eaLnBrk="1" hangingPunct="1"/>
            <a:r>
              <a:rPr lang="de-DE" altLang="cs-CZ" sz="2400" dirty="0"/>
              <a:t>Ausweitung der Wallfahrt auf böhmische Pfarreien</a:t>
            </a:r>
          </a:p>
          <a:p>
            <a:pPr eaLnBrk="1" hangingPunct="1"/>
            <a:r>
              <a:rPr lang="de-DE" altLang="cs-CZ" sz="2400" dirty="0"/>
              <a:t>1. Hälfte 17. Jhd. </a:t>
            </a:r>
            <a:r>
              <a:rPr lang="cs-CZ" altLang="cs-CZ" sz="2400" dirty="0" err="1"/>
              <a:t>Dreißigjähriger</a:t>
            </a:r>
            <a:r>
              <a:rPr lang="cs-CZ" altLang="cs-CZ" sz="2400" dirty="0"/>
              <a:t> </a:t>
            </a:r>
            <a:r>
              <a:rPr lang="cs-CZ" altLang="cs-CZ" sz="2400" dirty="0" err="1"/>
              <a:t>Krieg</a:t>
            </a:r>
            <a:r>
              <a:rPr lang="cs-CZ" altLang="cs-CZ" sz="2400" dirty="0"/>
              <a:t>, </a:t>
            </a:r>
            <a:r>
              <a:rPr lang="de-DE" altLang="cs-CZ" sz="2400" dirty="0"/>
              <a:t>Gegenreformation: </a:t>
            </a:r>
            <a:endParaRPr lang="cs-CZ" altLang="cs-CZ" sz="2400" dirty="0"/>
          </a:p>
          <a:p>
            <a:pPr marL="0" indent="0" eaLnBrk="1" hangingPunct="1">
              <a:buNone/>
            </a:pPr>
            <a:r>
              <a:rPr lang="de-DE" altLang="cs-CZ" sz="2400" dirty="0"/>
              <a:t>Förderung der Neukirchner Wallfahrt durch Herzog Maximilian von Bayern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de-DE" altLang="cs-CZ" sz="2400" dirty="0"/>
              <a:t>	=&gt; Ausbau Neukirchens zum katholischen Vorposten an der</a:t>
            </a:r>
            <a:r>
              <a:rPr lang="cs-CZ" altLang="cs-CZ" sz="2400" dirty="0"/>
              <a:t> </a:t>
            </a:r>
            <a:r>
              <a:rPr lang="de-DE" altLang="cs-CZ" sz="2400" dirty="0"/>
              <a:t>Grenze zur calvinistischen Oberpfalz und dem protestantischen Böhmen</a:t>
            </a:r>
          </a:p>
          <a:p>
            <a:pPr eaLnBrk="1" hangingPunct="1"/>
            <a:r>
              <a:rPr lang="de-DE" altLang="cs-CZ" sz="2400" dirty="0"/>
              <a:t>während Dreißigjährigen Krieges: Gnadenbild wird im bayerisch-böhmischen Grenzraum in Sicherheit gebracht</a:t>
            </a:r>
          </a:p>
          <a:p>
            <a:pPr eaLnBrk="1" hangingPunct="1"/>
            <a:r>
              <a:rPr lang="de-DE" altLang="cs-CZ" sz="2400" dirty="0"/>
              <a:t>1659 Gründung des Franziskanerklosters</a:t>
            </a:r>
          </a:p>
          <a:p>
            <a:pPr eaLnBrk="1" hangingPunct="1"/>
            <a:endParaRPr lang="de-DE" altLang="cs-CZ" sz="2400" dirty="0"/>
          </a:p>
          <a:p>
            <a:pPr eaLnBrk="1" hangingPunct="1">
              <a:buFont typeface="Arial" panose="020B0604020202020204" pitchFamily="34" charset="0"/>
              <a:buNone/>
            </a:pPr>
            <a:endParaRPr lang="de-DE" altLang="cs-CZ" sz="2000" dirty="0"/>
          </a:p>
          <a:p>
            <a:pPr eaLnBrk="1" hangingPunct="1"/>
            <a:endParaRPr lang="de-DE" altLang="cs-CZ" sz="2000" dirty="0"/>
          </a:p>
          <a:p>
            <a:pPr eaLnBrk="1" hangingPunct="1"/>
            <a:endParaRPr lang="de-DE" altLang="cs-CZ" sz="2000" dirty="0"/>
          </a:p>
          <a:p>
            <a:pPr eaLnBrk="1" hangingPunct="1"/>
            <a:endParaRPr lang="de-DE" altLang="cs-CZ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Rectangle 70">
            <a:extLst>
              <a:ext uri="{FF2B5EF4-FFF2-40B4-BE49-F238E27FC236}">
                <a16:creationId xmlns:a16="http://schemas.microsoft.com/office/drawing/2014/main" id="{4038CB10-1F5C-4D54-9DF7-12586DE5B0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7546" y="4572000"/>
            <a:ext cx="7058307" cy="1964266"/>
          </a:xfrm>
          <a:prstGeom prst="rect">
            <a:avLst/>
          </a:prstGeom>
          <a:solidFill>
            <a:srgbClr val="3E5D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338" name="Titel 1">
            <a:extLst>
              <a:ext uri="{FF2B5EF4-FFF2-40B4-BE49-F238E27FC236}">
                <a16:creationId xmlns:a16="http://schemas.microsoft.com/office/drawing/2014/main" id="{20A6F950-CDE2-4A52-BEE8-F0D7629493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4256" y="4767072"/>
            <a:ext cx="6594189" cy="1625210"/>
          </a:xfrm>
        </p:spPr>
        <p:txBody>
          <a:bodyPr>
            <a:normAutofit/>
          </a:bodyPr>
          <a:lstStyle/>
          <a:p>
            <a:pPr algn="r" eaLnBrk="1" hangingPunct="1"/>
            <a:r>
              <a:rPr lang="de-DE" altLang="de-DE" b="1">
                <a:solidFill>
                  <a:srgbClr val="FFFFFF"/>
                </a:solidFill>
              </a:rPr>
              <a:t>Entwicklung der Wallfahrt</a:t>
            </a:r>
          </a:p>
        </p:txBody>
      </p:sp>
      <p:pic>
        <p:nvPicPr>
          <p:cNvPr id="4" name="Grafik 13" descr="G:\Studium\DaF-Seminare (und weitere Materialien)\Erinnerungsorte im DaF-Unterricht\Fotos Bauernfeind, Brandl Helga, Plötz Franz\FranzPlötz_Choden-weg.jpg">
            <a:extLst>
              <a:ext uri="{FF2B5EF4-FFF2-40B4-BE49-F238E27FC236}">
                <a16:creationId xmlns:a16="http://schemas.microsoft.com/office/drawing/2014/main" id="{35122752-966E-4A5A-8F66-DE5F229C49DA}"/>
              </a:ext>
            </a:extLst>
          </p:cNvPr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883" r="1" b="7528"/>
          <a:stretch/>
        </p:blipFill>
        <p:spPr bwMode="auto">
          <a:xfrm>
            <a:off x="327547" y="321733"/>
            <a:ext cx="7058306" cy="4107392"/>
          </a:xfrm>
          <a:prstGeom prst="rect">
            <a:avLst/>
          </a:prstGeom>
          <a:noFill/>
        </p:spPr>
      </p:pic>
      <p:sp>
        <p:nvSpPr>
          <p:cNvPr id="73" name="Rectangle 72">
            <a:extLst>
              <a:ext uri="{FF2B5EF4-FFF2-40B4-BE49-F238E27FC236}">
                <a16:creationId xmlns:a16="http://schemas.microsoft.com/office/drawing/2014/main" id="{73ED6512-6858-4552-B699-9A97FE9A4E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34655" y="321732"/>
            <a:ext cx="4335613" cy="6214534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4F4DF171-2C7A-4BD6-A4E4-3C8987DA7F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29319" y="917724"/>
            <a:ext cx="3424739" cy="5474557"/>
          </a:xfrm>
        </p:spPr>
        <p:txBody>
          <a:bodyPr rtlCol="0" anchor="ctr">
            <a:normAutofit lnSpcReduction="10000"/>
          </a:bodyPr>
          <a:lstStyle/>
          <a:p>
            <a:pPr>
              <a:defRPr/>
            </a:pPr>
            <a:r>
              <a:rPr lang="de-DE" sz="2000" dirty="0">
                <a:solidFill>
                  <a:srgbClr val="FFFFFF"/>
                </a:solidFill>
              </a:rPr>
              <a:t>ab 1948: </a:t>
            </a:r>
            <a:r>
              <a:rPr lang="cs-CZ" sz="2000" dirty="0" err="1">
                <a:solidFill>
                  <a:srgbClr val="FFFFFF"/>
                </a:solidFill>
              </a:rPr>
              <a:t>keine</a:t>
            </a:r>
            <a:r>
              <a:rPr lang="cs-CZ" sz="2000" dirty="0">
                <a:solidFill>
                  <a:srgbClr val="FFFFFF"/>
                </a:solidFill>
              </a:rPr>
              <a:t> </a:t>
            </a:r>
            <a:r>
              <a:rPr lang="de-DE" sz="2000" dirty="0">
                <a:solidFill>
                  <a:srgbClr val="FFFFFF"/>
                </a:solidFill>
              </a:rPr>
              <a:t>böhmischen Wallfahrer</a:t>
            </a:r>
            <a:r>
              <a:rPr lang="cs-CZ" sz="2000" dirty="0">
                <a:solidFill>
                  <a:srgbClr val="FFFFFF"/>
                </a:solidFill>
              </a:rPr>
              <a:t> </a:t>
            </a:r>
            <a:r>
              <a:rPr lang="cs-CZ" sz="2000" dirty="0" err="1">
                <a:solidFill>
                  <a:srgbClr val="FFFFFF"/>
                </a:solidFill>
              </a:rPr>
              <a:t>mehr</a:t>
            </a:r>
            <a:endParaRPr lang="de-DE" sz="2000" dirty="0">
              <a:solidFill>
                <a:srgbClr val="FFFFFF"/>
              </a:solidFill>
            </a:endParaRPr>
          </a:p>
          <a:p>
            <a:pPr>
              <a:defRPr/>
            </a:pPr>
            <a:r>
              <a:rPr lang="de-DE" sz="2000" dirty="0">
                <a:solidFill>
                  <a:srgbClr val="FFFFFF"/>
                </a:solidFill>
              </a:rPr>
              <a:t>1986 Impuls aus Amerika: Nachfahren bayerischer Auswanderer suchen „New Church </a:t>
            </a:r>
            <a:r>
              <a:rPr lang="de-DE" sz="2000" dirty="0" err="1">
                <a:solidFill>
                  <a:srgbClr val="FFFFFF"/>
                </a:solidFill>
              </a:rPr>
              <a:t>of</a:t>
            </a:r>
            <a:r>
              <a:rPr lang="de-DE" sz="2000" dirty="0">
                <a:solidFill>
                  <a:srgbClr val="FFFFFF"/>
                </a:solidFill>
              </a:rPr>
              <a:t> </a:t>
            </a:r>
            <a:r>
              <a:rPr lang="de-DE" sz="2000" dirty="0" err="1">
                <a:solidFill>
                  <a:srgbClr val="FFFFFF"/>
                </a:solidFill>
              </a:rPr>
              <a:t>Sacred</a:t>
            </a:r>
            <a:r>
              <a:rPr lang="de-DE" sz="2000" dirty="0">
                <a:solidFill>
                  <a:srgbClr val="FFFFFF"/>
                </a:solidFill>
              </a:rPr>
              <a:t> Blood“ versehentlich im böhmischen </a:t>
            </a:r>
            <a:r>
              <a:rPr lang="de-DE" sz="2000" dirty="0" err="1">
                <a:solidFill>
                  <a:srgbClr val="FFFFFF"/>
                </a:solidFill>
              </a:rPr>
              <a:t>Loučim</a:t>
            </a:r>
            <a:r>
              <a:rPr lang="de-DE" sz="2000" dirty="0">
                <a:solidFill>
                  <a:srgbClr val="FFFFFF"/>
                </a:solidFill>
              </a:rPr>
              <a:t> </a:t>
            </a:r>
          </a:p>
          <a:p>
            <a:pPr>
              <a:buNone/>
              <a:defRPr/>
            </a:pPr>
            <a:r>
              <a:rPr lang="de-DE" sz="2000" dirty="0">
                <a:solidFill>
                  <a:srgbClr val="FFFFFF"/>
                </a:solidFill>
              </a:rPr>
              <a:t>	=&gt; Initialzündung zur Knüpfung neuer Kontakte zwischen </a:t>
            </a:r>
            <a:r>
              <a:rPr lang="de-DE" sz="2000" dirty="0" err="1">
                <a:solidFill>
                  <a:srgbClr val="FFFFFF"/>
                </a:solidFill>
              </a:rPr>
              <a:t>Loučim</a:t>
            </a:r>
            <a:r>
              <a:rPr lang="de-DE" sz="2000" dirty="0">
                <a:solidFill>
                  <a:srgbClr val="FFFFFF"/>
                </a:solidFill>
              </a:rPr>
              <a:t> und Neukirchen</a:t>
            </a:r>
          </a:p>
          <a:p>
            <a:pPr>
              <a:defRPr/>
            </a:pPr>
            <a:r>
              <a:rPr lang="de-DE" sz="2000" dirty="0">
                <a:solidFill>
                  <a:srgbClr val="FFFFFF"/>
                </a:solidFill>
              </a:rPr>
              <a:t>9. Mai 1990 Wiederbelebung der grenzüberschreitenden Wallfahrt: 1000 böhmische/</a:t>
            </a:r>
            <a:r>
              <a:rPr lang="de-DE" sz="2000" dirty="0" err="1">
                <a:solidFill>
                  <a:srgbClr val="FFFFFF"/>
                </a:solidFill>
              </a:rPr>
              <a:t>chodische</a:t>
            </a:r>
            <a:r>
              <a:rPr lang="de-DE" sz="2000" dirty="0">
                <a:solidFill>
                  <a:srgbClr val="FFFFFF"/>
                </a:solidFill>
              </a:rPr>
              <a:t> Wallfahrer</a:t>
            </a:r>
          </a:p>
          <a:p>
            <a:pPr>
              <a:buNone/>
              <a:defRPr/>
            </a:pPr>
            <a:r>
              <a:rPr lang="de-DE" sz="2000" dirty="0">
                <a:solidFill>
                  <a:srgbClr val="FFFFFF"/>
                </a:solidFill>
              </a:rPr>
              <a:t>	=&gt; alljährliche </a:t>
            </a:r>
            <a:r>
              <a:rPr lang="de-DE" sz="2000" dirty="0" err="1">
                <a:solidFill>
                  <a:srgbClr val="FFFFFF"/>
                </a:solidFill>
              </a:rPr>
              <a:t>Chodenwallfahrt</a:t>
            </a:r>
            <a:endParaRPr lang="de-DE" sz="2000" dirty="0">
              <a:solidFill>
                <a:srgbClr val="FFFFFF"/>
              </a:solidFill>
            </a:endParaRPr>
          </a:p>
          <a:p>
            <a:pPr marL="0" indent="0">
              <a:buNone/>
              <a:defRPr/>
            </a:pPr>
            <a:endParaRPr lang="de-DE" sz="1700" dirty="0">
              <a:solidFill>
                <a:srgbClr val="FFFFFF"/>
              </a:solidFill>
            </a:endParaRPr>
          </a:p>
          <a:p>
            <a:pPr>
              <a:defRPr/>
            </a:pPr>
            <a:endParaRPr lang="de-DE" sz="1700" dirty="0">
              <a:solidFill>
                <a:srgbClr val="FFFFFF"/>
              </a:solidFill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823AC064-BC96-4F32-8AE1-B2FD387548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96882" y="280374"/>
            <a:ext cx="11438793" cy="1844256"/>
          </a:xfrm>
          <a:prstGeom prst="rect">
            <a:avLst/>
          </a:prstGeom>
          <a:solidFill>
            <a:srgbClr val="404040"/>
          </a:solidFill>
          <a:ln w="127000" cap="sq" cmpd="thinThick"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9AA57299-F15B-488B-8357-CD23ED409A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6351" y="433545"/>
            <a:ext cx="11139854" cy="930447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3000">
                <a:solidFill>
                  <a:srgbClr val="FFFFFF"/>
                </a:solidFill>
              </a:rPr>
              <a:t>Wallfahrt kulturwissenschaftlich und wirtschaftlich gesehen: Devotionalien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7E7C77BC-7138-40B1-A15B-20F57A4946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230078" y="1522292"/>
            <a:ext cx="7772400" cy="0"/>
          </a:xfrm>
          <a:prstGeom prst="line">
            <a:avLst/>
          </a:prstGeom>
          <a:ln w="22225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Zástupný obsah 4">
            <a:extLst>
              <a:ext uri="{FF2B5EF4-FFF2-40B4-BE49-F238E27FC236}">
                <a16:creationId xmlns:a16="http://schemas.microsoft.com/office/drawing/2014/main" id="{174B0007-F0BB-4B65-91B1-1BAAB19E2AA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434" y="2426818"/>
            <a:ext cx="5330182" cy="3997637"/>
          </a:xfrm>
          <a:prstGeom prst="rect">
            <a:avLst/>
          </a:prstGeom>
        </p:spPr>
      </p:pic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DB146403-F3D6-484B-B2ED-97F9565D03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116278" y="2596836"/>
            <a:ext cx="0" cy="3657600"/>
          </a:xfrm>
          <a:prstGeom prst="line">
            <a:avLst/>
          </a:prstGeom>
          <a:ln w="101600" cmpd="dbl">
            <a:solidFill>
              <a:srgbClr val="59595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Obrázek 6">
            <a:extLst>
              <a:ext uri="{FF2B5EF4-FFF2-40B4-BE49-F238E27FC236}">
                <a16:creationId xmlns:a16="http://schemas.microsoft.com/office/drawing/2014/main" id="{21A7AEFB-D5B2-487C-BE3F-AC785629C4C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7940" y="2426818"/>
            <a:ext cx="5330182" cy="39976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674179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CF5FBE2-F39D-4993-8C3E-411CA857DE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4460383"/>
            <a:ext cx="10509504" cy="1193672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endParaRPr lang="en-US" sz="5400" kern="120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2AAB38A5-8085-4BD8-86A1-1CAA7427A08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72" r="-2" b="-2"/>
          <a:stretch/>
        </p:blipFill>
        <p:spPr>
          <a:xfrm>
            <a:off x="2105025" y="590566"/>
            <a:ext cx="7981950" cy="5676867"/>
          </a:xfrm>
          <a:prstGeom prst="rect">
            <a:avLst/>
          </a:prstGeom>
        </p:spPr>
      </p:pic>
      <p:sp>
        <p:nvSpPr>
          <p:cNvPr id="11" name="Zástupný obsah 10">
            <a:extLst>
              <a:ext uri="{FF2B5EF4-FFF2-40B4-BE49-F238E27FC236}">
                <a16:creationId xmlns:a16="http://schemas.microsoft.com/office/drawing/2014/main" id="{C2CDB59E-EDC8-4152-99D5-2DF1999B20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8556751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1C1E4C7-01F7-4242-91D0-5FE0BE403B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C6FE66C3-97C4-4D67-B4C0-DBC80C47E79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obsah 4">
            <a:extLst>
              <a:ext uri="{FF2B5EF4-FFF2-40B4-BE49-F238E27FC236}">
                <a16:creationId xmlns:a16="http://schemas.microsoft.com/office/drawing/2014/main" id="{3A15A262-E7D1-4F14-9780-5CE6B6F6F5D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2" b="5170"/>
          <a:stretch/>
        </p:blipFill>
        <p:spPr>
          <a:xfrm>
            <a:off x="1443279" y="119923"/>
            <a:ext cx="9305442" cy="66181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656550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2B46367-4439-4C2D-B636-657616354C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7AF66A74-2C89-4F2C-9C72-2803E2C77CE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D0D6878C-0F80-4B54-9248-914AF61BF0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150" y="365125"/>
            <a:ext cx="8521700" cy="6391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7728742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</TotalTime>
  <Words>337</Words>
  <Application>Microsoft Office PowerPoint</Application>
  <PresentationFormat>Širokoúhlá obrazovka</PresentationFormat>
  <Paragraphs>73</Paragraphs>
  <Slides>17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21" baseType="lpstr">
      <vt:lpstr>Arial</vt:lpstr>
      <vt:lpstr>Calibri</vt:lpstr>
      <vt:lpstr>Calibri Light</vt:lpstr>
      <vt:lpstr>Motiv Office</vt:lpstr>
      <vt:lpstr>Seminar Kulturelle und sprachliche Landeskunde (KGS/KRJN)</vt:lpstr>
      <vt:lpstr>Religionen in den  deutsch-sprachigen Ländern</vt:lpstr>
      <vt:lpstr>Religionen in den deutschsprachigen Ländern</vt:lpstr>
      <vt:lpstr>Religionen in Deutschland</vt:lpstr>
      <vt:lpstr>Verhältnis von Kirche und Staat in Deutschland</vt:lpstr>
      <vt:lpstr>Katholische Kirche in Bayern</vt:lpstr>
      <vt:lpstr>Bayern politisch-administrativ:  Die 7 bayerischen  Regierungsbezirke</vt:lpstr>
      <vt:lpstr>Prezentace aplikace PowerPoint</vt:lpstr>
      <vt:lpstr>Bistum Regensburg: Wallfahrtsort Neukirchen beim Heiligen Blut</vt:lpstr>
      <vt:lpstr>Bistum Regensburg: Wallfahrtsort Neukirchen beim Heiligen Blut</vt:lpstr>
      <vt:lpstr>Die Wallfahrtslegende von Neukirchen beim Heiligen Blut: Die Wallfahrtslegende</vt:lpstr>
      <vt:lpstr>2.2 Entwicklung der Wallfahrt </vt:lpstr>
      <vt:lpstr>Entwicklung der Wallfahrt</vt:lpstr>
      <vt:lpstr>Wallfahrt kulturwissenschaftlich und wirtschaftlich gesehen: Devotionalien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Seminar Kulturelle und sprachliche Landeskunde (KGS/KRJN)</dc:title>
  <dc:creator>christoph.mauerer@web.de</dc:creator>
  <cp:lastModifiedBy>christoph.mauerer@web.de</cp:lastModifiedBy>
  <cp:revision>8</cp:revision>
  <dcterms:created xsi:type="dcterms:W3CDTF">2019-11-18T11:02:32Z</dcterms:created>
  <dcterms:modified xsi:type="dcterms:W3CDTF">2019-11-25T13:21:29Z</dcterms:modified>
</cp:coreProperties>
</file>