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38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</p:sldIdLst>
  <p:sldSz cx="17462500" cy="9753600"/>
  <p:notesSz cx="6858000" cy="9144000"/>
  <p:embeddedFontLst>
    <p:embeddedFont>
      <p:font typeface="Open Sans" charset="1" panose="020B0606030504020204"/>
      <p:regular r:id="rId37"/>
    </p:embeddedFont>
    <p:embeddedFont>
      <p:font typeface="Roboto Condensed Bold" charset="1" panose="02000000000000000000"/>
      <p:regular r:id="rId41"/>
    </p:embeddedFont>
    <p:embeddedFont>
      <p:font typeface="Barlow Bold" charset="1" panose="00000800000000000000"/>
      <p:regular r:id="rId42"/>
    </p:embeddedFont>
    <p:embeddedFont>
      <p:font typeface="Arial Bold" charset="1" panose="020B0704020202020204"/>
      <p:regular r:id="rId43"/>
    </p:embeddedFont>
    <p:embeddedFont>
      <p:font typeface="Arial" charset="1" panose="020B0604020202020204"/>
      <p:regular r:id="rId44"/>
    </p:embeddedFont>
    <p:embeddedFont>
      <p:font typeface="Helvetica World" charset="1" panose="020B0500040000020004"/>
      <p:regular r:id="rId45"/>
    </p:embeddedFont>
    <p:embeddedFont>
      <p:font typeface="Open Sans Bold" charset="1" panose="020B0806030504020204"/>
      <p:regular r:id="rId46"/>
    </p:embeddedFont>
    <p:embeddedFont>
      <p:font typeface="Calibri (MS) Bold" charset="1" panose="020F0702030404030204"/>
      <p:regular r:id="rId47"/>
    </p:embeddedFont>
    <p:embeddedFont>
      <p:font typeface="Kollektif" charset="1" panose="020B0604020101010102"/>
      <p:regular r:id="rId4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36" Target="slides/slide31.xml" Type="http://schemas.openxmlformats.org/officeDocument/2006/relationships/slide"/><Relationship Id="rId37" Target="fonts/font37.fntdata" Type="http://schemas.openxmlformats.org/officeDocument/2006/relationships/font"/><Relationship Id="rId38" Target="notesMasters/notesMaster1.xml" Type="http://schemas.openxmlformats.org/officeDocument/2006/relationships/notesMaster"/><Relationship Id="rId39" Target="theme/theme2.xml" Type="http://schemas.openxmlformats.org/officeDocument/2006/relationships/theme"/><Relationship Id="rId4" Target="theme/theme1.xml" Type="http://schemas.openxmlformats.org/officeDocument/2006/relationships/theme"/><Relationship Id="rId40" Target="notesSlides/notesSlide1.xml" Type="http://schemas.openxmlformats.org/officeDocument/2006/relationships/notesSlide"/><Relationship Id="rId41" Target="fonts/font41.fntdata" Type="http://schemas.openxmlformats.org/officeDocument/2006/relationships/font"/><Relationship Id="rId42" Target="fonts/font42.fntdata" Type="http://schemas.openxmlformats.org/officeDocument/2006/relationships/font"/><Relationship Id="rId43" Target="fonts/font43.fntdata" Type="http://schemas.openxmlformats.org/officeDocument/2006/relationships/font"/><Relationship Id="rId44" Target="fonts/font44.fntdata" Type="http://schemas.openxmlformats.org/officeDocument/2006/relationships/font"/><Relationship Id="rId45" Target="fonts/font45.fntdata" Type="http://schemas.openxmlformats.org/officeDocument/2006/relationships/font"/><Relationship Id="rId46" Target="fonts/font46.fntdata" Type="http://schemas.openxmlformats.org/officeDocument/2006/relationships/font"/><Relationship Id="rId47" Target="fonts/font47.fntdata" Type="http://schemas.openxmlformats.org/officeDocument/2006/relationships/font"/><Relationship Id="rId48" Target="fonts/font48.fntdata" Type="http://schemas.openxmlformats.org/officeDocument/2006/relationships/font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třetí faktor je léto!</a:t>
            </a:r>
          </a:p>
          <a:p>
            <a:r>
              <a:rPr lang="en-US"/>
              <a:t/>
            </a:r>
          </a:p>
          <a:p>
            <a:r>
              <a:rPr lang="en-US"/>
              <a:t>Data ukazují: Lidé s většími chodidly čtou lépe a rychleji než lidé s malými chodidly. (věk)</a:t>
            </a:r>
          </a:p>
          <a:p>
            <a:r>
              <a:rPr lang="en-US"/>
              <a:t>Data ukazují: Čím více hasičů zasahuje u požáru, tím vyšší je výsledná škoda na majetku. (rozsah požáru)</a:t>
            </a:r>
          </a:p>
          <a:p>
            <a:r>
              <a:rPr lang="en-US"/>
              <a:t>Data ukazují: V obcích, kde hnízdí více čápů, se rodí více dětí (více komínů ve větší obci, více lidí)</a:t>
            </a:r>
          </a:p>
          <a:p>
            <a:r>
              <a:rPr lang="en-US"/>
              <a:t>Data ukazují: Lidé, kteří jdou spát v botách, se mnohem častěji probouzejí se silnou bolestí hlavy. (opilost)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jpe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jpe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jpe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jpe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jpe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jpe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jpe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0.jpe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jpe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2.pn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pn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7.png" Type="http://schemas.openxmlformats.org/officeDocument/2006/relationships/image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8.png" Type="http://schemas.openxmlformats.org/officeDocument/2006/relationships/image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9.png" Type="http://schemas.openxmlformats.org/officeDocument/2006/relationships/image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0.png" Type="http://schemas.openxmlformats.org/officeDocument/2006/relationships/image"/></Relationships>
</file>

<file path=ppt/slides/_rels/slide3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7475203" cy="9753600"/>
            <a:chOff x="0" y="0"/>
            <a:chExt cx="23300271" cy="13004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300310" cy="13004800"/>
            </a:xfrm>
            <a:custGeom>
              <a:avLst/>
              <a:gdLst/>
              <a:ahLst/>
              <a:cxnLst/>
              <a:rect r="r" b="b" t="t" l="l"/>
              <a:pathLst>
                <a:path h="13004800" w="23300310">
                  <a:moveTo>
                    <a:pt x="0" y="0"/>
                  </a:moveTo>
                  <a:lnTo>
                    <a:pt x="23300310" y="0"/>
                  </a:lnTo>
                  <a:lnTo>
                    <a:pt x="23300310" y="13004800"/>
                  </a:lnTo>
                  <a:lnTo>
                    <a:pt x="0" y="13004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12424420" y="9155639"/>
            <a:ext cx="4823687" cy="422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doc. Ing. Petr Hořejší, Ph.D.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694799" cy="9643665"/>
          </a:xfrm>
          <a:custGeom>
            <a:avLst/>
            <a:gdLst/>
            <a:ahLst/>
            <a:cxnLst/>
            <a:rect r="r" b="b" t="t" l="l"/>
            <a:pathLst>
              <a:path h="9643665" w="17694799">
                <a:moveTo>
                  <a:pt x="0" y="0"/>
                </a:moveTo>
                <a:lnTo>
                  <a:pt x="17694799" y="0"/>
                </a:lnTo>
                <a:lnTo>
                  <a:pt x="17694799" y="9643665"/>
                </a:lnTo>
                <a:lnTo>
                  <a:pt x="0" y="964366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68850" cy="9520523"/>
          </a:xfrm>
          <a:custGeom>
            <a:avLst/>
            <a:gdLst/>
            <a:ahLst/>
            <a:cxnLst/>
            <a:rect r="r" b="b" t="t" l="l"/>
            <a:pathLst>
              <a:path h="9520523" w="17468850">
                <a:moveTo>
                  <a:pt x="0" y="0"/>
                </a:moveTo>
                <a:lnTo>
                  <a:pt x="17468850" y="0"/>
                </a:lnTo>
                <a:lnTo>
                  <a:pt x="17468850" y="9520523"/>
                </a:lnTo>
                <a:lnTo>
                  <a:pt x="0" y="952052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68850" cy="9520523"/>
          </a:xfrm>
          <a:custGeom>
            <a:avLst/>
            <a:gdLst/>
            <a:ahLst/>
            <a:cxnLst/>
            <a:rect r="r" b="b" t="t" l="l"/>
            <a:pathLst>
              <a:path h="9520523" w="17468850">
                <a:moveTo>
                  <a:pt x="0" y="0"/>
                </a:moveTo>
                <a:lnTo>
                  <a:pt x="17468850" y="0"/>
                </a:lnTo>
                <a:lnTo>
                  <a:pt x="17468850" y="9520523"/>
                </a:lnTo>
                <a:lnTo>
                  <a:pt x="0" y="95205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68850" cy="9753600"/>
          </a:xfrm>
          <a:custGeom>
            <a:avLst/>
            <a:gdLst/>
            <a:ahLst/>
            <a:cxnLst/>
            <a:rect r="r" b="b" t="t" l="l"/>
            <a:pathLst>
              <a:path h="9753600" w="17468850">
                <a:moveTo>
                  <a:pt x="0" y="0"/>
                </a:moveTo>
                <a:lnTo>
                  <a:pt x="17468850" y="0"/>
                </a:lnTo>
                <a:lnTo>
                  <a:pt x="17468850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8" t="0" r="-18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956197" y="376523"/>
            <a:ext cx="14698002" cy="8803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25"/>
              </a:lnSpc>
            </a:pPr>
            <a:r>
              <a:rPr lang="en-US" b="true" sz="5089" spc="264">
                <a:solidFill>
                  <a:srgbClr val="181818"/>
                </a:solidFill>
                <a:latin typeface="Roboto Condensed Bold"/>
                <a:ea typeface="Roboto Condensed Bold"/>
                <a:cs typeface="Roboto Condensed Bold"/>
                <a:sym typeface="Roboto Condensed Bold"/>
              </a:rPr>
              <a:t>Hledej Confound / Falešnou Korelaci (Aktivita)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68850" cy="9753600"/>
          </a:xfrm>
          <a:custGeom>
            <a:avLst/>
            <a:gdLst/>
            <a:ahLst/>
            <a:cxnLst/>
            <a:rect r="r" b="b" t="t" l="l"/>
            <a:pathLst>
              <a:path h="9753600" w="17468850">
                <a:moveTo>
                  <a:pt x="0" y="0"/>
                </a:moveTo>
                <a:lnTo>
                  <a:pt x="17468850" y="0"/>
                </a:lnTo>
                <a:lnTo>
                  <a:pt x="17468850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73240" y="8821703"/>
            <a:ext cx="16522369" cy="9318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51"/>
              </a:lnSpc>
            </a:pPr>
            <a:r>
              <a:rPr lang="en-US" sz="3699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Big data: čistě statisticky lze vždy nalézt</a:t>
            </a:r>
            <a:r>
              <a:rPr lang="en-US" b="true" sz="3699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 náhodné křivky, které se překrývají, aniž by spolu měly cokoliv společného.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7475203" cy="9753600"/>
            <a:chOff x="0" y="0"/>
            <a:chExt cx="23300271" cy="13004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300310" cy="13004800"/>
            </a:xfrm>
            <a:custGeom>
              <a:avLst/>
              <a:gdLst/>
              <a:ahLst/>
              <a:cxnLst/>
              <a:rect r="r" b="b" t="t" l="l"/>
              <a:pathLst>
                <a:path h="13004800" w="23300310">
                  <a:moveTo>
                    <a:pt x="0" y="0"/>
                  </a:moveTo>
                  <a:lnTo>
                    <a:pt x="23300310" y="0"/>
                  </a:lnTo>
                  <a:lnTo>
                    <a:pt x="23300310" y="13004800"/>
                  </a:lnTo>
                  <a:lnTo>
                    <a:pt x="0" y="13004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7475203" cy="9753600"/>
            <a:chOff x="0" y="0"/>
            <a:chExt cx="23300271" cy="13004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300310" cy="13004800"/>
            </a:xfrm>
            <a:custGeom>
              <a:avLst/>
              <a:gdLst/>
              <a:ahLst/>
              <a:cxnLst/>
              <a:rect r="r" b="b" t="t" l="l"/>
              <a:pathLst>
                <a:path h="13004800" w="23300310">
                  <a:moveTo>
                    <a:pt x="0" y="0"/>
                  </a:moveTo>
                  <a:lnTo>
                    <a:pt x="23300310" y="0"/>
                  </a:lnTo>
                  <a:lnTo>
                    <a:pt x="23300310" y="13004800"/>
                  </a:lnTo>
                  <a:lnTo>
                    <a:pt x="0" y="13004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1344447" y="2234638"/>
            <a:ext cx="6704059" cy="6559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18"/>
              </a:lnSpc>
            </a:pPr>
            <a:r>
              <a:rPr lang="en-US" sz="3799">
                <a:solidFill>
                  <a:srgbClr val="0D0E0E"/>
                </a:solidFill>
                <a:latin typeface="Barlow Bold"/>
                <a:ea typeface="Barlow Bold"/>
                <a:cs typeface="Barlow Bold"/>
                <a:sym typeface="Barlow Bold"/>
              </a:rPr>
              <a:t>KVALITATIVNÍ (Qualitative)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9271935" y="2277196"/>
            <a:ext cx="6944905" cy="6464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0D0E0E"/>
                </a:solidFill>
                <a:latin typeface="Barlow Bold"/>
                <a:ea typeface="Barlow Bold"/>
                <a:cs typeface="Barlow Bold"/>
                <a:sym typeface="Barlow Bold"/>
              </a:rPr>
              <a:t>KVANTITATIVNÍ (Quantitative)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041924" y="3261725"/>
            <a:ext cx="6063093" cy="31799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65"/>
              </a:lnSpc>
            </a:pPr>
            <a:r>
              <a:rPr lang="en-US" b="true" sz="3399">
                <a:solidFill>
                  <a:srgbClr val="0D0E0E"/>
                </a:solidFill>
                <a:latin typeface="Arial Bold"/>
                <a:ea typeface="Arial Bold"/>
                <a:cs typeface="Arial Bold"/>
                <a:sym typeface="Arial Bold"/>
              </a:rPr>
              <a:t>Otázky</a:t>
            </a:r>
            <a:r>
              <a:rPr lang="en-US" sz="3399">
                <a:solidFill>
                  <a:srgbClr val="0D0E0E"/>
                </a:solidFill>
                <a:latin typeface="Arial"/>
                <a:ea typeface="Arial"/>
                <a:cs typeface="Arial"/>
                <a:sym typeface="Arial"/>
              </a:rPr>
              <a:t>: Proč? Jak?</a:t>
            </a:r>
          </a:p>
          <a:p>
            <a:pPr algn="l">
              <a:lnSpc>
                <a:spcPts val="5065"/>
              </a:lnSpc>
            </a:pPr>
            <a:r>
              <a:rPr lang="en-US" b="true" sz="3399">
                <a:solidFill>
                  <a:srgbClr val="0D0E0E"/>
                </a:solidFill>
                <a:latin typeface="Arial Bold"/>
                <a:ea typeface="Arial Bold"/>
                <a:cs typeface="Arial Bold"/>
                <a:sym typeface="Arial Bold"/>
              </a:rPr>
              <a:t>Cíl</a:t>
            </a:r>
            <a:r>
              <a:rPr lang="en-US" sz="3399">
                <a:solidFill>
                  <a:srgbClr val="0D0E0E"/>
                </a:solidFill>
                <a:latin typeface="Arial"/>
                <a:ea typeface="Arial"/>
                <a:cs typeface="Arial"/>
                <a:sym typeface="Arial"/>
              </a:rPr>
              <a:t>: Porozumění, hloubka</a:t>
            </a:r>
          </a:p>
          <a:p>
            <a:pPr algn="l">
              <a:lnSpc>
                <a:spcPts val="5065"/>
              </a:lnSpc>
            </a:pPr>
            <a:r>
              <a:rPr lang="en-US" b="true" sz="3399">
                <a:solidFill>
                  <a:srgbClr val="0D0E0E"/>
                </a:solidFill>
                <a:latin typeface="Arial Bold"/>
                <a:ea typeface="Arial Bold"/>
                <a:cs typeface="Arial Bold"/>
                <a:sym typeface="Arial Bold"/>
              </a:rPr>
              <a:t>Vzorek</a:t>
            </a:r>
            <a:r>
              <a:rPr lang="en-US" sz="3399">
                <a:solidFill>
                  <a:srgbClr val="0D0E0E"/>
                </a:solidFill>
                <a:latin typeface="Arial"/>
                <a:ea typeface="Arial"/>
                <a:cs typeface="Arial"/>
                <a:sym typeface="Arial"/>
              </a:rPr>
              <a:t>: Obvykle menší</a:t>
            </a:r>
          </a:p>
          <a:p>
            <a:pPr algn="l">
              <a:lnSpc>
                <a:spcPts val="5065"/>
              </a:lnSpc>
            </a:pPr>
            <a:r>
              <a:rPr lang="en-US" b="true" sz="3399" spc="81">
                <a:solidFill>
                  <a:srgbClr val="0D0E0E"/>
                </a:solidFill>
                <a:latin typeface="Arial Bold"/>
                <a:ea typeface="Arial Bold"/>
                <a:cs typeface="Arial Bold"/>
                <a:sym typeface="Arial Bold"/>
              </a:rPr>
              <a:t>Výstup</a:t>
            </a:r>
            <a:r>
              <a:rPr lang="en-US" sz="3399" spc="81">
                <a:solidFill>
                  <a:srgbClr val="0D0E0E"/>
                </a:solidFill>
                <a:latin typeface="Arial"/>
                <a:ea typeface="Arial"/>
                <a:cs typeface="Arial"/>
                <a:sym typeface="Arial"/>
              </a:rPr>
              <a:t>: Slova, významy</a:t>
            </a:r>
          </a:p>
          <a:p>
            <a:pPr algn="l">
              <a:lnSpc>
                <a:spcPts val="5065"/>
              </a:lnSpc>
            </a:pPr>
            <a:r>
              <a:rPr lang="en-US" b="true" sz="3399" spc="81">
                <a:solidFill>
                  <a:srgbClr val="0D0E0E"/>
                </a:solidFill>
                <a:latin typeface="Arial Bold"/>
                <a:ea typeface="Arial Bold"/>
                <a:cs typeface="Arial Bold"/>
                <a:sym typeface="Arial Bold"/>
              </a:rPr>
              <a:t>Příklad</a:t>
            </a:r>
            <a:r>
              <a:rPr lang="en-US" sz="3399" spc="81">
                <a:solidFill>
                  <a:srgbClr val="0D0E0E"/>
                </a:solidFill>
                <a:latin typeface="Arial"/>
                <a:ea typeface="Arial"/>
                <a:cs typeface="Arial"/>
                <a:sym typeface="Arial"/>
              </a:rPr>
              <a:t>: Expertní skupina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342120" y="3389247"/>
            <a:ext cx="5135612" cy="3135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63"/>
              </a:lnSpc>
            </a:pPr>
            <a:r>
              <a:rPr lang="en-US" b="true" sz="3399">
                <a:solidFill>
                  <a:srgbClr val="0D0E0E"/>
                </a:solidFill>
                <a:latin typeface="Arial Bold"/>
                <a:ea typeface="Arial Bold"/>
                <a:cs typeface="Arial Bold"/>
                <a:sym typeface="Arial Bold"/>
              </a:rPr>
              <a:t>Otázky</a:t>
            </a:r>
            <a:r>
              <a:rPr lang="en-US" sz="3399">
                <a:solidFill>
                  <a:srgbClr val="0D0E0E"/>
                </a:solidFill>
                <a:latin typeface="Arial"/>
                <a:ea typeface="Arial"/>
                <a:cs typeface="Arial"/>
                <a:sym typeface="Arial"/>
              </a:rPr>
              <a:t>: Kolik? Jak rychle?</a:t>
            </a:r>
          </a:p>
          <a:p>
            <a:pPr algn="l">
              <a:lnSpc>
                <a:spcPts val="4963"/>
              </a:lnSpc>
            </a:pPr>
            <a:r>
              <a:rPr lang="en-US" b="true" sz="3399">
                <a:solidFill>
                  <a:srgbClr val="0D0E0E"/>
                </a:solidFill>
                <a:latin typeface="Arial Bold"/>
                <a:ea typeface="Arial Bold"/>
                <a:cs typeface="Arial Bold"/>
                <a:sym typeface="Arial Bold"/>
              </a:rPr>
              <a:t>Cíl</a:t>
            </a:r>
            <a:r>
              <a:rPr lang="en-US" sz="3399">
                <a:solidFill>
                  <a:srgbClr val="0D0E0E"/>
                </a:solidFill>
                <a:latin typeface="Arial"/>
                <a:ea typeface="Arial"/>
                <a:cs typeface="Arial"/>
                <a:sym typeface="Arial"/>
              </a:rPr>
              <a:t>: Zobecnění, kauzalita</a:t>
            </a:r>
          </a:p>
          <a:p>
            <a:pPr algn="l">
              <a:lnSpc>
                <a:spcPts val="4963"/>
              </a:lnSpc>
            </a:pPr>
            <a:r>
              <a:rPr lang="en-US" b="true" sz="3399">
                <a:solidFill>
                  <a:srgbClr val="0D0E0E"/>
                </a:solidFill>
                <a:latin typeface="Arial Bold"/>
                <a:ea typeface="Arial Bold"/>
                <a:cs typeface="Arial Bold"/>
                <a:sym typeface="Arial Bold"/>
              </a:rPr>
              <a:t>Vzorek</a:t>
            </a:r>
            <a:r>
              <a:rPr lang="en-US" sz="3399">
                <a:solidFill>
                  <a:srgbClr val="0D0E0E"/>
                </a:solidFill>
                <a:latin typeface="Arial"/>
                <a:ea typeface="Arial"/>
                <a:cs typeface="Arial"/>
                <a:sym typeface="Arial"/>
              </a:rPr>
              <a:t>: Obvykle větší</a:t>
            </a:r>
          </a:p>
          <a:p>
            <a:pPr algn="l">
              <a:lnSpc>
                <a:spcPts val="4963"/>
              </a:lnSpc>
            </a:pPr>
            <a:r>
              <a:rPr lang="en-US" b="true" sz="3399">
                <a:solidFill>
                  <a:srgbClr val="0D0E0E"/>
                </a:solidFill>
                <a:latin typeface="Arial Bold"/>
                <a:ea typeface="Arial Bold"/>
                <a:cs typeface="Arial Bold"/>
                <a:sym typeface="Arial Bold"/>
              </a:rPr>
              <a:t>Výstup</a:t>
            </a:r>
            <a:r>
              <a:rPr lang="en-US" sz="3399">
                <a:solidFill>
                  <a:srgbClr val="0D0E0E"/>
                </a:solidFill>
                <a:latin typeface="Arial"/>
                <a:ea typeface="Arial"/>
                <a:cs typeface="Arial"/>
                <a:sym typeface="Arial"/>
              </a:rPr>
              <a:t>: Čísla, statistika</a:t>
            </a:r>
          </a:p>
          <a:p>
            <a:pPr algn="l">
              <a:lnSpc>
                <a:spcPts val="4963"/>
              </a:lnSpc>
            </a:pPr>
            <a:r>
              <a:rPr lang="en-US" b="true" sz="3399">
                <a:solidFill>
                  <a:srgbClr val="0D0E0E"/>
                </a:solidFill>
                <a:latin typeface="Arial Bold"/>
                <a:ea typeface="Arial Bold"/>
                <a:cs typeface="Arial Bold"/>
                <a:sym typeface="Arial Bold"/>
              </a:rPr>
              <a:t>Příklad</a:t>
            </a:r>
            <a:r>
              <a:rPr lang="en-US" sz="3399">
                <a:solidFill>
                  <a:srgbClr val="0D0E0E"/>
                </a:solidFill>
                <a:latin typeface="Arial"/>
                <a:ea typeface="Arial"/>
                <a:cs typeface="Arial"/>
                <a:sym typeface="Arial"/>
              </a:rPr>
              <a:t>: Experiment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495314" y="5826647"/>
            <a:ext cx="503932" cy="5974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67"/>
              </a:lnSpc>
            </a:pPr>
            <a:r>
              <a:rPr lang="en-US" sz="3476" spc="107">
                <a:solidFill>
                  <a:srgbClr val="0D0E0E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● 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68850" cy="9753600"/>
          </a:xfrm>
          <a:custGeom>
            <a:avLst/>
            <a:gdLst/>
            <a:ahLst/>
            <a:cxnLst/>
            <a:rect r="r" b="b" t="t" l="l"/>
            <a:pathLst>
              <a:path h="9753600" w="17468850">
                <a:moveTo>
                  <a:pt x="0" y="0"/>
                </a:moveTo>
                <a:lnTo>
                  <a:pt x="17468850" y="0"/>
                </a:lnTo>
                <a:lnTo>
                  <a:pt x="17468850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8" t="0" r="-18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68850" cy="9753600"/>
          </a:xfrm>
          <a:custGeom>
            <a:avLst/>
            <a:gdLst/>
            <a:ahLst/>
            <a:cxnLst/>
            <a:rect r="r" b="b" t="t" l="l"/>
            <a:pathLst>
              <a:path h="9753600" w="17468850">
                <a:moveTo>
                  <a:pt x="0" y="0"/>
                </a:moveTo>
                <a:lnTo>
                  <a:pt x="17468850" y="0"/>
                </a:lnTo>
                <a:lnTo>
                  <a:pt x="17468850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8" t="0" r="-18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7475203" cy="9753600"/>
            <a:chOff x="0" y="0"/>
            <a:chExt cx="23300271" cy="13004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300310" cy="13004800"/>
            </a:xfrm>
            <a:custGeom>
              <a:avLst/>
              <a:gdLst/>
              <a:ahLst/>
              <a:cxnLst/>
              <a:rect r="r" b="b" t="t" l="l"/>
              <a:pathLst>
                <a:path h="13004800" w="23300310">
                  <a:moveTo>
                    <a:pt x="0" y="0"/>
                  </a:moveTo>
                  <a:lnTo>
                    <a:pt x="23300310" y="0"/>
                  </a:lnTo>
                  <a:lnTo>
                    <a:pt x="23300310" y="13004800"/>
                  </a:lnTo>
                  <a:lnTo>
                    <a:pt x="0" y="13004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7475203" cy="9753600"/>
            <a:chOff x="0" y="0"/>
            <a:chExt cx="23300271" cy="13004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300310" cy="13004800"/>
            </a:xfrm>
            <a:custGeom>
              <a:avLst/>
              <a:gdLst/>
              <a:ahLst/>
              <a:cxnLst/>
              <a:rect r="r" b="b" t="t" l="l"/>
              <a:pathLst>
                <a:path h="13004800" w="23300310">
                  <a:moveTo>
                    <a:pt x="0" y="0"/>
                  </a:moveTo>
                  <a:lnTo>
                    <a:pt x="23300310" y="0"/>
                  </a:lnTo>
                  <a:lnTo>
                    <a:pt x="23300310" y="13004800"/>
                  </a:lnTo>
                  <a:lnTo>
                    <a:pt x="0" y="13004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68850" cy="9753600"/>
          </a:xfrm>
          <a:custGeom>
            <a:avLst/>
            <a:gdLst/>
            <a:ahLst/>
            <a:cxnLst/>
            <a:rect r="r" b="b" t="t" l="l"/>
            <a:pathLst>
              <a:path h="9753600" w="17468850">
                <a:moveTo>
                  <a:pt x="0" y="0"/>
                </a:moveTo>
                <a:lnTo>
                  <a:pt x="17468850" y="0"/>
                </a:lnTo>
                <a:lnTo>
                  <a:pt x="17468850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8" t="0" r="-18" b="0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68850" cy="9750056"/>
          </a:xfrm>
          <a:custGeom>
            <a:avLst/>
            <a:gdLst/>
            <a:ahLst/>
            <a:cxnLst/>
            <a:rect r="r" b="b" t="t" l="l"/>
            <a:pathLst>
              <a:path h="9750056" w="17468850">
                <a:moveTo>
                  <a:pt x="0" y="0"/>
                </a:moveTo>
                <a:lnTo>
                  <a:pt x="17468850" y="0"/>
                </a:lnTo>
                <a:lnTo>
                  <a:pt x="17468850" y="9750056"/>
                </a:lnTo>
                <a:lnTo>
                  <a:pt x="0" y="97500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75360" y="8778240"/>
            <a:ext cx="15518130" cy="885086"/>
            <a:chOff x="0" y="0"/>
            <a:chExt cx="4310592" cy="24585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310592" cy="245857"/>
            </a:xfrm>
            <a:custGeom>
              <a:avLst/>
              <a:gdLst/>
              <a:ahLst/>
              <a:cxnLst/>
              <a:rect r="r" b="b" t="t" l="l"/>
              <a:pathLst>
                <a:path h="245857" w="4310592">
                  <a:moveTo>
                    <a:pt x="23947" y="0"/>
                  </a:moveTo>
                  <a:lnTo>
                    <a:pt x="4286645" y="0"/>
                  </a:lnTo>
                  <a:cubicBezTo>
                    <a:pt x="4299870" y="0"/>
                    <a:pt x="4310592" y="10721"/>
                    <a:pt x="4310592" y="23947"/>
                  </a:cubicBezTo>
                  <a:lnTo>
                    <a:pt x="4310592" y="221910"/>
                  </a:lnTo>
                  <a:cubicBezTo>
                    <a:pt x="4310592" y="235136"/>
                    <a:pt x="4299870" y="245857"/>
                    <a:pt x="4286645" y="245857"/>
                  </a:cubicBezTo>
                  <a:lnTo>
                    <a:pt x="23947" y="245857"/>
                  </a:lnTo>
                  <a:cubicBezTo>
                    <a:pt x="10721" y="245857"/>
                    <a:pt x="0" y="235136"/>
                    <a:pt x="0" y="221910"/>
                  </a:cubicBezTo>
                  <a:lnTo>
                    <a:pt x="0" y="23947"/>
                  </a:lnTo>
                  <a:cubicBezTo>
                    <a:pt x="0" y="10721"/>
                    <a:pt x="10721" y="0"/>
                    <a:pt x="23947" y="0"/>
                  </a:cubicBezTo>
                  <a:close/>
                </a:path>
              </a:pathLst>
            </a:custGeom>
            <a:solidFill>
              <a:srgbClr val="5170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57150"/>
              <a:ext cx="4310592" cy="30300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9"/>
                </a:lnSpc>
                <a:spcBef>
                  <a:spcPct val="0"/>
                </a:spcBef>
              </a:pPr>
              <a:r>
                <a:rPr lang="en-US" b="true" sz="2799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Při práci s AI buďte vždy opatrní a vše kontrolujte (HUMAN IN THE LOOP).</a:t>
              </a:r>
            </a:p>
          </p:txBody>
        </p:sp>
      </p:grp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68850" cy="9753600"/>
          </a:xfrm>
          <a:custGeom>
            <a:avLst/>
            <a:gdLst/>
            <a:ahLst/>
            <a:cxnLst/>
            <a:rect r="r" b="b" t="t" l="l"/>
            <a:pathLst>
              <a:path h="9753600" w="17468850">
                <a:moveTo>
                  <a:pt x="0" y="0"/>
                </a:moveTo>
                <a:lnTo>
                  <a:pt x="17468850" y="0"/>
                </a:lnTo>
                <a:lnTo>
                  <a:pt x="17468850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8" t="0" r="-18" b="0"/>
            </a:stretch>
          </a:blipFill>
        </p:spPr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68850" cy="9753600"/>
          </a:xfrm>
          <a:custGeom>
            <a:avLst/>
            <a:gdLst/>
            <a:ahLst/>
            <a:cxnLst/>
            <a:rect r="r" b="b" t="t" l="l"/>
            <a:pathLst>
              <a:path h="9753600" w="17468850">
                <a:moveTo>
                  <a:pt x="0" y="0"/>
                </a:moveTo>
                <a:lnTo>
                  <a:pt x="17468850" y="0"/>
                </a:lnTo>
                <a:lnTo>
                  <a:pt x="17468850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8" t="0" r="-18" b="0"/>
            </a:stretch>
          </a:blipFill>
        </p:spPr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68850" cy="9753600"/>
          </a:xfrm>
          <a:custGeom>
            <a:avLst/>
            <a:gdLst/>
            <a:ahLst/>
            <a:cxnLst/>
            <a:rect r="r" b="b" t="t" l="l"/>
            <a:pathLst>
              <a:path h="9753600" w="17468850">
                <a:moveTo>
                  <a:pt x="0" y="0"/>
                </a:moveTo>
                <a:lnTo>
                  <a:pt x="17468850" y="0"/>
                </a:lnTo>
                <a:lnTo>
                  <a:pt x="17468850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8" t="0" r="-18" b="0"/>
            </a:stretch>
          </a:blipFill>
        </p:spPr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68850" cy="9753600"/>
          </a:xfrm>
          <a:custGeom>
            <a:avLst/>
            <a:gdLst/>
            <a:ahLst/>
            <a:cxnLst/>
            <a:rect r="r" b="b" t="t" l="l"/>
            <a:pathLst>
              <a:path h="9753600" w="17468850">
                <a:moveTo>
                  <a:pt x="0" y="0"/>
                </a:moveTo>
                <a:lnTo>
                  <a:pt x="17468850" y="0"/>
                </a:lnTo>
                <a:lnTo>
                  <a:pt x="17468850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8" t="0" r="-18" b="0"/>
            </a:stretch>
          </a:blipFill>
        </p:spPr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68850" cy="9753600"/>
          </a:xfrm>
          <a:custGeom>
            <a:avLst/>
            <a:gdLst/>
            <a:ahLst/>
            <a:cxnLst/>
            <a:rect r="r" b="b" t="t" l="l"/>
            <a:pathLst>
              <a:path h="9753600" w="17468850">
                <a:moveTo>
                  <a:pt x="0" y="0"/>
                </a:moveTo>
                <a:lnTo>
                  <a:pt x="17468850" y="0"/>
                </a:lnTo>
                <a:lnTo>
                  <a:pt x="17468850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8" t="0" r="-18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0" y="9332620"/>
            <a:ext cx="11746673" cy="4209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55"/>
              </a:lnSpc>
              <a:spcBef>
                <a:spcPct val="0"/>
              </a:spcBef>
            </a:pPr>
            <a:r>
              <a:rPr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Pozn. RQ nemusí v tomto flow být, hypotéza stačí (nebo stačí jen RQ)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68850" cy="9753600"/>
          </a:xfrm>
          <a:custGeom>
            <a:avLst/>
            <a:gdLst/>
            <a:ahLst/>
            <a:cxnLst/>
            <a:rect r="r" b="b" t="t" l="l"/>
            <a:pathLst>
              <a:path h="9753600" w="17468850">
                <a:moveTo>
                  <a:pt x="0" y="0"/>
                </a:moveTo>
                <a:lnTo>
                  <a:pt x="17468850" y="0"/>
                </a:lnTo>
                <a:lnTo>
                  <a:pt x="17468850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8" t="0" r="-18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728319" y="8785131"/>
            <a:ext cx="7999512" cy="4450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92"/>
              </a:lnSpc>
            </a:pPr>
            <a:r>
              <a:rPr lang="en-US" b="true" sz="2351" spc="87">
                <a:solidFill>
                  <a:srgbClr val="181817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Hypotéza musí jít vyvrátit/potvrdit daty (ne jen 'pocitem').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468850" cy="9753600"/>
          </a:xfrm>
          <a:custGeom>
            <a:avLst/>
            <a:gdLst/>
            <a:ahLst/>
            <a:cxnLst/>
            <a:rect r="r" b="b" t="t" l="l"/>
            <a:pathLst>
              <a:path h="9753600" w="17468850">
                <a:moveTo>
                  <a:pt x="0" y="0"/>
                </a:moveTo>
                <a:lnTo>
                  <a:pt x="17468850" y="0"/>
                </a:lnTo>
                <a:lnTo>
                  <a:pt x="17468850" y="9753600"/>
                </a:lnTo>
                <a:lnTo>
                  <a:pt x="0" y="9753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8" t="0" r="-18" b="0"/>
            </a:stretch>
          </a:blipFill>
        </p:spPr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7475203" cy="9753600"/>
            <a:chOff x="0" y="0"/>
            <a:chExt cx="23300271" cy="13004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300310" cy="13004800"/>
            </a:xfrm>
            <a:custGeom>
              <a:avLst/>
              <a:gdLst/>
              <a:ahLst/>
              <a:cxnLst/>
              <a:rect r="r" b="b" t="t" l="l"/>
              <a:pathLst>
                <a:path h="13004800" w="23300310">
                  <a:moveTo>
                    <a:pt x="0" y="0"/>
                  </a:moveTo>
                  <a:lnTo>
                    <a:pt x="23300310" y="0"/>
                  </a:lnTo>
                  <a:lnTo>
                    <a:pt x="23300310" y="13004800"/>
                  </a:lnTo>
                  <a:lnTo>
                    <a:pt x="0" y="13004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7475203" cy="9753600"/>
            <a:chOff x="0" y="0"/>
            <a:chExt cx="23300271" cy="13004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300310" cy="13004800"/>
            </a:xfrm>
            <a:custGeom>
              <a:avLst/>
              <a:gdLst/>
              <a:ahLst/>
              <a:cxnLst/>
              <a:rect r="r" b="b" t="t" l="l"/>
              <a:pathLst>
                <a:path h="13004800" w="23300310">
                  <a:moveTo>
                    <a:pt x="0" y="0"/>
                  </a:moveTo>
                  <a:lnTo>
                    <a:pt x="23300310" y="0"/>
                  </a:lnTo>
                  <a:lnTo>
                    <a:pt x="23300310" y="13004800"/>
                  </a:lnTo>
                  <a:lnTo>
                    <a:pt x="0" y="13004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7475203" cy="9753600"/>
            <a:chOff x="0" y="0"/>
            <a:chExt cx="23300271" cy="13004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300310" cy="13004800"/>
            </a:xfrm>
            <a:custGeom>
              <a:avLst/>
              <a:gdLst/>
              <a:ahLst/>
              <a:cxnLst/>
              <a:rect r="r" b="b" t="t" l="l"/>
              <a:pathLst>
                <a:path h="13004800" w="23300310">
                  <a:moveTo>
                    <a:pt x="0" y="0"/>
                  </a:moveTo>
                  <a:lnTo>
                    <a:pt x="23300310" y="0"/>
                  </a:lnTo>
                  <a:lnTo>
                    <a:pt x="23300310" y="13004800"/>
                  </a:lnTo>
                  <a:lnTo>
                    <a:pt x="0" y="13004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9954871" y="8759190"/>
            <a:ext cx="7266585" cy="821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55"/>
              </a:lnSpc>
            </a:pPr>
            <a:r>
              <a:rPr lang="en-US" sz="2600">
                <a:solidFill>
                  <a:srgbClr val="101516"/>
                </a:solidFill>
                <a:latin typeface="Kollektif"/>
                <a:ea typeface="Kollektif"/>
                <a:cs typeface="Kollektif"/>
                <a:sym typeface="Kollektif"/>
              </a:rPr>
              <a:t>1. Vzorek  | 2. Naměřeno 12s  | 3. Gap </a:t>
            </a:r>
          </a:p>
          <a:p>
            <a:pPr algn="ctr">
              <a:lnSpc>
                <a:spcPts val="3255"/>
              </a:lnSpc>
            </a:pPr>
            <a:r>
              <a:rPr lang="en-US" sz="2600">
                <a:solidFill>
                  <a:srgbClr val="101516"/>
                </a:solidFill>
                <a:latin typeface="Kollektif"/>
                <a:ea typeface="Kollektif"/>
                <a:cs typeface="Kollektif"/>
                <a:sym typeface="Kollektif"/>
              </a:rPr>
              <a:t>4. Potvrzení teorie  | 5. Souhlas 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7475203" cy="9753600"/>
            <a:chOff x="0" y="0"/>
            <a:chExt cx="23300271" cy="13004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300310" cy="13004800"/>
            </a:xfrm>
            <a:custGeom>
              <a:avLst/>
              <a:gdLst/>
              <a:ahLst/>
              <a:cxnLst/>
              <a:rect r="r" b="b" t="t" l="l"/>
              <a:pathLst>
                <a:path h="13004800" w="23300310">
                  <a:moveTo>
                    <a:pt x="0" y="0"/>
                  </a:moveTo>
                  <a:lnTo>
                    <a:pt x="23300310" y="0"/>
                  </a:lnTo>
                  <a:lnTo>
                    <a:pt x="23300310" y="13004800"/>
                  </a:lnTo>
                  <a:lnTo>
                    <a:pt x="0" y="13004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7475203" cy="9753600"/>
            <a:chOff x="0" y="0"/>
            <a:chExt cx="23300271" cy="13004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300310" cy="13004800"/>
            </a:xfrm>
            <a:custGeom>
              <a:avLst/>
              <a:gdLst/>
              <a:ahLst/>
              <a:cxnLst/>
              <a:rect r="r" b="b" t="t" l="l"/>
              <a:pathLst>
                <a:path h="13004800" w="23300310">
                  <a:moveTo>
                    <a:pt x="0" y="0"/>
                  </a:moveTo>
                  <a:lnTo>
                    <a:pt x="23300310" y="0"/>
                  </a:lnTo>
                  <a:lnTo>
                    <a:pt x="23300310" y="13004800"/>
                  </a:lnTo>
                  <a:lnTo>
                    <a:pt x="0" y="13004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7475203" cy="9753600"/>
            <a:chOff x="0" y="0"/>
            <a:chExt cx="23300271" cy="13004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300310" cy="13004800"/>
            </a:xfrm>
            <a:custGeom>
              <a:avLst/>
              <a:gdLst/>
              <a:ahLst/>
              <a:cxnLst/>
              <a:rect r="r" b="b" t="t" l="l"/>
              <a:pathLst>
                <a:path h="13004800" w="23300310">
                  <a:moveTo>
                    <a:pt x="0" y="0"/>
                  </a:moveTo>
                  <a:lnTo>
                    <a:pt x="23300310" y="0"/>
                  </a:lnTo>
                  <a:lnTo>
                    <a:pt x="23300310" y="13004800"/>
                  </a:lnTo>
                  <a:lnTo>
                    <a:pt x="0" y="13004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7475203" cy="9753600"/>
            <a:chOff x="0" y="0"/>
            <a:chExt cx="23300271" cy="13004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300310" cy="13004800"/>
            </a:xfrm>
            <a:custGeom>
              <a:avLst/>
              <a:gdLst/>
              <a:ahLst/>
              <a:cxnLst/>
              <a:rect r="r" b="b" t="t" l="l"/>
              <a:pathLst>
                <a:path h="13004800" w="23300310">
                  <a:moveTo>
                    <a:pt x="0" y="0"/>
                  </a:moveTo>
                  <a:lnTo>
                    <a:pt x="23300310" y="0"/>
                  </a:lnTo>
                  <a:lnTo>
                    <a:pt x="23300310" y="13004800"/>
                  </a:lnTo>
                  <a:lnTo>
                    <a:pt x="0" y="13004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7475203" cy="9753600"/>
            <a:chOff x="0" y="0"/>
            <a:chExt cx="23300271" cy="13004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300310" cy="13004800"/>
            </a:xfrm>
            <a:custGeom>
              <a:avLst/>
              <a:gdLst/>
              <a:ahLst/>
              <a:cxnLst/>
              <a:rect r="r" b="b" t="t" l="l"/>
              <a:pathLst>
                <a:path h="13004800" w="23300310">
                  <a:moveTo>
                    <a:pt x="0" y="0"/>
                  </a:moveTo>
                  <a:lnTo>
                    <a:pt x="23300310" y="0"/>
                  </a:lnTo>
                  <a:lnTo>
                    <a:pt x="23300310" y="13004800"/>
                  </a:lnTo>
                  <a:lnTo>
                    <a:pt x="0" y="13004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7475203" cy="9753600"/>
            <a:chOff x="0" y="0"/>
            <a:chExt cx="23300271" cy="13004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300310" cy="13004800"/>
            </a:xfrm>
            <a:custGeom>
              <a:avLst/>
              <a:gdLst/>
              <a:ahLst/>
              <a:cxnLst/>
              <a:rect r="r" b="b" t="t" l="l"/>
              <a:pathLst>
                <a:path h="13004800" w="23300310">
                  <a:moveTo>
                    <a:pt x="0" y="0"/>
                  </a:moveTo>
                  <a:lnTo>
                    <a:pt x="23300310" y="0"/>
                  </a:lnTo>
                  <a:lnTo>
                    <a:pt x="23300310" y="13004800"/>
                  </a:lnTo>
                  <a:lnTo>
                    <a:pt x="0" y="13004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9650943" y="4042829"/>
            <a:ext cx="6216841" cy="25156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49"/>
              </a:lnSpc>
            </a:pPr>
            <a:r>
              <a:rPr lang="en-US" sz="4443" spc="191">
                <a:solidFill>
                  <a:srgbClr val="0C1010"/>
                </a:solidFill>
                <a:latin typeface="Arial"/>
                <a:ea typeface="Arial"/>
                <a:cs typeface="Arial"/>
                <a:sym typeface="Arial"/>
              </a:rPr>
              <a:t>1. Přečíst "Stručný tahák IMRAD”</a:t>
            </a:r>
          </a:p>
          <a:p>
            <a:pPr algn="l">
              <a:lnSpc>
                <a:spcPts val="4949"/>
              </a:lnSpc>
            </a:pPr>
          </a:p>
          <a:p>
            <a:pPr algn="l">
              <a:lnSpc>
                <a:spcPts val="4986"/>
              </a:lnSpc>
            </a:pPr>
            <a:r>
              <a:rPr lang="en-US" sz="4476" spc="107">
                <a:solidFill>
                  <a:srgbClr val="0C1010"/>
                </a:solidFill>
                <a:latin typeface="Arial"/>
                <a:ea typeface="Arial"/>
                <a:cs typeface="Arial"/>
                <a:sym typeface="Arial"/>
              </a:rPr>
              <a:t>2. Zkontrolovat termíny 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7475203" cy="9753600"/>
            <a:chOff x="0" y="0"/>
            <a:chExt cx="23300271" cy="13004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300310" cy="13004800"/>
            </a:xfrm>
            <a:custGeom>
              <a:avLst/>
              <a:gdLst/>
              <a:ahLst/>
              <a:cxnLst/>
              <a:rect r="r" b="b" t="t" l="l"/>
              <a:pathLst>
                <a:path h="13004800" w="23300310">
                  <a:moveTo>
                    <a:pt x="0" y="0"/>
                  </a:moveTo>
                  <a:lnTo>
                    <a:pt x="23300310" y="0"/>
                  </a:lnTo>
                  <a:lnTo>
                    <a:pt x="23300310" y="13004800"/>
                  </a:lnTo>
                  <a:lnTo>
                    <a:pt x="0" y="130048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DAHAjK1n5wI</dc:identifier>
  <dcterms:modified xsi:type="dcterms:W3CDTF">2011-08-01T06:04:30Z</dcterms:modified>
  <cp:revision>1</cp:revision>
  <dc:title>Measuring_Emerging_Tech.pdf</dc:title>
</cp:coreProperties>
</file>